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85" r:id="rId11"/>
    <p:sldId id="269" r:id="rId12"/>
    <p:sldId id="270" r:id="rId13"/>
    <p:sldId id="271" r:id="rId14"/>
    <p:sldId id="289" r:id="rId15"/>
    <p:sldId id="288" r:id="rId16"/>
    <p:sldId id="275" r:id="rId17"/>
    <p:sldId id="276" r:id="rId18"/>
    <p:sldId id="287" r:id="rId19"/>
    <p:sldId id="282" r:id="rId20"/>
    <p:sldId id="283" r:id="rId21"/>
    <p:sldId id="284" r:id="rId22"/>
    <p:sldId id="286" r:id="rId23"/>
    <p:sldId id="279" r:id="rId24"/>
    <p:sldId id="280" r:id="rId25"/>
    <p:sldId id="281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676" y="457022"/>
            <a:ext cx="7308646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9546" y="1628749"/>
            <a:ext cx="3672459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8027" y="1628749"/>
            <a:ext cx="4079494" cy="460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651" y="147650"/>
            <a:ext cx="8016697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281" y="1262730"/>
            <a:ext cx="8195436" cy="4418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290414"/>
            <a:ext cx="918210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585" y="6290414"/>
            <a:ext cx="249554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19200"/>
            <a:ext cx="8316339" cy="397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0" marR="2249170" algn="ctr">
              <a:lnSpc>
                <a:spcPct val="120000"/>
              </a:lnSpc>
              <a:spcBef>
                <a:spcPts val="100"/>
              </a:spcBef>
            </a:pPr>
            <a:r>
              <a:rPr sz="3200" spc="-5" dirty="0" smtClean="0">
                <a:latin typeface="Arial"/>
                <a:cs typeface="Arial"/>
              </a:rPr>
              <a:t> </a:t>
            </a:r>
            <a:r>
              <a:rPr lang="ru-RU" sz="3200" b="1" dirty="0" smtClean="0">
                <a:latin typeface="Times New Roman"/>
                <a:cs typeface="Times New Roman"/>
              </a:rPr>
              <a:t>Приемы мотивации</a:t>
            </a:r>
            <a:r>
              <a:rPr sz="3200" b="1" spc="-70" dirty="0" smtClean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учебной</a:t>
            </a:r>
            <a:endParaRPr sz="32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деятельности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41985" algn="l"/>
              </a:tabLst>
            </a:pPr>
            <a:r>
              <a:rPr sz="3200" b="1" dirty="0">
                <a:latin typeface="Times New Roman"/>
                <a:cs typeface="Times New Roman"/>
              </a:rPr>
              <a:t>на	</a:t>
            </a:r>
            <a:r>
              <a:rPr lang="ru-RU" sz="3200" b="1" dirty="0" smtClean="0">
                <a:latin typeface="Times New Roman"/>
                <a:cs typeface="Times New Roman"/>
              </a:rPr>
              <a:t>уроках  математики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480059" marR="464184" algn="ctr">
              <a:lnSpc>
                <a:spcPct val="120000"/>
              </a:lnSpc>
            </a:pPr>
            <a:r>
              <a:rPr lang="ru-RU" sz="3200" spc="-5" dirty="0" smtClean="0">
                <a:latin typeface="Arial"/>
                <a:cs typeface="Arial"/>
              </a:rPr>
              <a:t>Галенко Ольга Николаевна</a:t>
            </a:r>
            <a:r>
              <a:rPr sz="3200" dirty="0" smtClean="0">
                <a:latin typeface="Arial"/>
                <a:cs typeface="Arial"/>
              </a:rPr>
              <a:t>, учитель</a:t>
            </a:r>
            <a:r>
              <a:rPr lang="ru-RU" sz="3200" spc="-45" dirty="0">
                <a:latin typeface="Arial"/>
                <a:cs typeface="Arial"/>
              </a:rPr>
              <a:t> </a:t>
            </a:r>
            <a:r>
              <a:rPr lang="ru-RU" sz="3200" dirty="0" smtClean="0">
                <a:latin typeface="Arial"/>
                <a:cs typeface="Arial"/>
              </a:rPr>
              <a:t>математики и информатики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5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2250" marR="5080" indent="-2230120">
              <a:lnSpc>
                <a:spcPct val="100000"/>
              </a:lnSpc>
              <a:spcBef>
                <a:spcPts val="105"/>
              </a:spcBef>
            </a:pPr>
            <a:r>
              <a:rPr dirty="0"/>
              <a:t>Введение </a:t>
            </a:r>
            <a:r>
              <a:rPr spc="-5" dirty="0"/>
              <a:t>математических  </a:t>
            </a:r>
            <a:r>
              <a:rPr dirty="0"/>
              <a:t>терминов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70633" y="1723466"/>
            <a:ext cx="554545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0045">
              <a:lnSpc>
                <a:spcPct val="100000"/>
              </a:lnSpc>
              <a:spcBef>
                <a:spcPts val="100"/>
              </a:spcBef>
              <a:tabLst>
                <a:tab pos="152781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«Точка»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65" dirty="0">
                <a:latin typeface="Times New Roman"/>
                <a:cs typeface="Times New Roman"/>
              </a:rPr>
              <a:t>лат. </a:t>
            </a:r>
            <a:r>
              <a:rPr sz="2400" spc="-5" dirty="0">
                <a:latin typeface="Times New Roman"/>
                <a:cs typeface="Times New Roman"/>
              </a:rPr>
              <a:t>“пункт”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пунктир;  “пунктум”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0" dirty="0">
                <a:latin typeface="Times New Roman"/>
                <a:cs typeface="Times New Roman"/>
              </a:rPr>
              <a:t>укол, </a:t>
            </a:r>
            <a:r>
              <a:rPr sz="2400" spc="-5" dirty="0">
                <a:latin typeface="Times New Roman"/>
                <a:cs typeface="Times New Roman"/>
              </a:rPr>
              <a:t>медицинский </a:t>
            </a:r>
            <a:r>
              <a:rPr sz="2400" spc="-10" dirty="0">
                <a:latin typeface="Times New Roman"/>
                <a:cs typeface="Times New Roman"/>
              </a:rPr>
              <a:t>термин  </a:t>
            </a:r>
            <a:r>
              <a:rPr sz="2400" spc="-5" dirty="0">
                <a:latin typeface="Times New Roman"/>
                <a:cs typeface="Times New Roman"/>
              </a:rPr>
              <a:t>“пункция”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прокол)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30" dirty="0">
                <a:latin typeface="Times New Roman"/>
                <a:cs typeface="Times New Roman"/>
              </a:rPr>
              <a:t>«Конус»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это латинская </a:t>
            </a:r>
            <a:r>
              <a:rPr sz="2400" spc="-10" dirty="0">
                <a:latin typeface="Times New Roman"/>
                <a:cs typeface="Times New Roman"/>
              </a:rPr>
              <a:t>форма </a:t>
            </a:r>
            <a:r>
              <a:rPr sz="2400" spc="-20" dirty="0">
                <a:latin typeface="Times New Roman"/>
                <a:cs typeface="Times New Roman"/>
              </a:rPr>
              <a:t>греческого  </a:t>
            </a:r>
            <a:r>
              <a:rPr sz="2400" spc="-10" dirty="0">
                <a:latin typeface="Times New Roman"/>
                <a:cs typeface="Times New Roman"/>
              </a:rPr>
              <a:t>слова "конос", </a:t>
            </a:r>
            <a:r>
              <a:rPr sz="2400" spc="-15" dirty="0">
                <a:latin typeface="Times New Roman"/>
                <a:cs typeface="Times New Roman"/>
              </a:rPr>
              <a:t>означающего </a:t>
            </a:r>
            <a:r>
              <a:rPr sz="2400" spc="-5" dirty="0">
                <a:latin typeface="Times New Roman"/>
                <a:cs typeface="Times New Roman"/>
              </a:rPr>
              <a:t>сосновую  </a:t>
            </a:r>
            <a:r>
              <a:rPr sz="2400" spc="-10" dirty="0">
                <a:latin typeface="Times New Roman"/>
                <a:cs typeface="Times New Roman"/>
              </a:rPr>
              <a:t>шишку</a:t>
            </a:r>
            <a:endParaRPr sz="2400">
              <a:latin typeface="Times New Roman"/>
              <a:cs typeface="Times New Roman"/>
            </a:endParaRPr>
          </a:p>
          <a:p>
            <a:pPr marL="12700" marR="4381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«Цилиндр»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латинская </a:t>
            </a:r>
            <a:r>
              <a:rPr sz="2400" spc="-10" dirty="0">
                <a:latin typeface="Times New Roman"/>
                <a:cs typeface="Times New Roman"/>
              </a:rPr>
              <a:t>форма </a:t>
            </a:r>
            <a:r>
              <a:rPr sz="2400" spc="-20" dirty="0">
                <a:latin typeface="Times New Roman"/>
                <a:cs typeface="Times New Roman"/>
              </a:rPr>
              <a:t>греческого  </a:t>
            </a:r>
            <a:r>
              <a:rPr sz="2400" spc="-10" dirty="0">
                <a:latin typeface="Times New Roman"/>
                <a:cs typeface="Times New Roman"/>
              </a:rPr>
              <a:t>слова "кюлиндрус", означающий "валик",  </a:t>
            </a:r>
            <a:r>
              <a:rPr sz="2400" spc="-25" dirty="0">
                <a:latin typeface="Times New Roman"/>
                <a:cs typeface="Times New Roman"/>
              </a:rPr>
              <a:t>"каток"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«Радиус»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"спица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колеса"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7582" y="4955831"/>
            <a:ext cx="4586986" cy="1724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3528" y="1191260"/>
            <a:ext cx="4034409" cy="1479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9788" y="1988311"/>
            <a:ext cx="3882516" cy="2737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3438" y="1981961"/>
            <a:ext cx="3895725" cy="2750185"/>
          </a:xfrm>
          <a:custGeom>
            <a:avLst/>
            <a:gdLst/>
            <a:ahLst/>
            <a:cxnLst/>
            <a:rect l="l" t="t" r="r" b="b"/>
            <a:pathLst>
              <a:path w="3895725" h="2750185">
                <a:moveTo>
                  <a:pt x="0" y="2750185"/>
                </a:moveTo>
                <a:lnTo>
                  <a:pt x="3895216" y="2750185"/>
                </a:lnTo>
                <a:lnTo>
                  <a:pt x="3895216" y="0"/>
                </a:lnTo>
                <a:lnTo>
                  <a:pt x="0" y="0"/>
                </a:lnTo>
                <a:lnTo>
                  <a:pt x="0" y="2750185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2045" y="2924936"/>
            <a:ext cx="3918204" cy="17833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9709" y="4753736"/>
            <a:ext cx="2346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Подсказка.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МУРАВЕЙ  </a:t>
            </a:r>
            <a:r>
              <a:rPr sz="1800" dirty="0">
                <a:latin typeface="Arial"/>
                <a:cs typeface="Arial"/>
              </a:rPr>
              <a:t>ВЕНИК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04235" y="355219"/>
            <a:ext cx="427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Times New Roman"/>
                <a:cs typeface="Times New Roman"/>
              </a:rPr>
              <a:t>МАТЕМАТИЧЕСКИЙ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РЕБУС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8577" y="482930"/>
            <a:ext cx="6012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Прием </a:t>
            </a:r>
            <a:r>
              <a:rPr spc="-5" dirty="0"/>
              <a:t>«Лови</a:t>
            </a:r>
            <a:r>
              <a:rPr spc="-30" dirty="0"/>
              <a:t> </a:t>
            </a:r>
            <a:r>
              <a:rPr dirty="0"/>
              <a:t>Ошибку»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48967" y="1870709"/>
            <a:ext cx="4961255" cy="308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По </a:t>
            </a:r>
            <a:r>
              <a:rPr sz="1800" b="1" spc="-5" dirty="0">
                <a:latin typeface="Times New Roman"/>
                <a:cs typeface="Times New Roman"/>
              </a:rPr>
              <a:t>теме: </a:t>
            </a:r>
            <a:r>
              <a:rPr sz="1800" b="1" spc="-15" dirty="0">
                <a:latin typeface="Times New Roman"/>
                <a:cs typeface="Times New Roman"/>
              </a:rPr>
              <a:t>«Сложение </a:t>
            </a:r>
            <a:r>
              <a:rPr sz="1800" b="1" spc="5" dirty="0">
                <a:latin typeface="Times New Roman"/>
                <a:cs typeface="Times New Roman"/>
              </a:rPr>
              <a:t>чисел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5" dirty="0">
                <a:latin typeface="Times New Roman"/>
                <a:cs typeface="Times New Roman"/>
              </a:rPr>
              <a:t>разными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знаками»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R="60071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Найдите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ашибки:</a:t>
            </a:r>
            <a:endParaRPr sz="1800">
              <a:latin typeface="Times New Roman"/>
              <a:cs typeface="Times New Roman"/>
            </a:endParaRPr>
          </a:p>
          <a:p>
            <a:pPr marL="1489710" marR="539115" indent="-1490345">
              <a:lnSpc>
                <a:spcPct val="100000"/>
              </a:lnSpc>
              <a:buSzPct val="94444"/>
              <a:buFont typeface="Arial"/>
              <a:buChar char="•"/>
              <a:tabLst>
                <a:tab pos="1490345" algn="l"/>
              </a:tabLst>
            </a:pPr>
            <a:r>
              <a:rPr sz="1800" dirty="0">
                <a:latin typeface="Times New Roman"/>
                <a:cs typeface="Times New Roman"/>
              </a:rPr>
              <a:t>0,3 + (-1,2)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=0,9</a:t>
            </a:r>
            <a:endParaRPr sz="1800">
              <a:latin typeface="Times New Roman"/>
              <a:cs typeface="Times New Roman"/>
            </a:endParaRPr>
          </a:p>
          <a:p>
            <a:pPr marL="1490980" marR="537845" indent="-1491615">
              <a:lnSpc>
                <a:spcPct val="100000"/>
              </a:lnSpc>
              <a:buSzPct val="94444"/>
              <a:buFont typeface="Arial"/>
              <a:buChar char="•"/>
              <a:tabLst>
                <a:tab pos="1491615" algn="l"/>
              </a:tabLst>
            </a:pPr>
            <a:r>
              <a:rPr sz="1800" dirty="0">
                <a:latin typeface="Times New Roman"/>
                <a:cs typeface="Times New Roman"/>
              </a:rPr>
              <a:t>1 + (-0,3) =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0,61</a:t>
            </a:r>
            <a:endParaRPr sz="1800">
              <a:latin typeface="Times New Roman"/>
              <a:cs typeface="Times New Roman"/>
            </a:endParaRPr>
          </a:p>
          <a:p>
            <a:pPr marL="1567180" marR="536575" lvl="1" indent="-1567815">
              <a:lnSpc>
                <a:spcPct val="100000"/>
              </a:lnSpc>
              <a:buSzPct val="94444"/>
              <a:buFont typeface="Arial"/>
              <a:buChar char="•"/>
              <a:tabLst>
                <a:tab pos="1567815" algn="l"/>
              </a:tabLst>
            </a:pPr>
            <a:r>
              <a:rPr sz="1800" dirty="0">
                <a:latin typeface="Times New Roman"/>
                <a:cs typeface="Times New Roman"/>
              </a:rPr>
              <a:t>26 + (-6) =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-20</a:t>
            </a:r>
            <a:endParaRPr sz="1800">
              <a:latin typeface="Times New Roman"/>
              <a:cs typeface="Times New Roman"/>
            </a:endParaRPr>
          </a:p>
          <a:p>
            <a:pPr marR="59880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Восстановите </a:t>
            </a:r>
            <a:r>
              <a:rPr sz="1800" b="1" spc="-5" dirty="0">
                <a:latin typeface="Times New Roman"/>
                <a:cs typeface="Times New Roman"/>
              </a:rPr>
              <a:t>частично </a:t>
            </a:r>
            <a:r>
              <a:rPr sz="1800" b="1" spc="-10" dirty="0">
                <a:latin typeface="Times New Roman"/>
                <a:cs typeface="Times New Roman"/>
              </a:rPr>
              <a:t>стертые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записи:</a:t>
            </a:r>
            <a:endParaRPr sz="1800">
              <a:latin typeface="Times New Roman"/>
              <a:cs typeface="Times New Roman"/>
            </a:endParaRPr>
          </a:p>
          <a:p>
            <a:pPr marR="537845" algn="ctr">
              <a:lnSpc>
                <a:spcPct val="100000"/>
              </a:lnSpc>
              <a:spcBef>
                <a:spcPts val="15"/>
              </a:spcBef>
              <a:tabLst>
                <a:tab pos="31242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(-1,2)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=0,9</a:t>
            </a:r>
            <a:endParaRPr sz="1800">
              <a:latin typeface="Arial"/>
              <a:cs typeface="Arial"/>
            </a:endParaRPr>
          </a:p>
          <a:p>
            <a:pPr marR="537845" algn="ctr">
              <a:lnSpc>
                <a:spcPct val="100000"/>
              </a:lnSpc>
              <a:tabLst>
                <a:tab pos="716280" algn="l"/>
              </a:tabLst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 +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dirty="0">
                <a:latin typeface="Arial"/>
                <a:cs typeface="Arial"/>
              </a:rPr>
              <a:t>) = </a:t>
            </a:r>
            <a:r>
              <a:rPr sz="1800" spc="-5" dirty="0">
                <a:latin typeface="Arial"/>
                <a:cs typeface="Arial"/>
              </a:rPr>
              <a:t>0,61</a:t>
            </a:r>
            <a:endParaRPr sz="1800">
              <a:latin typeface="Arial"/>
              <a:cs typeface="Arial"/>
            </a:endParaRPr>
          </a:p>
          <a:p>
            <a:pPr marR="476884" algn="ctr">
              <a:lnSpc>
                <a:spcPct val="100000"/>
              </a:lnSpc>
              <a:tabLst>
                <a:tab pos="1443990" algn="l"/>
              </a:tabLst>
            </a:pPr>
            <a:r>
              <a:rPr sz="1800" spc="-5" dirty="0">
                <a:latin typeface="Arial"/>
                <a:cs typeface="Arial"/>
              </a:rPr>
              <a:t>26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(-6)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38200" y="1219200"/>
            <a:ext cx="7498080" cy="295465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2296"/>
            <a:r>
              <a:rPr lang="ru-RU" sz="2400" b="1" i="1" kern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Правила работы над кластером</a:t>
            </a:r>
            <a:r>
              <a:rPr lang="ru-RU" sz="2400" b="1" kern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kern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/>
            <a:r>
              <a:rPr lang="ru-RU" sz="24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 Не бояться записывать все, что приходит на ум. Дать волю воображению и интуиции. </a:t>
            </a:r>
            <a:endParaRPr lang="en-US" sz="2400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/>
            <a:r>
              <a:rPr lang="ru-RU" sz="24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 Продолжать работу, пока не кончится время или идеи не иссякнут. </a:t>
            </a:r>
            <a:endParaRPr lang="en-US" sz="2400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/>
            <a:r>
              <a:rPr lang="ru-RU" sz="2400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 Постараться построить как можно больше связей. Не следовать по заранее определенному плану.</a:t>
            </a:r>
          </a:p>
          <a:p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98488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Прием </a:t>
            </a:r>
            <a:b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Кластер «треугольник</a:t>
            </a: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29063" y="3071813"/>
            <a:ext cx="1928812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треугольник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714876" y="4786322"/>
            <a:ext cx="1500198" cy="92869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Углы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357950" y="2714620"/>
            <a:ext cx="1643074" cy="92869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Точки 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Вершины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28728" y="2714620"/>
            <a:ext cx="1571636" cy="8572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Отрезки</a:t>
            </a:r>
          </a:p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Стороны </a:t>
            </a:r>
          </a:p>
        </p:txBody>
      </p:sp>
      <p:sp>
        <p:nvSpPr>
          <p:cNvPr id="8" name="Овал 7"/>
          <p:cNvSpPr/>
          <p:nvPr/>
        </p:nvSpPr>
        <p:spPr>
          <a:xfrm>
            <a:off x="6858000" y="4000500"/>
            <a:ext cx="1571625" cy="928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острый</a:t>
            </a:r>
          </a:p>
        </p:txBody>
      </p:sp>
      <p:sp>
        <p:nvSpPr>
          <p:cNvPr id="9" name="Овал 8"/>
          <p:cNvSpPr/>
          <p:nvPr/>
        </p:nvSpPr>
        <p:spPr>
          <a:xfrm>
            <a:off x="2571750" y="4857750"/>
            <a:ext cx="1500188" cy="10715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прямой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643688" y="5572125"/>
            <a:ext cx="1428750" cy="8572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Тупой</a:t>
            </a:r>
            <a:r>
              <a:rPr lang="ru-RU" dirty="0"/>
              <a:t>	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58063" y="1571625"/>
            <a:ext cx="1500187" cy="8572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три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71813" y="1714500"/>
            <a:ext cx="1571625" cy="9286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равные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857250" y="3857625"/>
            <a:ext cx="1500188" cy="8572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разные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857875" y="3071813"/>
            <a:ext cx="500063" cy="21431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3000375" y="3500438"/>
            <a:ext cx="928688" cy="428625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4929187" y="4357688"/>
            <a:ext cx="428625" cy="28575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286625" y="2357438"/>
            <a:ext cx="285750" cy="285750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43625" y="5715000"/>
            <a:ext cx="428625" cy="214313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3"/>
          </p:cNvCxnSpPr>
          <p:nvPr/>
        </p:nvCxnSpPr>
        <p:spPr>
          <a:xfrm flipV="1">
            <a:off x="2857500" y="2506663"/>
            <a:ext cx="444500" cy="207962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785938" y="3643312"/>
            <a:ext cx="285750" cy="142875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6"/>
          </p:cNvCxnSpPr>
          <p:nvPr/>
        </p:nvCxnSpPr>
        <p:spPr>
          <a:xfrm rot="10800000" flipV="1">
            <a:off x="4071938" y="5214938"/>
            <a:ext cx="571500" cy="179387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215063" y="4572000"/>
            <a:ext cx="571500" cy="214313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альтернативный процесс 40"/>
          <p:cNvSpPr/>
          <p:nvPr/>
        </p:nvSpPr>
        <p:spPr>
          <a:xfrm>
            <a:off x="5072066" y="1357298"/>
            <a:ext cx="1643074" cy="92869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Имя 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 flipH="1" flipV="1">
            <a:off x="5107782" y="2607469"/>
            <a:ext cx="642937" cy="142875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5294" y="482930"/>
            <a:ext cx="2154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Софизм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378" y="2826815"/>
            <a:ext cx="782828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Одним из </a:t>
            </a:r>
            <a:r>
              <a:rPr sz="2000" dirty="0">
                <a:latin typeface="Times New Roman"/>
                <a:cs typeface="Times New Roman"/>
              </a:rPr>
              <a:t>методических </a:t>
            </a:r>
            <a:r>
              <a:rPr sz="2000" spc="-5" dirty="0">
                <a:latin typeface="Times New Roman"/>
                <a:cs typeface="Times New Roman"/>
              </a:rPr>
              <a:t>приемов, направленных на </a:t>
            </a:r>
            <a:r>
              <a:rPr sz="2000" dirty="0">
                <a:latin typeface="Times New Roman"/>
                <a:cs typeface="Times New Roman"/>
              </a:rPr>
              <a:t>формирование  мотивации </a:t>
            </a:r>
            <a:r>
              <a:rPr sz="2000" spc="-5" dirty="0">
                <a:latin typeface="Times New Roman"/>
                <a:cs typeface="Times New Roman"/>
              </a:rPr>
              <a:t>школьников </a:t>
            </a:r>
            <a:r>
              <a:rPr sz="2000" dirty="0">
                <a:latin typeface="Times New Roman"/>
                <a:cs typeface="Times New Roman"/>
              </a:rPr>
              <a:t>является </a:t>
            </a:r>
            <a:r>
              <a:rPr sz="2000" spc="-5" dirty="0">
                <a:latin typeface="Times New Roman"/>
                <a:cs typeface="Times New Roman"/>
              </a:rPr>
              <a:t>приём </a:t>
            </a:r>
            <a:r>
              <a:rPr sz="2000" dirty="0">
                <a:latin typeface="Times New Roman"/>
                <a:cs typeface="Times New Roman"/>
              </a:rPr>
              <a:t>создания и решения  проблемных </a:t>
            </a:r>
            <a:r>
              <a:rPr sz="2000" spc="-5" dirty="0">
                <a:latin typeface="Times New Roman"/>
                <a:cs typeface="Times New Roman"/>
              </a:rPr>
              <a:t>ситуаций. Для </a:t>
            </a:r>
            <a:r>
              <a:rPr sz="2000" dirty="0">
                <a:latin typeface="Times New Roman"/>
                <a:cs typeface="Times New Roman"/>
              </a:rPr>
              <a:t>формирования мотивации интереса  </a:t>
            </a:r>
            <a:r>
              <a:rPr sz="2000" spc="-5" dirty="0">
                <a:latin typeface="Times New Roman"/>
                <a:cs typeface="Times New Roman"/>
              </a:rPr>
              <a:t>использую </a:t>
            </a:r>
            <a:r>
              <a:rPr sz="2000" dirty="0">
                <a:latin typeface="Times New Roman"/>
                <a:cs typeface="Times New Roman"/>
              </a:rPr>
              <a:t>проблемные </a:t>
            </a:r>
            <a:r>
              <a:rPr sz="2000" spc="-5" dirty="0">
                <a:latin typeface="Times New Roman"/>
                <a:cs typeface="Times New Roman"/>
              </a:rPr>
              <a:t>ситуации, представленные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виде </a:t>
            </a:r>
            <a:r>
              <a:rPr sz="2000" dirty="0">
                <a:latin typeface="Times New Roman"/>
                <a:cs typeface="Times New Roman"/>
              </a:rPr>
              <a:t>софизмов,  которые я </a:t>
            </a:r>
            <a:r>
              <a:rPr sz="2000" spc="-5" dirty="0">
                <a:latin typeface="Times New Roman"/>
                <a:cs typeface="Times New Roman"/>
              </a:rPr>
              <a:t>предлагаю </a:t>
            </a:r>
            <a:r>
              <a:rPr sz="2000" dirty="0">
                <a:latin typeface="Times New Roman"/>
                <a:cs typeface="Times New Roman"/>
              </a:rPr>
              <a:t>вашему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вниманию.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451" y="1663090"/>
            <a:ext cx="7835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Софизмом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называется умышленно ложное умозаключение, которое кажется правильным.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658" y="214630"/>
            <a:ext cx="73964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Уважаемые </a:t>
            </a:r>
            <a:r>
              <a:rPr sz="2000" spc="-5" dirty="0">
                <a:latin typeface="Times New Roman"/>
                <a:cs typeface="Times New Roman"/>
              </a:rPr>
              <a:t>коллеги, здесь представлены </a:t>
            </a:r>
            <a:r>
              <a:rPr sz="2000" dirty="0">
                <a:latin typeface="Times New Roman"/>
                <a:cs typeface="Times New Roman"/>
              </a:rPr>
              <a:t>доказательства, 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которых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допущены ошибки, в результате которых </a:t>
            </a:r>
            <a:r>
              <a:rPr sz="2000" spc="-5" dirty="0">
                <a:latin typeface="Times New Roman"/>
                <a:cs typeface="Times New Roman"/>
              </a:rPr>
              <a:t>получен </a:t>
            </a:r>
            <a:r>
              <a:rPr sz="2000" dirty="0">
                <a:latin typeface="Times New Roman"/>
                <a:cs typeface="Times New Roman"/>
              </a:rPr>
              <a:t>неверный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ответ.</a:t>
            </a:r>
          </a:p>
          <a:p>
            <a:pPr algn="ctr">
              <a:lnSpc>
                <a:spcPct val="100000"/>
              </a:lnSpc>
            </a:pPr>
            <a:r>
              <a:rPr sz="2000" spc="-5" dirty="0" err="1">
                <a:latin typeface="Times New Roman"/>
                <a:cs typeface="Times New Roman"/>
              </a:rPr>
              <a:t>Найдите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ошибк</a:t>
            </a:r>
            <a:r>
              <a:rPr lang="ru-RU" sz="2000" spc="-5" dirty="0">
                <a:latin typeface="Times New Roman"/>
                <a:cs typeface="Times New Roman"/>
              </a:rPr>
              <a:t>у</a:t>
            </a:r>
            <a:r>
              <a:rPr sz="2000" spc="-5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000" y="6526347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17</a:t>
            </a:fld>
            <a:endParaRPr sz="1400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2" y="1140573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 panose="020B0604030504040204" pitchFamily="34" charset="0"/>
              </a:rPr>
              <a:t>Геометрические софизмы</a:t>
            </a:r>
            <a:endParaRPr lang="ru-RU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7167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1) «Хорда, не проходящая через центр окружности, равна диаметру».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Доказательство: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0" lang="ru-RU" altLang="ru-RU" sz="1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ok-t.ru/studopedia/baza18/2122907805654.files/image00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396719"/>
            <a:ext cx="2508074" cy="23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4600" y="1840358"/>
            <a:ext cx="6172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Пусть в окружности проведен диаметр АВ. Через точку В проведем любую хорду ВЕ, не проходящую через центр, затем через середину этой хорды D и точку А проведем новую хорду АС. Наконец, точки Е и С соединим отрезком прямой.</a:t>
            </a:r>
          </a:p>
          <a:p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Рассмотрим ∆ АВD и ∆ЕDС. В этих треугольниках: ВD = DЕ (по построению), &lt;А=</a:t>
            </a:r>
          </a:p>
          <a:p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= &lt;Е (как вписанные, опирающиеся на одну и ту же дугу). Кроме того, &lt;ВDА=</a:t>
            </a:r>
          </a:p>
          <a:p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= &lt;ЕDC (как вертикальные). Если же сторона и два угла одного треугольника соответственно равны стороне и двум углам другого треугольника, то такие треугольники равны. Значит, ∆ ВDА= ∆ЕDC , а в равных треугольниках против равных углов лежат равные стороны. Поэтому, АВ=ЕС.</a:t>
            </a:r>
          </a:p>
          <a:p>
            <a:r>
              <a:rPr lang="ru-RU" sz="16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Ошибка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</a:rPr>
              <a:t>:</a:t>
            </a:r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 ошибка заключается в неправильном применении теоремы о равенстве треугольников. По теореме о признаке равенства треугольника: если сторона и два прилежащих к ней угла одного треугольника соответственно равны стороне и двум прилежащим к ней углам другого треугольника, то такие треугольники равны. А в нашем случае, &lt; А не </a:t>
            </a:r>
            <a:r>
              <a:rPr lang="ru-RU" sz="1600" dirty="0" smtClean="0">
                <a:solidFill>
                  <a:srgbClr val="424242"/>
                </a:solidFill>
                <a:latin typeface="Tahoma" panose="020B0604030504040204" pitchFamily="34" charset="0"/>
              </a:rPr>
              <a:t>прилежит </a:t>
            </a:r>
            <a:r>
              <a:rPr lang="ru-RU" sz="1600" dirty="0">
                <a:solidFill>
                  <a:srgbClr val="424242"/>
                </a:solidFill>
                <a:latin typeface="Tahoma" panose="020B0604030504040204" pitchFamily="34" charset="0"/>
              </a:rPr>
              <a:t>к стороне ВD .</a:t>
            </a:r>
            <a:endParaRPr lang="ru-RU" sz="1600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Итак,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софизм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– это изобре­тение человеческого разума, с помо­щью которого можно доказать всё, что угодно. Впрочем, и опровергнуть можно тоже всё. Недаром вели­кий русский ученый И. П. Павлов говорил, что «правильно понятая ошибка – это путь к открытию».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872" y="1981200"/>
            <a:ext cx="7703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Мы пришли к выводу, что математические софизмы развивают </a:t>
            </a:r>
            <a:r>
              <a:rPr lang="ru-RU" dirty="0" smtClean="0">
                <a:solidFill>
                  <a:srgbClr val="424242"/>
                </a:solidFill>
                <a:latin typeface="Tahoma" panose="020B0604030504040204" pitchFamily="34" charset="0"/>
              </a:rPr>
              <a:t>логическое мышление, наблюдательность 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и вдумчивость, приучают тщательно следить за точностью формулировок, правильностью записей и чертежей, за законностью выполняемых операций. Ну, и, наконец, разбор софизмов просто увлекателен – это изящная гимнастика для ума любого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382488"/>
            <a:ext cx="8382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Создание проблемных ситуаций через решение задач на внимание и сравнение.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Тема: «Сумма углов треугольника» (геометрия 7 класс)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Учитель читает условие задачи, ученики анализируют его и выявляют ошибки, тем самым мы можем проверить учеников на внимательность. В данных задачах следует вспомнить теорему о сумме углов треугольника, полагаясь на данную теорему, мы придем к выводу, что не все условия задач поставлены корректно, тем самым некоторые треугольники не существуют.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Пример 1.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Построить треугольник по трем заданным углам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27" name="Picture 3" descr="hello_html_m4f75b9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3" y="4152264"/>
            <a:ext cx="2286014" cy="3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_html_m284f3a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6" y="4572060"/>
            <a:ext cx="2320651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ello_html_2c8b8df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6" y="3695065"/>
            <a:ext cx="2320651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o_html_mb9a7a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6" y="5023288"/>
            <a:ext cx="2473174" cy="4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772" y="514858"/>
            <a:ext cx="752729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Bookman Old Style"/>
                <a:cs typeface="Bookman Old Style"/>
              </a:rPr>
              <a:t>Древняя </a:t>
            </a:r>
            <a:r>
              <a:rPr sz="4000" b="1" spc="-10" dirty="0">
                <a:latin typeface="Bookman Old Style"/>
                <a:cs typeface="Bookman Old Style"/>
              </a:rPr>
              <a:t>мудрость</a:t>
            </a:r>
            <a:r>
              <a:rPr sz="4000" b="1" spc="25" dirty="0">
                <a:latin typeface="Bookman Old Style"/>
                <a:cs typeface="Bookman Old Style"/>
              </a:rPr>
              <a:t> </a:t>
            </a:r>
            <a:r>
              <a:rPr sz="4000" b="1" spc="-10" dirty="0">
                <a:latin typeface="Bookman Old Style"/>
                <a:cs typeface="Bookman Old Style"/>
              </a:rPr>
              <a:t>гласит:</a:t>
            </a:r>
            <a:endParaRPr sz="4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669290" marR="662305" algn="ctr">
              <a:lnSpc>
                <a:spcPct val="100000"/>
              </a:lnSpc>
            </a:pPr>
            <a:r>
              <a:rPr sz="4000" b="1" spc="-5" dirty="0">
                <a:latin typeface="Bookman Old Style"/>
                <a:cs typeface="Bookman Old Style"/>
              </a:rPr>
              <a:t>можно </a:t>
            </a:r>
            <a:r>
              <a:rPr sz="4000" b="1" spc="-10" dirty="0">
                <a:latin typeface="Bookman Old Style"/>
                <a:cs typeface="Bookman Old Style"/>
              </a:rPr>
              <a:t>привести коня  </a:t>
            </a:r>
            <a:r>
              <a:rPr sz="4000" b="1" spc="-5" dirty="0">
                <a:latin typeface="Bookman Old Style"/>
                <a:cs typeface="Bookman Old Style"/>
              </a:rPr>
              <a:t>к</a:t>
            </a:r>
            <a:r>
              <a:rPr sz="4000" b="1" spc="-15" dirty="0">
                <a:latin typeface="Bookman Old Style"/>
                <a:cs typeface="Bookman Old Style"/>
              </a:rPr>
              <a:t> </a:t>
            </a:r>
            <a:r>
              <a:rPr sz="4000" b="1" spc="-10" dirty="0">
                <a:latin typeface="Bookman Old Style"/>
                <a:cs typeface="Bookman Old Style"/>
              </a:rPr>
              <a:t>водопою,</a:t>
            </a:r>
            <a:endParaRPr sz="40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latin typeface="Bookman Old Style"/>
                <a:cs typeface="Bookman Old Style"/>
              </a:rPr>
              <a:t>но </a:t>
            </a:r>
            <a:r>
              <a:rPr sz="4000" b="1" spc="-10" dirty="0">
                <a:latin typeface="Bookman Old Style"/>
                <a:cs typeface="Bookman Old Style"/>
              </a:rPr>
              <a:t>заставить </a:t>
            </a:r>
            <a:r>
              <a:rPr sz="4000" b="1" spc="-5" dirty="0">
                <a:latin typeface="Bookman Old Style"/>
                <a:cs typeface="Bookman Old Style"/>
              </a:rPr>
              <a:t>его </a:t>
            </a:r>
            <a:r>
              <a:rPr sz="4000" b="1" spc="-10" dirty="0">
                <a:latin typeface="Bookman Old Style"/>
                <a:cs typeface="Bookman Old Style"/>
              </a:rPr>
              <a:t>напиться  нельзя</a:t>
            </a:r>
            <a:endParaRPr sz="40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классе на уроках геометрии (учащиеся должны понимать и принимать способы решения задач, применяемые в алгебре).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2954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курсе геометрии у ребят первоначально возникают трудности при решении задач. И здесь мне на помощь приходит тот самый «полезный» стереотип краткой записи в задаче.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344" y="2885842"/>
            <a:ext cx="8091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на готовых чертежах 7-9»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Балаяна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Е.Н. 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489559"/>
            <a:ext cx="4343400" cy="275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1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8966"/>
            <a:ext cx="1930866" cy="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7" descr="задача на готов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3" y="1981200"/>
            <a:ext cx="3822693" cy="25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81000" y="237351"/>
            <a:ext cx="693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Проанализировав условие: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7700" y="824806"/>
            <a:ext cx="69342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приходим к выводу, что градусная мера первого угла «НА 32° БОЛЬШЕ». Исходя из этого, составляем краткую запись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4473476"/>
            <a:ext cx="822960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Привычная форма краткой записи в данном случае позволяет ребятам принять способ решения геометрической задачи как традиционный.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Пользуясь практикой применения полезных стереотипов в  составлении краткой записи, мне удается снижать уровень тревожности учащихся в незнакомой ситуации, ведь  обычно пугает неизвестность. Таким образом, когда при решении геометрических задач мои ученики составляют краткую запись по условию задачи тем же способом, что и в алгебре, они оказываются в уже знакомой для себя ситуации.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рименение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таких приемов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уроках, я пришла к выводу, что в процессе обучения математике позволяет развивать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логическое мышление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учеников, активизирует их деятельность на уроке, способствует их интеллектуальному развитию.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5908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Математику надо рассматривать не как систему истин, которые надо заучивать, а как систему рассуждений, требующую творческого мышления. Умение заинтересовать математикой – дело непростое. Многое зависит от того, как поставить даже очевидный вопрос, и от того, как вовлечь всех учащихся в обсуждение сложившейся ситуации. Творческая активность учащихся, успех урока целиком зависит от методических приемов, которые выбирает учитель.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60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0829" y="275336"/>
            <a:ext cx="35642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РЕФЛЕКСИЯ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81" y="1262730"/>
            <a:ext cx="7854950" cy="44189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Упражнение</a:t>
            </a:r>
            <a:r>
              <a:rPr sz="3200" b="1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«Ладошка»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Times New Roman"/>
                <a:cs typeface="Times New Roman"/>
              </a:rPr>
              <a:t>Коллеги обведите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ладошку.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Каждый палец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это какая-то позиция. </a:t>
            </a:r>
            <a:r>
              <a:rPr sz="2400" b="1" dirty="0">
                <a:latin typeface="Times New Roman"/>
                <a:cs typeface="Times New Roman"/>
              </a:rPr>
              <a:t>На </a:t>
            </a:r>
            <a:r>
              <a:rPr sz="2400" b="1" spc="-5" dirty="0">
                <a:latin typeface="Times New Roman"/>
                <a:cs typeface="Times New Roman"/>
              </a:rPr>
              <a:t>нужной </a:t>
            </a:r>
            <a:r>
              <a:rPr sz="2400" b="1" spc="-10" dirty="0">
                <a:latin typeface="Times New Roman"/>
                <a:cs typeface="Times New Roman"/>
              </a:rPr>
              <a:t>позиции  </a:t>
            </a:r>
            <a:r>
              <a:rPr sz="2400" b="1" spc="-5" dirty="0">
                <a:latin typeface="Times New Roman"/>
                <a:cs typeface="Times New Roman"/>
              </a:rPr>
              <a:t>нарисовать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колечко.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Большой </a:t>
            </a:r>
            <a:r>
              <a:rPr sz="2400" dirty="0">
                <a:latin typeface="Times New Roman"/>
                <a:cs typeface="Times New Roman"/>
              </a:rPr>
              <a:t>– мне было </a:t>
            </a:r>
            <a:r>
              <a:rPr sz="2400" b="1" spc="-5" dirty="0">
                <a:latin typeface="Times New Roman"/>
                <a:cs typeface="Times New Roman"/>
              </a:rPr>
              <a:t>не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интересно</a:t>
            </a:r>
            <a:endParaRPr sz="2400">
              <a:latin typeface="Times New Roman"/>
              <a:cs typeface="Times New Roman"/>
            </a:endParaRPr>
          </a:p>
          <a:p>
            <a:pPr marL="12700" marR="30353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Указательный </a:t>
            </a:r>
            <a:r>
              <a:rPr sz="2400" dirty="0">
                <a:latin typeface="Times New Roman"/>
                <a:cs typeface="Times New Roman"/>
              </a:rPr>
              <a:t>– я получила </a:t>
            </a:r>
            <a:r>
              <a:rPr sz="2400" spc="-5" dirty="0">
                <a:latin typeface="Times New Roman"/>
                <a:cs typeface="Times New Roman"/>
              </a:rPr>
              <a:t>конкретные </a:t>
            </a:r>
            <a:r>
              <a:rPr sz="2400" dirty="0">
                <a:latin typeface="Times New Roman"/>
                <a:cs typeface="Times New Roman"/>
              </a:rPr>
              <a:t>рекомендации </a:t>
            </a:r>
            <a:r>
              <a:rPr sz="2400" spc="-5" dirty="0">
                <a:latin typeface="Times New Roman"/>
                <a:cs typeface="Times New Roman"/>
              </a:rPr>
              <a:t>по  </a:t>
            </a:r>
            <a:r>
              <a:rPr sz="2400" dirty="0">
                <a:latin typeface="Times New Roman"/>
                <a:cs typeface="Times New Roman"/>
              </a:rPr>
              <a:t>теме</a:t>
            </a:r>
            <a:endParaRPr sz="2400">
              <a:latin typeface="Times New Roman"/>
              <a:cs typeface="Times New Roman"/>
            </a:endParaRPr>
          </a:p>
          <a:p>
            <a:pPr marL="12700" marR="919480">
              <a:lnSpc>
                <a:spcPct val="120000"/>
              </a:lnSpc>
              <a:tabLst>
                <a:tab pos="2005964" algn="l"/>
              </a:tabLst>
            </a:pPr>
            <a:r>
              <a:rPr sz="2400" dirty="0">
                <a:latin typeface="Times New Roman"/>
                <a:cs typeface="Times New Roman"/>
              </a:rPr>
              <a:t>Средний – мне было трудно </a:t>
            </a:r>
            <a:r>
              <a:rPr sz="2400" spc="-5" dirty="0">
                <a:latin typeface="Times New Roman"/>
                <a:cs typeface="Times New Roman"/>
              </a:rPr>
              <a:t>включиться </a:t>
            </a:r>
            <a:r>
              <a:rPr sz="2400" dirty="0">
                <a:latin typeface="Times New Roman"/>
                <a:cs typeface="Times New Roman"/>
              </a:rPr>
              <a:t>в работу  </a:t>
            </a:r>
            <a:r>
              <a:rPr sz="2400" spc="-5" dirty="0">
                <a:latin typeface="Times New Roman"/>
                <a:cs typeface="Times New Roman"/>
              </a:rPr>
              <a:t>Безымянный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	для меня </a:t>
            </a:r>
            <a:r>
              <a:rPr sz="2400" spc="-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было </a:t>
            </a:r>
            <a:r>
              <a:rPr sz="2400" spc="-5" dirty="0">
                <a:latin typeface="Times New Roman"/>
                <a:cs typeface="Times New Roman"/>
              </a:rPr>
              <a:t>важно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интересно  Мизинец –недостаточно раскрыта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тема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1545336"/>
            <a:ext cx="7840980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1729" y="4273677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405" y="4869154"/>
            <a:ext cx="1276349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00700"/>
            <a:ext cx="12763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359790"/>
            <a:ext cx="695007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Литература:</a:t>
            </a:r>
            <a:endParaRPr sz="1800">
              <a:latin typeface="Arial"/>
              <a:cs typeface="Arial"/>
            </a:endParaRPr>
          </a:p>
          <a:p>
            <a:pPr marL="355600" marR="104139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Асеев, </a:t>
            </a:r>
            <a:r>
              <a:rPr sz="1800" spc="-55" dirty="0">
                <a:latin typeface="Arial"/>
                <a:cs typeface="Arial"/>
              </a:rPr>
              <a:t>В.Г. </a:t>
            </a:r>
            <a:r>
              <a:rPr sz="1800" spc="-10" dirty="0">
                <a:latin typeface="Arial"/>
                <a:cs typeface="Arial"/>
              </a:rPr>
              <a:t>Мотивация </a:t>
            </a:r>
            <a:r>
              <a:rPr sz="1800" spc="-15" dirty="0">
                <a:latin typeface="Arial"/>
                <a:cs typeface="Arial"/>
              </a:rPr>
              <a:t>поведения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формирование </a:t>
            </a:r>
            <a:r>
              <a:rPr sz="1800" dirty="0">
                <a:latin typeface="Arial"/>
                <a:cs typeface="Arial"/>
              </a:rPr>
              <a:t>личности 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5" dirty="0">
                <a:latin typeface="Arial"/>
                <a:cs typeface="Arial"/>
              </a:rPr>
              <a:t>В.Г. </a:t>
            </a:r>
            <a:r>
              <a:rPr sz="1800" spc="-5" dirty="0">
                <a:latin typeface="Arial"/>
                <a:cs typeface="Arial"/>
              </a:rPr>
              <a:t>Асеев. </a:t>
            </a:r>
            <a:r>
              <a:rPr sz="1800" dirty="0">
                <a:latin typeface="Arial"/>
                <a:cs typeface="Arial"/>
              </a:rPr>
              <a:t>-М.: Мысль, </a:t>
            </a:r>
            <a:r>
              <a:rPr sz="1800" spc="-10" dirty="0">
                <a:latin typeface="Arial"/>
                <a:cs typeface="Arial"/>
              </a:rPr>
              <a:t>1976. </a:t>
            </a:r>
            <a:r>
              <a:rPr sz="1800" spc="-5" dirty="0">
                <a:latin typeface="Arial"/>
                <a:cs typeface="Arial"/>
              </a:rPr>
              <a:t>158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</a:t>
            </a:r>
            <a:endParaRPr sz="1800">
              <a:latin typeface="Arial"/>
              <a:cs typeface="Arial"/>
            </a:endParaRPr>
          </a:p>
          <a:p>
            <a:pPr marL="355600" marR="11112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Брадис, </a:t>
            </a:r>
            <a:r>
              <a:rPr sz="1800" dirty="0">
                <a:latin typeface="Arial"/>
                <a:cs typeface="Arial"/>
              </a:rPr>
              <a:t>В.М. </a:t>
            </a:r>
            <a:r>
              <a:rPr sz="1800" spc="-10" dirty="0">
                <a:latin typeface="Arial"/>
                <a:cs typeface="Arial"/>
              </a:rPr>
              <a:t>Методика преподавания </a:t>
            </a:r>
            <a:r>
              <a:rPr sz="1800" spc="-15" dirty="0">
                <a:latin typeface="Arial"/>
                <a:cs typeface="Arial"/>
              </a:rPr>
              <a:t>математики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средней  школе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В.М. Брадис.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10" dirty="0">
                <a:latin typeface="Arial"/>
                <a:cs typeface="Arial"/>
              </a:rPr>
              <a:t>Учпедгиз, </a:t>
            </a:r>
            <a:r>
              <a:rPr sz="1800" spc="-5" dirty="0">
                <a:latin typeface="Arial"/>
                <a:cs typeface="Arial"/>
              </a:rPr>
              <a:t>1954.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504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с.</a:t>
            </a:r>
            <a:endParaRPr sz="1800">
              <a:latin typeface="Arial"/>
              <a:cs typeface="Arial"/>
            </a:endParaRPr>
          </a:p>
          <a:p>
            <a:pPr marL="355600" marR="12827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Якиманская, </a:t>
            </a:r>
            <a:r>
              <a:rPr sz="1800" dirty="0">
                <a:latin typeface="Arial"/>
                <a:cs typeface="Arial"/>
              </a:rPr>
              <a:t>И. </a:t>
            </a:r>
            <a:r>
              <a:rPr sz="1800" spc="-5" dirty="0">
                <a:latin typeface="Arial"/>
                <a:cs typeface="Arial"/>
              </a:rPr>
              <a:t>С. </a:t>
            </a:r>
            <a:r>
              <a:rPr sz="1800" spc="-20" dirty="0">
                <a:latin typeface="Arial"/>
                <a:cs typeface="Arial"/>
              </a:rPr>
              <a:t>Технология </a:t>
            </a:r>
            <a:r>
              <a:rPr sz="1800" spc="-5" dirty="0">
                <a:latin typeface="Arial"/>
                <a:cs typeface="Arial"/>
              </a:rPr>
              <a:t>личностно-ориентированого  </a:t>
            </a:r>
            <a:r>
              <a:rPr sz="1800" spc="-15" dirty="0">
                <a:latin typeface="Arial"/>
                <a:cs typeface="Arial"/>
              </a:rPr>
              <a:t>образования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И. </a:t>
            </a:r>
            <a:r>
              <a:rPr sz="1800" spc="-5" dirty="0">
                <a:latin typeface="Arial"/>
                <a:cs typeface="Arial"/>
              </a:rPr>
              <a:t>С. Якиманская.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5" dirty="0">
                <a:latin typeface="Arial"/>
                <a:cs typeface="Arial"/>
              </a:rPr>
              <a:t>Сентябрь, 2000. 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10" dirty="0">
                <a:latin typeface="Arial"/>
                <a:cs typeface="Arial"/>
              </a:rPr>
              <a:t>176с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Якобсон, </a:t>
            </a:r>
            <a:r>
              <a:rPr sz="1800" dirty="0">
                <a:latin typeface="Arial"/>
                <a:cs typeface="Arial"/>
              </a:rPr>
              <a:t>П. М. </a:t>
            </a:r>
            <a:r>
              <a:rPr sz="1800" spc="-5" dirty="0">
                <a:latin typeface="Arial"/>
                <a:cs typeface="Arial"/>
              </a:rPr>
              <a:t>Психологические </a:t>
            </a:r>
            <a:r>
              <a:rPr sz="1800" spc="-15" dirty="0">
                <a:latin typeface="Arial"/>
                <a:cs typeface="Arial"/>
              </a:rPr>
              <a:t>проблемы </a:t>
            </a:r>
            <a:r>
              <a:rPr sz="1800" spc="-10" dirty="0">
                <a:latin typeface="Arial"/>
                <a:cs typeface="Arial"/>
              </a:rPr>
              <a:t>мотивации  </a:t>
            </a:r>
            <a:r>
              <a:rPr sz="1800" spc="-15" dirty="0">
                <a:latin typeface="Arial"/>
                <a:cs typeface="Arial"/>
              </a:rPr>
              <a:t>поведения </a:t>
            </a:r>
            <a:r>
              <a:rPr sz="1800" spc="-10" dirty="0">
                <a:latin typeface="Arial"/>
                <a:cs typeface="Arial"/>
              </a:rPr>
              <a:t>человека </a:t>
            </a:r>
            <a:r>
              <a:rPr sz="1800" spc="-45" dirty="0">
                <a:latin typeface="Arial"/>
                <a:cs typeface="Arial"/>
              </a:rPr>
              <a:t>Текст. </a:t>
            </a:r>
            <a:r>
              <a:rPr sz="1800" dirty="0">
                <a:latin typeface="Arial"/>
                <a:cs typeface="Arial"/>
              </a:rPr>
              <a:t>/ П. М. </a:t>
            </a:r>
            <a:r>
              <a:rPr sz="1800" spc="-5" dirty="0">
                <a:latin typeface="Arial"/>
                <a:cs typeface="Arial"/>
              </a:rPr>
              <a:t>Якобсон. </a:t>
            </a:r>
            <a:r>
              <a:rPr sz="1800" dirty="0">
                <a:latin typeface="Arial"/>
                <a:cs typeface="Arial"/>
              </a:rPr>
              <a:t>М.: </a:t>
            </a:r>
            <a:r>
              <a:rPr sz="1800" spc="-10" dirty="0">
                <a:latin typeface="Arial"/>
                <a:cs typeface="Arial"/>
              </a:rPr>
              <a:t>Просвещение,  </a:t>
            </a:r>
            <a:r>
              <a:rPr sz="1800" spc="-5" dirty="0">
                <a:latin typeface="Arial"/>
                <a:cs typeface="Arial"/>
              </a:rPr>
              <a:t>1969.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317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1585" y="6290414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2" y="457052"/>
            <a:ext cx="7084059" cy="38671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893570">
              <a:lnSpc>
                <a:spcPct val="100000"/>
              </a:lnSpc>
              <a:spcBef>
                <a:spcPts val="1540"/>
              </a:spcBef>
            </a:pPr>
            <a:r>
              <a:rPr sz="2400" b="1" spc="-30" dirty="0">
                <a:latin typeface="Times New Roman"/>
                <a:cs typeface="Times New Roman"/>
              </a:rPr>
              <a:t>Необходима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мотивация,</a:t>
            </a:r>
            <a:endParaRPr sz="2400">
              <a:latin typeface="Times New Roman"/>
              <a:cs typeface="Times New Roman"/>
            </a:endParaRPr>
          </a:p>
          <a:p>
            <a:pPr marL="690245" marR="310515" indent="-370840">
              <a:lnSpc>
                <a:spcPct val="150000"/>
              </a:lnSpc>
            </a:pPr>
            <a:r>
              <a:rPr sz="2400" b="1" spc="-10" dirty="0">
                <a:latin typeface="Times New Roman"/>
                <a:cs typeface="Times New Roman"/>
              </a:rPr>
              <a:t>чтобы обучающийся </a:t>
            </a:r>
            <a:r>
              <a:rPr sz="2400" b="1" spc="-25" dirty="0">
                <a:latin typeface="Times New Roman"/>
                <a:cs typeface="Times New Roman"/>
              </a:rPr>
              <a:t>захотел </a:t>
            </a:r>
            <a:r>
              <a:rPr sz="2400" b="1" spc="-10" dirty="0">
                <a:latin typeface="Times New Roman"/>
                <a:cs typeface="Times New Roman"/>
              </a:rPr>
              <a:t>получить </a:t>
            </a:r>
            <a:r>
              <a:rPr sz="2400" b="1" spc="-5" dirty="0">
                <a:latin typeface="Times New Roman"/>
                <a:cs typeface="Times New Roman"/>
              </a:rPr>
              <a:t>знания,  </a:t>
            </a:r>
            <a:r>
              <a:rPr sz="2400" b="1" spc="-20" dirty="0">
                <a:latin typeface="Times New Roman"/>
                <a:cs typeface="Times New Roman"/>
              </a:rPr>
              <a:t>которые </a:t>
            </a:r>
            <a:r>
              <a:rPr sz="2400" b="1" spc="-5" dirty="0">
                <a:latin typeface="Times New Roman"/>
                <a:cs typeface="Times New Roman"/>
              </a:rPr>
              <a:t>мы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Вами </a:t>
            </a:r>
            <a:r>
              <a:rPr sz="2400" b="1" spc="-35" dirty="0">
                <a:latin typeface="Times New Roman"/>
                <a:cs typeface="Times New Roman"/>
              </a:rPr>
              <a:t>готовы </a:t>
            </a:r>
            <a:r>
              <a:rPr sz="2400" b="1" dirty="0">
                <a:latin typeface="Times New Roman"/>
                <a:cs typeface="Times New Roman"/>
              </a:rPr>
              <a:t>ему </a:t>
            </a:r>
            <a:r>
              <a:rPr sz="2400" b="1" spc="-15" dirty="0">
                <a:latin typeface="Times New Roman"/>
                <a:cs typeface="Times New Roman"/>
              </a:rPr>
              <a:t>передать,  либо </a:t>
            </a:r>
            <a:r>
              <a:rPr sz="2400" b="1" spc="-20" dirty="0">
                <a:latin typeface="Times New Roman"/>
                <a:cs typeface="Times New Roman"/>
              </a:rPr>
              <a:t>создать условия, </a:t>
            </a:r>
            <a:r>
              <a:rPr sz="2400" b="1" spc="-10" dirty="0">
                <a:latin typeface="Times New Roman"/>
                <a:cs typeface="Times New Roman"/>
              </a:rPr>
              <a:t>чтобы </a:t>
            </a:r>
            <a:r>
              <a:rPr sz="2400" b="1" dirty="0">
                <a:latin typeface="Times New Roman"/>
                <a:cs typeface="Times New Roman"/>
              </a:rPr>
              <a:t>он </a:t>
            </a:r>
            <a:r>
              <a:rPr sz="2400" b="1" spc="5" dirty="0">
                <a:latin typeface="Times New Roman"/>
                <a:cs typeface="Times New Roman"/>
              </a:rPr>
              <a:t>сам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взял.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3257550" marR="5080" indent="-3245485">
              <a:lnSpc>
                <a:spcPct val="150100"/>
              </a:lnSpc>
            </a:pP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20" dirty="0">
                <a:latin typeface="Times New Roman"/>
                <a:cs typeface="Times New Roman"/>
              </a:rPr>
              <a:t>работе </a:t>
            </a:r>
            <a:r>
              <a:rPr sz="2400" b="1" spc="-5" dirty="0">
                <a:latin typeface="Times New Roman"/>
                <a:cs typeface="Times New Roman"/>
              </a:rPr>
              <a:t>над </a:t>
            </a:r>
            <a:r>
              <a:rPr sz="2400" b="1" spc="-15" dirty="0">
                <a:latin typeface="Times New Roman"/>
                <a:cs typeface="Times New Roman"/>
              </a:rPr>
              <a:t>повышением мотивации </a:t>
            </a:r>
            <a:r>
              <a:rPr sz="2400" b="1" dirty="0">
                <a:latin typeface="Times New Roman"/>
                <a:cs typeface="Times New Roman"/>
              </a:rPr>
              <a:t>я учитываю,  </a:t>
            </a:r>
            <a:r>
              <a:rPr sz="2400" b="1" spc="-10" dirty="0">
                <a:latin typeface="Times New Roman"/>
                <a:cs typeface="Times New Roman"/>
              </a:rPr>
              <a:t>что: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6232" y="609600"/>
            <a:ext cx="5779008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2319" y="672083"/>
            <a:ext cx="59131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1192" y="672083"/>
            <a:ext cx="560831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267" y="1223772"/>
            <a:ext cx="1045463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3375" y="2150364"/>
            <a:ext cx="629412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432" y="2086355"/>
            <a:ext cx="806195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272" y="2427732"/>
            <a:ext cx="629412" cy="763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8511" y="2951988"/>
            <a:ext cx="1045463" cy="1121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044696"/>
            <a:ext cx="1207008" cy="1341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533" y="586113"/>
            <a:ext cx="7356475" cy="523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8430" rIns="0" bIns="0" rtlCol="0">
            <a:spAutoFit/>
          </a:bodyPr>
          <a:lstStyle/>
          <a:p>
            <a:pPr marL="1953260">
              <a:lnSpc>
                <a:spcPct val="100000"/>
              </a:lnSpc>
              <a:spcBef>
                <a:spcPts val="1090"/>
              </a:spcBef>
              <a:tabLst>
                <a:tab pos="3898265" algn="l"/>
                <a:tab pos="5617210" algn="l"/>
              </a:tabLst>
            </a:pP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3200" b="1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памяти	ученика	</a:t>
            </a:r>
            <a:r>
              <a:rPr sz="3200" b="1" spc="10" dirty="0">
                <a:solidFill>
                  <a:schemeClr val="tx1"/>
                </a:solidFill>
                <a:latin typeface="Times New Roman"/>
                <a:cs typeface="Times New Roman"/>
              </a:rPr>
              <a:t>остаётся</a:t>
            </a:r>
            <a:r>
              <a:rPr sz="2800" b="1" spc="10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1230"/>
              </a:spcBef>
            </a:pPr>
            <a:r>
              <a:rPr sz="40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¼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</a:t>
            </a:r>
            <a:r>
              <a:rPr sz="2400" b="1" spc="-409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 dirty="0">
              <a:latin typeface="Times New Roman"/>
              <a:cs typeface="Times New Roman"/>
            </a:endParaRPr>
          </a:p>
          <a:p>
            <a:pPr marL="1160780">
              <a:lnSpc>
                <a:spcPct val="100000"/>
              </a:lnSpc>
              <a:spcBef>
                <a:spcPts val="2000"/>
              </a:spcBef>
            </a:pPr>
            <a:r>
              <a:rPr sz="3975" b="1" spc="7" baseline="25157" dirty="0">
                <a:solidFill>
                  <a:srgbClr val="00FF00"/>
                </a:solidFill>
                <a:latin typeface="Times New Roman"/>
                <a:cs typeface="Times New Roman"/>
              </a:rPr>
              <a:t>1</a:t>
            </a:r>
            <a:r>
              <a:rPr sz="4000" b="1" spc="5" dirty="0">
                <a:solidFill>
                  <a:srgbClr val="00FF00"/>
                </a:solidFill>
                <a:latin typeface="Times New Roman"/>
                <a:cs typeface="Times New Roman"/>
              </a:rPr>
              <a:t>/</a:t>
            </a:r>
            <a:r>
              <a:rPr sz="3975" b="1" spc="7" baseline="-20964" dirty="0">
                <a:solidFill>
                  <a:srgbClr val="00FF00"/>
                </a:solidFill>
                <a:latin typeface="Times New Roman"/>
                <a:cs typeface="Times New Roman"/>
              </a:rPr>
              <a:t>3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0" dirty="0">
                <a:latin typeface="Times New Roman"/>
                <a:cs typeface="Times New Roman"/>
              </a:rPr>
              <a:t>увиденного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 dirty="0">
              <a:latin typeface="Times New Roman"/>
              <a:cs typeface="Times New Roman"/>
            </a:endParaRPr>
          </a:p>
          <a:p>
            <a:pPr marL="1208405" marR="1052830" algn="ctr">
              <a:lnSpc>
                <a:spcPct val="101099"/>
              </a:lnSpc>
              <a:spcBef>
                <a:spcPts val="1964"/>
              </a:spcBef>
            </a:pPr>
            <a:r>
              <a:rPr sz="4000" b="1" spc="-5" dirty="0">
                <a:solidFill>
                  <a:srgbClr val="00FF00"/>
                </a:solidFill>
                <a:latin typeface="Times New Roman"/>
                <a:cs typeface="Times New Roman"/>
              </a:rPr>
              <a:t>½ </a:t>
            </a:r>
            <a:r>
              <a:rPr sz="2400" b="1" dirty="0">
                <a:latin typeface="Times New Roman"/>
                <a:cs typeface="Times New Roman"/>
              </a:rPr>
              <a:t>часть </a:t>
            </a:r>
            <a:r>
              <a:rPr sz="2400" b="1" spc="-15" dirty="0">
                <a:latin typeface="Times New Roman"/>
                <a:cs typeface="Times New Roman"/>
              </a:rPr>
              <a:t>услышанного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4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увиденного  </a:t>
            </a:r>
            <a:r>
              <a:rPr sz="2400" b="1" spc="-15" dirty="0">
                <a:latin typeface="Times New Roman"/>
                <a:cs typeface="Times New Roman"/>
              </a:rPr>
              <a:t>одновременно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материала</a:t>
            </a:r>
            <a:endParaRPr sz="2400" dirty="0">
              <a:latin typeface="Times New Roman"/>
              <a:cs typeface="Times New Roman"/>
            </a:endParaRPr>
          </a:p>
          <a:p>
            <a:pPr marL="38100" marR="821055" indent="-2540" algn="ctr">
              <a:lnSpc>
                <a:spcPct val="100600"/>
              </a:lnSpc>
              <a:spcBef>
                <a:spcPts val="1055"/>
              </a:spcBef>
            </a:pPr>
            <a:r>
              <a:rPr sz="4800" b="1" dirty="0">
                <a:solidFill>
                  <a:srgbClr val="00FF00"/>
                </a:solidFill>
                <a:latin typeface="Times New Roman"/>
                <a:cs typeface="Times New Roman"/>
              </a:rPr>
              <a:t>¾ </a:t>
            </a:r>
            <a:r>
              <a:rPr sz="2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материала, </a:t>
            </a:r>
            <a:r>
              <a:rPr sz="2800" b="1" spc="5" dirty="0">
                <a:solidFill>
                  <a:srgbClr val="CC0000"/>
                </a:solidFill>
                <a:latin typeface="Times New Roman"/>
                <a:cs typeface="Times New Roman"/>
              </a:rPr>
              <a:t>если </a:t>
            </a:r>
            <a:r>
              <a:rPr sz="2800" b="1" spc="-25" dirty="0">
                <a:solidFill>
                  <a:srgbClr val="CC0000"/>
                </a:solidFill>
                <a:latin typeface="Times New Roman"/>
                <a:cs typeface="Times New Roman"/>
              </a:rPr>
              <a:t>ко </a:t>
            </a:r>
            <a:r>
              <a:rPr sz="2800" b="1" spc="10" dirty="0">
                <a:solidFill>
                  <a:srgbClr val="CC0000"/>
                </a:solidFill>
                <a:latin typeface="Times New Roman"/>
                <a:cs typeface="Times New Roman"/>
              </a:rPr>
              <a:t>всему </a:t>
            </a:r>
            <a:r>
              <a:rPr sz="2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прочему 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ученик </a:t>
            </a:r>
            <a:r>
              <a:rPr sz="2800" b="1" spc="-30" dirty="0">
                <a:solidFill>
                  <a:srgbClr val="CC0000"/>
                </a:solidFill>
                <a:latin typeface="Times New Roman"/>
                <a:cs typeface="Times New Roman"/>
              </a:rPr>
              <a:t>вовлечён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в активные </a:t>
            </a:r>
            <a:r>
              <a:rPr sz="2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действия 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в  </a:t>
            </a:r>
            <a:r>
              <a:rPr sz="2800" b="1" dirty="0">
                <a:solidFill>
                  <a:srgbClr val="CC0000"/>
                </a:solidFill>
                <a:latin typeface="Times New Roman"/>
                <a:cs typeface="Times New Roman"/>
              </a:rPr>
              <a:t>процессе</a:t>
            </a:r>
            <a:r>
              <a:rPr sz="2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обучения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72656" y="4509515"/>
            <a:ext cx="2109216" cy="1408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1504" y="4570383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8" y="621799"/>
                </a:lnTo>
                <a:lnTo>
                  <a:pt x="8203" y="669924"/>
                </a:lnTo>
                <a:lnTo>
                  <a:pt x="18207" y="716680"/>
                </a:lnTo>
                <a:lnTo>
                  <a:pt x="31923" y="761904"/>
                </a:lnTo>
                <a:lnTo>
                  <a:pt x="49184" y="805432"/>
                </a:lnTo>
                <a:lnTo>
                  <a:pt x="69822" y="847101"/>
                </a:lnTo>
                <a:lnTo>
                  <a:pt x="93671" y="886745"/>
                </a:lnTo>
                <a:lnTo>
                  <a:pt x="120563" y="924202"/>
                </a:lnTo>
                <a:lnTo>
                  <a:pt x="150331" y="959307"/>
                </a:lnTo>
                <a:lnTo>
                  <a:pt x="182809" y="991896"/>
                </a:lnTo>
                <a:lnTo>
                  <a:pt x="217829" y="1021805"/>
                </a:lnTo>
                <a:lnTo>
                  <a:pt x="255223" y="1048871"/>
                </a:lnTo>
                <a:lnTo>
                  <a:pt x="294825" y="1072929"/>
                </a:lnTo>
                <a:lnTo>
                  <a:pt x="336468" y="1093815"/>
                </a:lnTo>
                <a:lnTo>
                  <a:pt x="379984" y="1111366"/>
                </a:lnTo>
                <a:lnTo>
                  <a:pt x="425207" y="1125417"/>
                </a:lnTo>
                <a:lnTo>
                  <a:pt x="471969" y="1135805"/>
                </a:lnTo>
                <a:lnTo>
                  <a:pt x="520103" y="1142365"/>
                </a:lnTo>
                <a:lnTo>
                  <a:pt x="569442" y="1144934"/>
                </a:lnTo>
                <a:lnTo>
                  <a:pt x="616845" y="1143034"/>
                </a:lnTo>
                <a:lnTo>
                  <a:pt x="663164" y="1137434"/>
                </a:lnTo>
                <a:lnTo>
                  <a:pt x="708253" y="1128280"/>
                </a:lnTo>
                <a:lnTo>
                  <a:pt x="751965" y="1115722"/>
                </a:lnTo>
                <a:lnTo>
                  <a:pt x="794156" y="1099907"/>
                </a:lnTo>
                <a:lnTo>
                  <a:pt x="834680" y="1080983"/>
                </a:lnTo>
                <a:lnTo>
                  <a:pt x="873391" y="1059098"/>
                </a:lnTo>
                <a:lnTo>
                  <a:pt x="910144" y="1034400"/>
                </a:lnTo>
                <a:lnTo>
                  <a:pt x="944793" y="1007037"/>
                </a:lnTo>
                <a:lnTo>
                  <a:pt x="977193" y="977157"/>
                </a:lnTo>
                <a:lnTo>
                  <a:pt x="1007198" y="944908"/>
                </a:lnTo>
                <a:lnTo>
                  <a:pt x="1034663" y="910438"/>
                </a:lnTo>
                <a:lnTo>
                  <a:pt x="1059441" y="873894"/>
                </a:lnTo>
                <a:lnTo>
                  <a:pt x="1081388" y="835426"/>
                </a:lnTo>
                <a:lnTo>
                  <a:pt x="1100358" y="795180"/>
                </a:lnTo>
                <a:lnTo>
                  <a:pt x="1116206" y="753305"/>
                </a:lnTo>
                <a:lnTo>
                  <a:pt x="1128785" y="709948"/>
                </a:lnTo>
                <a:lnTo>
                  <a:pt x="1137950" y="665259"/>
                </a:lnTo>
                <a:lnTo>
                  <a:pt x="1143556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3" y="478878"/>
                </a:lnTo>
                <a:lnTo>
                  <a:pt x="1128796" y="433916"/>
                </a:lnTo>
                <a:lnTo>
                  <a:pt x="1116232" y="390364"/>
                </a:lnTo>
                <a:lnTo>
                  <a:pt x="1100410" y="348363"/>
                </a:lnTo>
                <a:lnTo>
                  <a:pt x="1081477" y="308053"/>
                </a:lnTo>
                <a:lnTo>
                  <a:pt x="1059582" y="269576"/>
                </a:lnTo>
                <a:lnTo>
                  <a:pt x="1034873" y="233070"/>
                </a:lnTo>
                <a:lnTo>
                  <a:pt x="1007498" y="198677"/>
                </a:lnTo>
                <a:lnTo>
                  <a:pt x="977604" y="166538"/>
                </a:lnTo>
                <a:lnTo>
                  <a:pt x="945340" y="136793"/>
                </a:lnTo>
                <a:lnTo>
                  <a:pt x="910854" y="109582"/>
                </a:lnTo>
                <a:lnTo>
                  <a:pt x="874294" y="85046"/>
                </a:lnTo>
                <a:lnTo>
                  <a:pt x="835807" y="63326"/>
                </a:lnTo>
                <a:lnTo>
                  <a:pt x="795542" y="44562"/>
                </a:lnTo>
                <a:lnTo>
                  <a:pt x="753648" y="28894"/>
                </a:lnTo>
                <a:lnTo>
                  <a:pt x="710271" y="16463"/>
                </a:lnTo>
                <a:lnTo>
                  <a:pt x="665560" y="7411"/>
                </a:lnTo>
                <a:lnTo>
                  <a:pt x="619663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1504" y="4570383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0" y="572471"/>
                </a:moveTo>
                <a:lnTo>
                  <a:pt x="2078" y="621799"/>
                </a:lnTo>
                <a:lnTo>
                  <a:pt x="8203" y="669924"/>
                </a:lnTo>
                <a:lnTo>
                  <a:pt x="18207" y="716680"/>
                </a:lnTo>
                <a:lnTo>
                  <a:pt x="31923" y="761904"/>
                </a:lnTo>
                <a:lnTo>
                  <a:pt x="49184" y="805432"/>
                </a:lnTo>
                <a:lnTo>
                  <a:pt x="69822" y="847101"/>
                </a:lnTo>
                <a:lnTo>
                  <a:pt x="93671" y="886745"/>
                </a:lnTo>
                <a:lnTo>
                  <a:pt x="120563" y="924202"/>
                </a:lnTo>
                <a:lnTo>
                  <a:pt x="150331" y="959307"/>
                </a:lnTo>
                <a:lnTo>
                  <a:pt x="182809" y="991896"/>
                </a:lnTo>
                <a:lnTo>
                  <a:pt x="217829" y="1021805"/>
                </a:lnTo>
                <a:lnTo>
                  <a:pt x="255223" y="1048871"/>
                </a:lnTo>
                <a:lnTo>
                  <a:pt x="294825" y="1072929"/>
                </a:lnTo>
                <a:lnTo>
                  <a:pt x="336468" y="1093815"/>
                </a:lnTo>
                <a:lnTo>
                  <a:pt x="379984" y="1111366"/>
                </a:lnTo>
                <a:lnTo>
                  <a:pt x="425207" y="1125417"/>
                </a:lnTo>
                <a:lnTo>
                  <a:pt x="471969" y="1135805"/>
                </a:lnTo>
                <a:lnTo>
                  <a:pt x="520103" y="1142365"/>
                </a:lnTo>
                <a:lnTo>
                  <a:pt x="569442" y="1144934"/>
                </a:lnTo>
                <a:lnTo>
                  <a:pt x="616845" y="1143034"/>
                </a:lnTo>
                <a:lnTo>
                  <a:pt x="663164" y="1137434"/>
                </a:lnTo>
                <a:lnTo>
                  <a:pt x="708253" y="1128280"/>
                </a:lnTo>
                <a:lnTo>
                  <a:pt x="751965" y="1115722"/>
                </a:lnTo>
                <a:lnTo>
                  <a:pt x="794156" y="1099907"/>
                </a:lnTo>
                <a:lnTo>
                  <a:pt x="834680" y="1080983"/>
                </a:lnTo>
                <a:lnTo>
                  <a:pt x="873391" y="1059098"/>
                </a:lnTo>
                <a:lnTo>
                  <a:pt x="910144" y="1034400"/>
                </a:lnTo>
                <a:lnTo>
                  <a:pt x="944793" y="1007037"/>
                </a:lnTo>
                <a:lnTo>
                  <a:pt x="977193" y="977157"/>
                </a:lnTo>
                <a:lnTo>
                  <a:pt x="1007198" y="944908"/>
                </a:lnTo>
                <a:lnTo>
                  <a:pt x="1034663" y="910438"/>
                </a:lnTo>
                <a:lnTo>
                  <a:pt x="1059441" y="873894"/>
                </a:lnTo>
                <a:lnTo>
                  <a:pt x="1081389" y="835426"/>
                </a:lnTo>
                <a:lnTo>
                  <a:pt x="1100358" y="795180"/>
                </a:lnTo>
                <a:lnTo>
                  <a:pt x="1116206" y="753305"/>
                </a:lnTo>
                <a:lnTo>
                  <a:pt x="1128785" y="709948"/>
                </a:lnTo>
                <a:lnTo>
                  <a:pt x="1137950" y="665259"/>
                </a:lnTo>
                <a:lnTo>
                  <a:pt x="1143556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3" y="478878"/>
                </a:lnTo>
                <a:lnTo>
                  <a:pt x="1128796" y="433916"/>
                </a:lnTo>
                <a:lnTo>
                  <a:pt x="1116232" y="390364"/>
                </a:lnTo>
                <a:lnTo>
                  <a:pt x="1100410" y="348363"/>
                </a:lnTo>
                <a:lnTo>
                  <a:pt x="1081477" y="308053"/>
                </a:lnTo>
                <a:lnTo>
                  <a:pt x="1059582" y="269576"/>
                </a:lnTo>
                <a:lnTo>
                  <a:pt x="1034873" y="233070"/>
                </a:lnTo>
                <a:lnTo>
                  <a:pt x="1007498" y="198677"/>
                </a:lnTo>
                <a:lnTo>
                  <a:pt x="977604" y="166538"/>
                </a:lnTo>
                <a:lnTo>
                  <a:pt x="945340" y="136793"/>
                </a:lnTo>
                <a:lnTo>
                  <a:pt x="910854" y="109582"/>
                </a:lnTo>
                <a:lnTo>
                  <a:pt x="874294" y="85046"/>
                </a:lnTo>
                <a:lnTo>
                  <a:pt x="835807" y="63326"/>
                </a:lnTo>
                <a:lnTo>
                  <a:pt x="795542" y="44562"/>
                </a:lnTo>
                <a:lnTo>
                  <a:pt x="753648" y="28894"/>
                </a:lnTo>
                <a:lnTo>
                  <a:pt x="710271" y="16463"/>
                </a:lnTo>
                <a:lnTo>
                  <a:pt x="665560" y="7411"/>
                </a:lnTo>
                <a:lnTo>
                  <a:pt x="619663" y="1876"/>
                </a:lnTo>
                <a:lnTo>
                  <a:pt x="572728" y="0"/>
                </a:lnTo>
                <a:lnTo>
                  <a:pt x="572728" y="572471"/>
                </a:lnTo>
                <a:lnTo>
                  <a:pt x="0" y="572471"/>
                </a:lnTo>
                <a:close/>
              </a:path>
            </a:pathLst>
          </a:custGeom>
          <a:ln w="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1504" y="4570383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103" y="2077"/>
                </a:lnTo>
                <a:lnTo>
                  <a:pt x="471969" y="8196"/>
                </a:lnTo>
                <a:lnTo>
                  <a:pt x="425207" y="18192"/>
                </a:lnTo>
                <a:lnTo>
                  <a:pt x="379984" y="31898"/>
                </a:lnTo>
                <a:lnTo>
                  <a:pt x="336468" y="49145"/>
                </a:lnTo>
                <a:lnTo>
                  <a:pt x="294825" y="69769"/>
                </a:lnTo>
                <a:lnTo>
                  <a:pt x="255223" y="93602"/>
                </a:lnTo>
                <a:lnTo>
                  <a:pt x="217829" y="120476"/>
                </a:lnTo>
                <a:lnTo>
                  <a:pt x="182809" y="150227"/>
                </a:lnTo>
                <a:lnTo>
                  <a:pt x="150331" y="182685"/>
                </a:lnTo>
                <a:lnTo>
                  <a:pt x="120563" y="217686"/>
                </a:lnTo>
                <a:lnTo>
                  <a:pt x="93671" y="255062"/>
                </a:lnTo>
                <a:lnTo>
                  <a:pt x="69822" y="294647"/>
                </a:lnTo>
                <a:lnTo>
                  <a:pt x="49184" y="336272"/>
                </a:lnTo>
                <a:lnTo>
                  <a:pt x="31923" y="379773"/>
                </a:lnTo>
                <a:lnTo>
                  <a:pt x="18207" y="424982"/>
                </a:lnTo>
                <a:lnTo>
                  <a:pt x="8203" y="471732"/>
                </a:lnTo>
                <a:lnTo>
                  <a:pt x="2078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1504" y="4570383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103" y="2077"/>
                </a:lnTo>
                <a:lnTo>
                  <a:pt x="471969" y="8196"/>
                </a:lnTo>
                <a:lnTo>
                  <a:pt x="425207" y="18192"/>
                </a:lnTo>
                <a:lnTo>
                  <a:pt x="379984" y="31898"/>
                </a:lnTo>
                <a:lnTo>
                  <a:pt x="336468" y="49145"/>
                </a:lnTo>
                <a:lnTo>
                  <a:pt x="294825" y="69769"/>
                </a:lnTo>
                <a:lnTo>
                  <a:pt x="255223" y="93602"/>
                </a:lnTo>
                <a:lnTo>
                  <a:pt x="217829" y="120476"/>
                </a:lnTo>
                <a:lnTo>
                  <a:pt x="182809" y="150227"/>
                </a:lnTo>
                <a:lnTo>
                  <a:pt x="150331" y="182685"/>
                </a:lnTo>
                <a:lnTo>
                  <a:pt x="120563" y="217686"/>
                </a:lnTo>
                <a:lnTo>
                  <a:pt x="93671" y="255062"/>
                </a:lnTo>
                <a:lnTo>
                  <a:pt x="69822" y="294647"/>
                </a:lnTo>
                <a:lnTo>
                  <a:pt x="49184" y="336272"/>
                </a:lnTo>
                <a:lnTo>
                  <a:pt x="31923" y="379773"/>
                </a:lnTo>
                <a:lnTo>
                  <a:pt x="18207" y="424982"/>
                </a:lnTo>
                <a:lnTo>
                  <a:pt x="8203" y="471732"/>
                </a:lnTo>
                <a:lnTo>
                  <a:pt x="2078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ln w="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5854" y="4575285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189"/>
                </a:moveTo>
                <a:lnTo>
                  <a:pt x="0" y="0"/>
                </a:lnTo>
              </a:path>
            </a:pathLst>
          </a:custGeom>
          <a:ln w="3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572728" y="0"/>
                </a:moveTo>
                <a:lnTo>
                  <a:pt x="572728" y="572471"/>
                </a:lnTo>
                <a:lnTo>
                  <a:pt x="0" y="572471"/>
                </a:ln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0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4931" y="4563818"/>
            <a:ext cx="1145540" cy="1145540"/>
          </a:xfrm>
          <a:custGeom>
            <a:avLst/>
            <a:gdLst/>
            <a:ahLst/>
            <a:cxnLst/>
            <a:rect l="l" t="t" r="r" b="b"/>
            <a:pathLst>
              <a:path w="1145540" h="1145539">
                <a:moveTo>
                  <a:pt x="0" y="572471"/>
                </a:moveTo>
                <a:lnTo>
                  <a:pt x="2077" y="621799"/>
                </a:lnTo>
                <a:lnTo>
                  <a:pt x="8199" y="669924"/>
                </a:lnTo>
                <a:lnTo>
                  <a:pt x="18199" y="716680"/>
                </a:lnTo>
                <a:lnTo>
                  <a:pt x="31909" y="761904"/>
                </a:lnTo>
                <a:lnTo>
                  <a:pt x="49164" y="805432"/>
                </a:lnTo>
                <a:lnTo>
                  <a:pt x="69795" y="847101"/>
                </a:lnTo>
                <a:lnTo>
                  <a:pt x="93637" y="886745"/>
                </a:lnTo>
                <a:lnTo>
                  <a:pt x="120522" y="924202"/>
                </a:lnTo>
                <a:lnTo>
                  <a:pt x="150285" y="959307"/>
                </a:lnTo>
                <a:lnTo>
                  <a:pt x="182757" y="991896"/>
                </a:lnTo>
                <a:lnTo>
                  <a:pt x="217773" y="1021805"/>
                </a:lnTo>
                <a:lnTo>
                  <a:pt x="255165" y="1048871"/>
                </a:lnTo>
                <a:lnTo>
                  <a:pt x="294767" y="1072929"/>
                </a:lnTo>
                <a:lnTo>
                  <a:pt x="336412" y="1093815"/>
                </a:lnTo>
                <a:lnTo>
                  <a:pt x="379932" y="1111366"/>
                </a:lnTo>
                <a:lnTo>
                  <a:pt x="425163" y="1125417"/>
                </a:lnTo>
                <a:lnTo>
                  <a:pt x="471936" y="1135805"/>
                </a:lnTo>
                <a:lnTo>
                  <a:pt x="520084" y="1142365"/>
                </a:lnTo>
                <a:lnTo>
                  <a:pt x="569442" y="1144934"/>
                </a:lnTo>
                <a:lnTo>
                  <a:pt x="616833" y="1143034"/>
                </a:lnTo>
                <a:lnTo>
                  <a:pt x="663143" y="1137434"/>
                </a:lnTo>
                <a:lnTo>
                  <a:pt x="708224" y="1128280"/>
                </a:lnTo>
                <a:lnTo>
                  <a:pt x="751931" y="1115722"/>
                </a:lnTo>
                <a:lnTo>
                  <a:pt x="794119" y="1099907"/>
                </a:lnTo>
                <a:lnTo>
                  <a:pt x="834641" y="1080983"/>
                </a:lnTo>
                <a:lnTo>
                  <a:pt x="873352" y="1059098"/>
                </a:lnTo>
                <a:lnTo>
                  <a:pt x="910106" y="1034400"/>
                </a:lnTo>
                <a:lnTo>
                  <a:pt x="944757" y="1007037"/>
                </a:lnTo>
                <a:lnTo>
                  <a:pt x="977160" y="977157"/>
                </a:lnTo>
                <a:lnTo>
                  <a:pt x="1007169" y="944908"/>
                </a:lnTo>
                <a:lnTo>
                  <a:pt x="1034638" y="910438"/>
                </a:lnTo>
                <a:lnTo>
                  <a:pt x="1059421" y="873894"/>
                </a:lnTo>
                <a:lnTo>
                  <a:pt x="1081372" y="835426"/>
                </a:lnTo>
                <a:lnTo>
                  <a:pt x="1100346" y="795180"/>
                </a:lnTo>
                <a:lnTo>
                  <a:pt x="1116197" y="753305"/>
                </a:lnTo>
                <a:lnTo>
                  <a:pt x="1128780" y="709948"/>
                </a:lnTo>
                <a:lnTo>
                  <a:pt x="1137948" y="665259"/>
                </a:lnTo>
                <a:lnTo>
                  <a:pt x="1143555" y="619384"/>
                </a:lnTo>
                <a:lnTo>
                  <a:pt x="1145457" y="572471"/>
                </a:lnTo>
                <a:lnTo>
                  <a:pt x="1143556" y="525110"/>
                </a:lnTo>
                <a:lnTo>
                  <a:pt x="1137951" y="478878"/>
                </a:lnTo>
                <a:lnTo>
                  <a:pt x="1128791" y="433916"/>
                </a:lnTo>
                <a:lnTo>
                  <a:pt x="1116224" y="390364"/>
                </a:lnTo>
                <a:lnTo>
                  <a:pt x="1100397" y="348363"/>
                </a:lnTo>
                <a:lnTo>
                  <a:pt x="1081461" y="308053"/>
                </a:lnTo>
                <a:lnTo>
                  <a:pt x="1059561" y="269576"/>
                </a:lnTo>
                <a:lnTo>
                  <a:pt x="1034848" y="233070"/>
                </a:lnTo>
                <a:lnTo>
                  <a:pt x="1007468" y="198677"/>
                </a:lnTo>
                <a:lnTo>
                  <a:pt x="977571" y="166538"/>
                </a:lnTo>
                <a:lnTo>
                  <a:pt x="945304" y="136793"/>
                </a:lnTo>
                <a:lnTo>
                  <a:pt x="910816" y="109582"/>
                </a:lnTo>
                <a:lnTo>
                  <a:pt x="874255" y="85046"/>
                </a:lnTo>
                <a:lnTo>
                  <a:pt x="835768" y="63326"/>
                </a:lnTo>
                <a:lnTo>
                  <a:pt x="795505" y="44562"/>
                </a:lnTo>
                <a:lnTo>
                  <a:pt x="753614" y="28894"/>
                </a:lnTo>
                <a:lnTo>
                  <a:pt x="710242" y="16463"/>
                </a:lnTo>
                <a:lnTo>
                  <a:pt x="665539" y="7411"/>
                </a:lnTo>
                <a:lnTo>
                  <a:pt x="619651" y="1876"/>
                </a:lnTo>
                <a:lnTo>
                  <a:pt x="572728" y="0"/>
                </a:lnTo>
                <a:lnTo>
                  <a:pt x="572728" y="572471"/>
                </a:lnTo>
                <a:lnTo>
                  <a:pt x="0" y="572471"/>
                </a:lnTo>
                <a:close/>
              </a:path>
            </a:pathLst>
          </a:custGeom>
          <a:ln w="3284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4931" y="4563818"/>
            <a:ext cx="572770" cy="572770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569442" y="0"/>
                </a:moveTo>
                <a:lnTo>
                  <a:pt x="520084" y="2077"/>
                </a:lnTo>
                <a:lnTo>
                  <a:pt x="471936" y="8196"/>
                </a:lnTo>
                <a:lnTo>
                  <a:pt x="425163" y="18192"/>
                </a:lnTo>
                <a:lnTo>
                  <a:pt x="379932" y="31898"/>
                </a:lnTo>
                <a:lnTo>
                  <a:pt x="336412" y="49145"/>
                </a:lnTo>
                <a:lnTo>
                  <a:pt x="294767" y="69769"/>
                </a:lnTo>
                <a:lnTo>
                  <a:pt x="255165" y="93602"/>
                </a:lnTo>
                <a:lnTo>
                  <a:pt x="217773" y="120476"/>
                </a:lnTo>
                <a:lnTo>
                  <a:pt x="182757" y="150227"/>
                </a:lnTo>
                <a:lnTo>
                  <a:pt x="150285" y="182685"/>
                </a:lnTo>
                <a:lnTo>
                  <a:pt x="120522" y="217686"/>
                </a:lnTo>
                <a:lnTo>
                  <a:pt x="93637" y="255062"/>
                </a:lnTo>
                <a:lnTo>
                  <a:pt x="69795" y="294647"/>
                </a:lnTo>
                <a:lnTo>
                  <a:pt x="49164" y="336272"/>
                </a:lnTo>
                <a:lnTo>
                  <a:pt x="31909" y="379773"/>
                </a:lnTo>
                <a:lnTo>
                  <a:pt x="18199" y="424982"/>
                </a:lnTo>
                <a:lnTo>
                  <a:pt x="8199" y="471732"/>
                </a:lnTo>
                <a:lnTo>
                  <a:pt x="2077" y="519856"/>
                </a:lnTo>
                <a:lnTo>
                  <a:pt x="0" y="569189"/>
                </a:lnTo>
                <a:lnTo>
                  <a:pt x="572728" y="572471"/>
                </a:lnTo>
                <a:lnTo>
                  <a:pt x="569442" y="0"/>
                </a:lnTo>
                <a:close/>
              </a:path>
            </a:pathLst>
          </a:custGeom>
          <a:ln w="3284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9281" y="4568720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569189"/>
                </a:moveTo>
                <a:lnTo>
                  <a:pt x="0" y="0"/>
                </a:lnTo>
              </a:path>
            </a:pathLst>
          </a:custGeom>
          <a:ln w="3286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5576" y="3358896"/>
            <a:ext cx="1018031" cy="10835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0"/>
                </a:moveTo>
                <a:lnTo>
                  <a:pt x="0" y="821271"/>
                </a:ln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06858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0" y="821271"/>
                </a:moveTo>
                <a:lnTo>
                  <a:pt x="47479" y="818002"/>
                </a:lnTo>
                <a:lnTo>
                  <a:pt x="93450" y="809505"/>
                </a:lnTo>
                <a:lnTo>
                  <a:pt x="137591" y="796084"/>
                </a:lnTo>
                <a:lnTo>
                  <a:pt x="179581" y="778043"/>
                </a:lnTo>
                <a:lnTo>
                  <a:pt x="219099" y="755689"/>
                </a:lnTo>
                <a:lnTo>
                  <a:pt x="255822" y="729325"/>
                </a:lnTo>
                <a:lnTo>
                  <a:pt x="289429" y="699257"/>
                </a:lnTo>
                <a:lnTo>
                  <a:pt x="319598" y="665789"/>
                </a:lnTo>
                <a:lnTo>
                  <a:pt x="346008" y="629227"/>
                </a:lnTo>
                <a:lnTo>
                  <a:pt x="368338" y="589876"/>
                </a:lnTo>
                <a:lnTo>
                  <a:pt x="386265" y="548040"/>
                </a:lnTo>
                <a:lnTo>
                  <a:pt x="399468" y="504025"/>
                </a:lnTo>
                <a:lnTo>
                  <a:pt x="407626" y="458136"/>
                </a:lnTo>
                <a:lnTo>
                  <a:pt x="410417" y="410676"/>
                </a:lnTo>
                <a:lnTo>
                  <a:pt x="407626" y="362691"/>
                </a:lnTo>
                <a:lnTo>
                  <a:pt x="399468" y="316356"/>
                </a:lnTo>
                <a:lnTo>
                  <a:pt x="386265" y="271975"/>
                </a:lnTo>
                <a:lnTo>
                  <a:pt x="368338" y="229854"/>
                </a:lnTo>
                <a:lnTo>
                  <a:pt x="346008" y="190298"/>
                </a:lnTo>
                <a:lnTo>
                  <a:pt x="319598" y="153611"/>
                </a:lnTo>
                <a:lnTo>
                  <a:pt x="289429" y="120098"/>
                </a:lnTo>
                <a:lnTo>
                  <a:pt x="255822" y="90064"/>
                </a:lnTo>
                <a:lnTo>
                  <a:pt x="219099" y="63815"/>
                </a:lnTo>
                <a:lnTo>
                  <a:pt x="179581" y="41654"/>
                </a:lnTo>
                <a:lnTo>
                  <a:pt x="137591" y="23888"/>
                </a:lnTo>
                <a:lnTo>
                  <a:pt x="93450" y="10820"/>
                </a:lnTo>
                <a:lnTo>
                  <a:pt x="47479" y="2755"/>
                </a:lnTo>
                <a:lnTo>
                  <a:pt x="0" y="0"/>
                </a:lnTo>
                <a:lnTo>
                  <a:pt x="0" y="410676"/>
                </a:lnTo>
                <a:lnTo>
                  <a:pt x="0" y="821271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18" y="408100"/>
                </a:lnTo>
                <a:lnTo>
                  <a:pt x="4078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6423" y="3411042"/>
            <a:ext cx="410845" cy="821690"/>
          </a:xfrm>
          <a:custGeom>
            <a:avLst/>
            <a:gdLst/>
            <a:ahLst/>
            <a:cxnLst/>
            <a:rect l="l" t="t" r="r" b="b"/>
            <a:pathLst>
              <a:path w="410845" h="821689">
                <a:moveTo>
                  <a:pt x="407859" y="0"/>
                </a:moveTo>
                <a:lnTo>
                  <a:pt x="360411" y="2754"/>
                </a:lnTo>
                <a:lnTo>
                  <a:pt x="314540" y="10812"/>
                </a:lnTo>
                <a:lnTo>
                  <a:pt x="270556" y="23862"/>
                </a:lnTo>
                <a:lnTo>
                  <a:pt x="228769" y="41594"/>
                </a:lnTo>
                <a:lnTo>
                  <a:pt x="189490" y="63698"/>
                </a:lnTo>
                <a:lnTo>
                  <a:pt x="153029" y="89862"/>
                </a:lnTo>
                <a:lnTo>
                  <a:pt x="119696" y="119776"/>
                </a:lnTo>
                <a:lnTo>
                  <a:pt x="89801" y="153130"/>
                </a:lnTo>
                <a:lnTo>
                  <a:pt x="63654" y="189613"/>
                </a:lnTo>
                <a:lnTo>
                  <a:pt x="41565" y="228915"/>
                </a:lnTo>
                <a:lnTo>
                  <a:pt x="23846" y="270725"/>
                </a:lnTo>
                <a:lnTo>
                  <a:pt x="10805" y="314733"/>
                </a:lnTo>
                <a:lnTo>
                  <a:pt x="2752" y="360628"/>
                </a:lnTo>
                <a:lnTo>
                  <a:pt x="0" y="408100"/>
                </a:lnTo>
                <a:lnTo>
                  <a:pt x="2753" y="456109"/>
                </a:lnTo>
                <a:lnTo>
                  <a:pt x="10812" y="502538"/>
                </a:lnTo>
                <a:lnTo>
                  <a:pt x="23871" y="547070"/>
                </a:lnTo>
                <a:lnTo>
                  <a:pt x="41626" y="589388"/>
                </a:lnTo>
                <a:lnTo>
                  <a:pt x="63771" y="629177"/>
                </a:lnTo>
                <a:lnTo>
                  <a:pt x="90003" y="666120"/>
                </a:lnTo>
                <a:lnTo>
                  <a:pt x="120018" y="699901"/>
                </a:lnTo>
                <a:lnTo>
                  <a:pt x="153510" y="730204"/>
                </a:lnTo>
                <a:lnTo>
                  <a:pt x="190174" y="756712"/>
                </a:lnTo>
                <a:lnTo>
                  <a:pt x="229708" y="779110"/>
                </a:lnTo>
                <a:lnTo>
                  <a:pt x="271805" y="797081"/>
                </a:lnTo>
                <a:lnTo>
                  <a:pt x="316161" y="810309"/>
                </a:lnTo>
                <a:lnTo>
                  <a:pt x="362473" y="818477"/>
                </a:lnTo>
                <a:lnTo>
                  <a:pt x="410434" y="821271"/>
                </a:lnTo>
                <a:lnTo>
                  <a:pt x="410434" y="410676"/>
                </a:lnTo>
                <a:lnTo>
                  <a:pt x="407859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8128" y="3414992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4">
                <a:moveTo>
                  <a:pt x="0" y="408031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5576" y="2278379"/>
            <a:ext cx="934212" cy="1004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9417" y="2335746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9"/>
                </a:lnTo>
                <a:lnTo>
                  <a:pt x="513486" y="713759"/>
                </a:lnTo>
                <a:lnTo>
                  <a:pt x="556360" y="692199"/>
                </a:lnTo>
                <a:lnTo>
                  <a:pt x="596197" y="665365"/>
                </a:lnTo>
                <a:lnTo>
                  <a:pt x="632503" y="633652"/>
                </a:lnTo>
                <a:lnTo>
                  <a:pt x="664782" y="597456"/>
                </a:lnTo>
                <a:lnTo>
                  <a:pt x="692539" y="557173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99417" y="2335746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9"/>
                </a:lnTo>
                <a:lnTo>
                  <a:pt x="513486" y="713759"/>
                </a:lnTo>
                <a:lnTo>
                  <a:pt x="556360" y="692199"/>
                </a:lnTo>
                <a:lnTo>
                  <a:pt x="596197" y="665365"/>
                </a:lnTo>
                <a:lnTo>
                  <a:pt x="632503" y="633652"/>
                </a:lnTo>
                <a:lnTo>
                  <a:pt x="664782" y="597456"/>
                </a:lnTo>
                <a:lnTo>
                  <a:pt x="692539" y="557173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0" y="0"/>
                </a:moveTo>
                <a:lnTo>
                  <a:pt x="0" y="371436"/>
                </a:lnTo>
                <a:lnTo>
                  <a:pt x="320943" y="557080"/>
                </a:ln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65399" y="2330134"/>
            <a:ext cx="372110" cy="557530"/>
          </a:xfrm>
          <a:custGeom>
            <a:avLst/>
            <a:gdLst/>
            <a:ahLst/>
            <a:cxnLst/>
            <a:rect l="l" t="t" r="r" b="b"/>
            <a:pathLst>
              <a:path w="372109" h="557530">
                <a:moveTo>
                  <a:pt x="320943" y="557080"/>
                </a:moveTo>
                <a:lnTo>
                  <a:pt x="341923" y="513468"/>
                </a:lnTo>
                <a:lnTo>
                  <a:pt x="357903" y="467457"/>
                </a:lnTo>
                <a:lnTo>
                  <a:pt x="368081" y="419846"/>
                </a:lnTo>
                <a:lnTo>
                  <a:pt x="371652" y="371436"/>
                </a:lnTo>
                <a:lnTo>
                  <a:pt x="368714" y="324793"/>
                </a:lnTo>
                <a:lnTo>
                  <a:pt x="360147" y="279893"/>
                </a:lnTo>
                <a:lnTo>
                  <a:pt x="346319" y="237083"/>
                </a:lnTo>
                <a:lnTo>
                  <a:pt x="327601" y="196707"/>
                </a:lnTo>
                <a:lnTo>
                  <a:pt x="304361" y="159113"/>
                </a:lnTo>
                <a:lnTo>
                  <a:pt x="276970" y="124646"/>
                </a:lnTo>
                <a:lnTo>
                  <a:pt x="245796" y="93653"/>
                </a:lnTo>
                <a:lnTo>
                  <a:pt x="211208" y="66478"/>
                </a:lnTo>
                <a:lnTo>
                  <a:pt x="173577" y="43468"/>
                </a:lnTo>
                <a:lnTo>
                  <a:pt x="133271" y="24970"/>
                </a:lnTo>
                <a:lnTo>
                  <a:pt x="90660" y="11328"/>
                </a:lnTo>
                <a:lnTo>
                  <a:pt x="46113" y="2889"/>
                </a:lnTo>
                <a:lnTo>
                  <a:pt x="0" y="0"/>
                </a:lnTo>
                <a:lnTo>
                  <a:pt x="0" y="371436"/>
                </a:lnTo>
                <a:lnTo>
                  <a:pt x="320943" y="55708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3803" y="2330134"/>
            <a:ext cx="692785" cy="742950"/>
          </a:xfrm>
          <a:custGeom>
            <a:avLst/>
            <a:gdLst/>
            <a:ahLst/>
            <a:cxnLst/>
            <a:rect l="l" t="t" r="r" b="b"/>
            <a:pathLst>
              <a:path w="692784" h="742950">
                <a:moveTo>
                  <a:pt x="368789" y="0"/>
                </a:moveTo>
                <a:lnTo>
                  <a:pt x="322716" y="2888"/>
                </a:lnTo>
                <a:lnTo>
                  <a:pt x="278298" y="11318"/>
                </a:lnTo>
                <a:lnTo>
                  <a:pt x="235889" y="24935"/>
                </a:lnTo>
                <a:lnTo>
                  <a:pt x="195841" y="43387"/>
                </a:lnTo>
                <a:lnTo>
                  <a:pt x="158508" y="66318"/>
                </a:lnTo>
                <a:lnTo>
                  <a:pt x="124244" y="93377"/>
                </a:lnTo>
                <a:lnTo>
                  <a:pt x="93402" y="124208"/>
                </a:lnTo>
                <a:lnTo>
                  <a:pt x="66335" y="158459"/>
                </a:lnTo>
                <a:lnTo>
                  <a:pt x="43397" y="195776"/>
                </a:lnTo>
                <a:lnTo>
                  <a:pt x="24940" y="235806"/>
                </a:lnTo>
                <a:lnTo>
                  <a:pt x="11320" y="278193"/>
                </a:lnTo>
                <a:lnTo>
                  <a:pt x="2889" y="322586"/>
                </a:lnTo>
                <a:lnTo>
                  <a:pt x="0" y="368630"/>
                </a:lnTo>
                <a:lnTo>
                  <a:pt x="2890" y="415316"/>
                </a:lnTo>
                <a:lnTo>
                  <a:pt x="11330" y="460343"/>
                </a:lnTo>
                <a:lnTo>
                  <a:pt x="24975" y="503350"/>
                </a:lnTo>
                <a:lnTo>
                  <a:pt x="43478" y="543976"/>
                </a:lnTo>
                <a:lnTo>
                  <a:pt x="66494" y="581859"/>
                </a:lnTo>
                <a:lnTo>
                  <a:pt x="93678" y="616637"/>
                </a:lnTo>
                <a:lnTo>
                  <a:pt x="124682" y="647951"/>
                </a:lnTo>
                <a:lnTo>
                  <a:pt x="159162" y="675438"/>
                </a:lnTo>
                <a:lnTo>
                  <a:pt x="196772" y="698738"/>
                </a:lnTo>
                <a:lnTo>
                  <a:pt x="237167" y="717489"/>
                </a:lnTo>
                <a:lnTo>
                  <a:pt x="279999" y="731329"/>
                </a:lnTo>
                <a:lnTo>
                  <a:pt x="324924" y="739899"/>
                </a:lnTo>
                <a:lnTo>
                  <a:pt x="371596" y="742835"/>
                </a:lnTo>
                <a:lnTo>
                  <a:pt x="420608" y="739473"/>
                </a:lnTo>
                <a:lnTo>
                  <a:pt x="468070" y="729647"/>
                </a:lnTo>
                <a:lnTo>
                  <a:pt x="513486" y="713754"/>
                </a:lnTo>
                <a:lnTo>
                  <a:pt x="556360" y="692188"/>
                </a:lnTo>
                <a:lnTo>
                  <a:pt x="596197" y="665342"/>
                </a:lnTo>
                <a:lnTo>
                  <a:pt x="632503" y="633613"/>
                </a:lnTo>
                <a:lnTo>
                  <a:pt x="664782" y="597394"/>
                </a:lnTo>
                <a:lnTo>
                  <a:pt x="692539" y="557080"/>
                </a:lnTo>
                <a:lnTo>
                  <a:pt x="371596" y="371436"/>
                </a:lnTo>
                <a:lnTo>
                  <a:pt x="368789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6821" y="2334362"/>
            <a:ext cx="0" cy="368935"/>
          </a:xfrm>
          <a:custGeom>
            <a:avLst/>
            <a:gdLst/>
            <a:ahLst/>
            <a:cxnLst/>
            <a:rect l="l" t="t" r="r" b="b"/>
            <a:pathLst>
              <a:path h="368935">
                <a:moveTo>
                  <a:pt x="0" y="368593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59168" y="1342644"/>
            <a:ext cx="1371600" cy="915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71367" y="135609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30" y="324892"/>
                </a:lnTo>
                <a:lnTo>
                  <a:pt x="360659" y="279704"/>
                </a:lnTo>
                <a:lnTo>
                  <a:pt x="346968" y="236701"/>
                </a:lnTo>
                <a:lnTo>
                  <a:pt x="328407" y="196216"/>
                </a:lnTo>
                <a:lnTo>
                  <a:pt x="305327" y="158581"/>
                </a:lnTo>
                <a:lnTo>
                  <a:pt x="278077" y="124128"/>
                </a:lnTo>
                <a:lnTo>
                  <a:pt x="247008" y="93191"/>
                </a:lnTo>
                <a:lnTo>
                  <a:pt x="212471" y="66101"/>
                </a:lnTo>
                <a:lnTo>
                  <a:pt x="174814" y="43191"/>
                </a:lnTo>
                <a:lnTo>
                  <a:pt x="134388" y="24793"/>
                </a:lnTo>
                <a:lnTo>
                  <a:pt x="91544" y="11241"/>
                </a:lnTo>
                <a:lnTo>
                  <a:pt x="46631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71367" y="1356090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2032" y="371933"/>
                </a:moveTo>
                <a:lnTo>
                  <a:pt x="369130" y="324892"/>
                </a:lnTo>
                <a:lnTo>
                  <a:pt x="360659" y="279704"/>
                </a:lnTo>
                <a:lnTo>
                  <a:pt x="346968" y="236701"/>
                </a:lnTo>
                <a:lnTo>
                  <a:pt x="328407" y="196216"/>
                </a:lnTo>
                <a:lnTo>
                  <a:pt x="305327" y="158581"/>
                </a:lnTo>
                <a:lnTo>
                  <a:pt x="278077" y="124128"/>
                </a:lnTo>
                <a:lnTo>
                  <a:pt x="247008" y="93191"/>
                </a:lnTo>
                <a:lnTo>
                  <a:pt x="212471" y="66101"/>
                </a:lnTo>
                <a:lnTo>
                  <a:pt x="174814" y="43191"/>
                </a:lnTo>
                <a:lnTo>
                  <a:pt x="134388" y="24793"/>
                </a:lnTo>
                <a:lnTo>
                  <a:pt x="91544" y="11241"/>
                </a:lnTo>
                <a:lnTo>
                  <a:pt x="46631" y="2865"/>
                </a:lnTo>
                <a:lnTo>
                  <a:pt x="0" y="0"/>
                </a:lnTo>
                <a:lnTo>
                  <a:pt x="0" y="371933"/>
                </a:lnTo>
                <a:lnTo>
                  <a:pt x="372032" y="3719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9335" y="135609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313" y="2864"/>
                </a:lnTo>
                <a:lnTo>
                  <a:pt x="278508" y="11233"/>
                </a:lnTo>
                <a:lnTo>
                  <a:pt x="235820" y="24767"/>
                </a:lnTo>
                <a:lnTo>
                  <a:pt x="195590" y="43129"/>
                </a:lnTo>
                <a:lnTo>
                  <a:pt x="158155" y="65979"/>
                </a:lnTo>
                <a:lnTo>
                  <a:pt x="123856" y="92981"/>
                </a:lnTo>
                <a:lnTo>
                  <a:pt x="93029" y="123795"/>
                </a:lnTo>
                <a:lnTo>
                  <a:pt x="66016" y="158084"/>
                </a:lnTo>
                <a:lnTo>
                  <a:pt x="43154" y="195508"/>
                </a:lnTo>
                <a:lnTo>
                  <a:pt x="24782" y="235730"/>
                </a:lnTo>
                <a:lnTo>
                  <a:pt x="11240" y="278412"/>
                </a:lnTo>
                <a:lnTo>
                  <a:pt x="2866" y="323214"/>
                </a:lnTo>
                <a:lnTo>
                  <a:pt x="0" y="369800"/>
                </a:lnTo>
                <a:lnTo>
                  <a:pt x="2867" y="416873"/>
                </a:lnTo>
                <a:lnTo>
                  <a:pt x="11248" y="462158"/>
                </a:lnTo>
                <a:lnTo>
                  <a:pt x="24808" y="505312"/>
                </a:lnTo>
                <a:lnTo>
                  <a:pt x="43216" y="545989"/>
                </a:lnTo>
                <a:lnTo>
                  <a:pt x="66137" y="583846"/>
                </a:lnTo>
                <a:lnTo>
                  <a:pt x="93239" y="618538"/>
                </a:lnTo>
                <a:lnTo>
                  <a:pt x="124189" y="649721"/>
                </a:lnTo>
                <a:lnTo>
                  <a:pt x="158653" y="677052"/>
                </a:lnTo>
                <a:lnTo>
                  <a:pt x="196298" y="700185"/>
                </a:lnTo>
                <a:lnTo>
                  <a:pt x="236874" y="718803"/>
                </a:lnTo>
                <a:lnTo>
                  <a:pt x="279842" y="732490"/>
                </a:lnTo>
                <a:lnTo>
                  <a:pt x="325008" y="740960"/>
                </a:lnTo>
                <a:lnTo>
                  <a:pt x="372032" y="743860"/>
                </a:lnTo>
                <a:lnTo>
                  <a:pt x="418669" y="740959"/>
                </a:lnTo>
                <a:lnTo>
                  <a:pt x="463601" y="732483"/>
                </a:lnTo>
                <a:lnTo>
                  <a:pt x="506478" y="718777"/>
                </a:lnTo>
                <a:lnTo>
                  <a:pt x="546846" y="700247"/>
                </a:lnTo>
                <a:lnTo>
                  <a:pt x="584503" y="677173"/>
                </a:lnTo>
                <a:lnTo>
                  <a:pt x="619041" y="649931"/>
                </a:lnTo>
                <a:lnTo>
                  <a:pt x="650110" y="618871"/>
                </a:lnTo>
                <a:lnTo>
                  <a:pt x="677359" y="584343"/>
                </a:lnTo>
                <a:lnTo>
                  <a:pt x="700439" y="546696"/>
                </a:lnTo>
                <a:lnTo>
                  <a:pt x="719000" y="506282"/>
                </a:lnTo>
                <a:lnTo>
                  <a:pt x="732691" y="463450"/>
                </a:lnTo>
                <a:lnTo>
                  <a:pt x="741163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9335" y="1356090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313" y="2864"/>
                </a:lnTo>
                <a:lnTo>
                  <a:pt x="278508" y="11233"/>
                </a:lnTo>
                <a:lnTo>
                  <a:pt x="235820" y="24767"/>
                </a:lnTo>
                <a:lnTo>
                  <a:pt x="195590" y="43129"/>
                </a:lnTo>
                <a:lnTo>
                  <a:pt x="158155" y="65979"/>
                </a:lnTo>
                <a:lnTo>
                  <a:pt x="123856" y="92981"/>
                </a:lnTo>
                <a:lnTo>
                  <a:pt x="93029" y="123795"/>
                </a:lnTo>
                <a:lnTo>
                  <a:pt x="66016" y="158084"/>
                </a:lnTo>
                <a:lnTo>
                  <a:pt x="43154" y="195508"/>
                </a:lnTo>
                <a:lnTo>
                  <a:pt x="24782" y="235730"/>
                </a:lnTo>
                <a:lnTo>
                  <a:pt x="11240" y="278412"/>
                </a:lnTo>
                <a:lnTo>
                  <a:pt x="2866" y="323214"/>
                </a:lnTo>
                <a:lnTo>
                  <a:pt x="0" y="369800"/>
                </a:lnTo>
                <a:lnTo>
                  <a:pt x="2867" y="416873"/>
                </a:lnTo>
                <a:lnTo>
                  <a:pt x="11248" y="462158"/>
                </a:lnTo>
                <a:lnTo>
                  <a:pt x="24808" y="505312"/>
                </a:lnTo>
                <a:lnTo>
                  <a:pt x="43216" y="545989"/>
                </a:lnTo>
                <a:lnTo>
                  <a:pt x="66137" y="583846"/>
                </a:lnTo>
                <a:lnTo>
                  <a:pt x="93239" y="618538"/>
                </a:lnTo>
                <a:lnTo>
                  <a:pt x="124189" y="649721"/>
                </a:lnTo>
                <a:lnTo>
                  <a:pt x="158653" y="677052"/>
                </a:lnTo>
                <a:lnTo>
                  <a:pt x="196298" y="700185"/>
                </a:lnTo>
                <a:lnTo>
                  <a:pt x="236792" y="718777"/>
                </a:lnTo>
                <a:lnTo>
                  <a:pt x="279801" y="732483"/>
                </a:lnTo>
                <a:lnTo>
                  <a:pt x="324992" y="740959"/>
                </a:lnTo>
                <a:lnTo>
                  <a:pt x="372032" y="743860"/>
                </a:lnTo>
                <a:lnTo>
                  <a:pt x="418663" y="740960"/>
                </a:lnTo>
                <a:lnTo>
                  <a:pt x="463576" y="732490"/>
                </a:lnTo>
                <a:lnTo>
                  <a:pt x="506421" y="718803"/>
                </a:lnTo>
                <a:lnTo>
                  <a:pt x="546846" y="700247"/>
                </a:lnTo>
                <a:lnTo>
                  <a:pt x="584503" y="677173"/>
                </a:lnTo>
                <a:lnTo>
                  <a:pt x="619041" y="649931"/>
                </a:lnTo>
                <a:lnTo>
                  <a:pt x="650110" y="618871"/>
                </a:lnTo>
                <a:lnTo>
                  <a:pt x="677359" y="584343"/>
                </a:lnTo>
                <a:lnTo>
                  <a:pt x="700439" y="546696"/>
                </a:lnTo>
                <a:lnTo>
                  <a:pt x="719000" y="506282"/>
                </a:lnTo>
                <a:lnTo>
                  <a:pt x="732691" y="463450"/>
                </a:lnTo>
                <a:lnTo>
                  <a:pt x="741163" y="418550"/>
                </a:lnTo>
                <a:lnTo>
                  <a:pt x="744064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72420" y="1359275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3698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7097" y="135182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0" y="0"/>
                </a:moveTo>
                <a:lnTo>
                  <a:pt x="0" y="371933"/>
                </a:lnTo>
                <a:lnTo>
                  <a:pt x="372032" y="371933"/>
                </a:ln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67097" y="135182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2032" y="371933"/>
                </a:moveTo>
                <a:lnTo>
                  <a:pt x="369129" y="324892"/>
                </a:lnTo>
                <a:lnTo>
                  <a:pt x="360655" y="279704"/>
                </a:lnTo>
                <a:lnTo>
                  <a:pt x="346961" y="236701"/>
                </a:lnTo>
                <a:lnTo>
                  <a:pt x="328396" y="196216"/>
                </a:lnTo>
                <a:lnTo>
                  <a:pt x="305311" y="158581"/>
                </a:lnTo>
                <a:lnTo>
                  <a:pt x="278058" y="124128"/>
                </a:lnTo>
                <a:lnTo>
                  <a:pt x="246986" y="93191"/>
                </a:lnTo>
                <a:lnTo>
                  <a:pt x="212446" y="66101"/>
                </a:lnTo>
                <a:lnTo>
                  <a:pt x="174789" y="43191"/>
                </a:lnTo>
                <a:lnTo>
                  <a:pt x="134365" y="24793"/>
                </a:lnTo>
                <a:lnTo>
                  <a:pt x="91525" y="11241"/>
                </a:lnTo>
                <a:lnTo>
                  <a:pt x="46620" y="2865"/>
                </a:lnTo>
                <a:lnTo>
                  <a:pt x="0" y="0"/>
                </a:lnTo>
                <a:lnTo>
                  <a:pt x="0" y="371933"/>
                </a:lnTo>
                <a:lnTo>
                  <a:pt x="372032" y="371933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5064" y="1351825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839" y="718803"/>
                </a:lnTo>
                <a:lnTo>
                  <a:pt x="279814" y="732490"/>
                </a:lnTo>
                <a:lnTo>
                  <a:pt x="324991" y="740960"/>
                </a:lnTo>
                <a:lnTo>
                  <a:pt x="372032" y="743860"/>
                </a:lnTo>
                <a:lnTo>
                  <a:pt x="418657" y="740959"/>
                </a:lnTo>
                <a:lnTo>
                  <a:pt x="463582" y="732483"/>
                </a:lnTo>
                <a:lnTo>
                  <a:pt x="506454" y="718777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5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5064" y="1351825"/>
            <a:ext cx="744220" cy="744220"/>
          </a:xfrm>
          <a:custGeom>
            <a:avLst/>
            <a:gdLst/>
            <a:ahLst/>
            <a:cxnLst/>
            <a:rect l="l" t="t" r="r" b="b"/>
            <a:pathLst>
              <a:path w="744220" h="744219">
                <a:moveTo>
                  <a:pt x="369897" y="0"/>
                </a:moveTo>
                <a:lnTo>
                  <a:pt x="323296" y="2864"/>
                </a:lnTo>
                <a:lnTo>
                  <a:pt x="278480" y="11233"/>
                </a:lnTo>
                <a:lnTo>
                  <a:pt x="235785" y="24767"/>
                </a:lnTo>
                <a:lnTo>
                  <a:pt x="195552" y="43129"/>
                </a:lnTo>
                <a:lnTo>
                  <a:pt x="158118" y="65979"/>
                </a:lnTo>
                <a:lnTo>
                  <a:pt x="123821" y="92981"/>
                </a:lnTo>
                <a:lnTo>
                  <a:pt x="93000" y="123795"/>
                </a:lnTo>
                <a:lnTo>
                  <a:pt x="65993" y="158084"/>
                </a:lnTo>
                <a:lnTo>
                  <a:pt x="43137" y="195508"/>
                </a:lnTo>
                <a:lnTo>
                  <a:pt x="24772" y="235730"/>
                </a:lnTo>
                <a:lnTo>
                  <a:pt x="11235" y="278412"/>
                </a:lnTo>
                <a:lnTo>
                  <a:pt x="2865" y="323214"/>
                </a:lnTo>
                <a:lnTo>
                  <a:pt x="0" y="369800"/>
                </a:lnTo>
                <a:lnTo>
                  <a:pt x="2866" y="416873"/>
                </a:lnTo>
                <a:lnTo>
                  <a:pt x="11243" y="462158"/>
                </a:lnTo>
                <a:lnTo>
                  <a:pt x="24798" y="505312"/>
                </a:lnTo>
                <a:lnTo>
                  <a:pt x="43199" y="545989"/>
                </a:lnTo>
                <a:lnTo>
                  <a:pt x="66114" y="583846"/>
                </a:lnTo>
                <a:lnTo>
                  <a:pt x="93210" y="618538"/>
                </a:lnTo>
                <a:lnTo>
                  <a:pt x="124155" y="649721"/>
                </a:lnTo>
                <a:lnTo>
                  <a:pt x="158616" y="677052"/>
                </a:lnTo>
                <a:lnTo>
                  <a:pt x="196261" y="700185"/>
                </a:lnTo>
                <a:lnTo>
                  <a:pt x="236757" y="718777"/>
                </a:lnTo>
                <a:lnTo>
                  <a:pt x="279773" y="732483"/>
                </a:lnTo>
                <a:lnTo>
                  <a:pt x="324975" y="740959"/>
                </a:lnTo>
                <a:lnTo>
                  <a:pt x="372032" y="743860"/>
                </a:lnTo>
                <a:lnTo>
                  <a:pt x="418652" y="740960"/>
                </a:lnTo>
                <a:lnTo>
                  <a:pt x="463557" y="732490"/>
                </a:lnTo>
                <a:lnTo>
                  <a:pt x="506397" y="718803"/>
                </a:lnTo>
                <a:lnTo>
                  <a:pt x="546821" y="700247"/>
                </a:lnTo>
                <a:lnTo>
                  <a:pt x="584478" y="677173"/>
                </a:lnTo>
                <a:lnTo>
                  <a:pt x="619018" y="649931"/>
                </a:lnTo>
                <a:lnTo>
                  <a:pt x="650090" y="618871"/>
                </a:lnTo>
                <a:lnTo>
                  <a:pt x="677344" y="584343"/>
                </a:lnTo>
                <a:lnTo>
                  <a:pt x="700428" y="546696"/>
                </a:lnTo>
                <a:lnTo>
                  <a:pt x="718993" y="506282"/>
                </a:lnTo>
                <a:lnTo>
                  <a:pt x="732688" y="463450"/>
                </a:lnTo>
                <a:lnTo>
                  <a:pt x="741162" y="418550"/>
                </a:lnTo>
                <a:lnTo>
                  <a:pt x="744064" y="371933"/>
                </a:lnTo>
                <a:lnTo>
                  <a:pt x="372032" y="371933"/>
                </a:lnTo>
                <a:lnTo>
                  <a:pt x="369897" y="0"/>
                </a:lnTo>
                <a:close/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68150" y="1355009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5">
                <a:moveTo>
                  <a:pt x="0" y="369800"/>
                </a:moveTo>
                <a:lnTo>
                  <a:pt x="0" y="0"/>
                </a:lnTo>
              </a:path>
            </a:pathLst>
          </a:custGeom>
          <a:ln w="3175">
            <a:solidFill>
              <a:srgbClr val="08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87" y="720851"/>
            <a:ext cx="531876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1188" y="720851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5347" y="1376172"/>
            <a:ext cx="483107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3936491"/>
            <a:ext cx="507492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508" y="3936491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5963" y="4668011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5467" y="5399532"/>
            <a:ext cx="48158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8271" y="5765291"/>
            <a:ext cx="4815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8293" y="1545551"/>
            <a:ext cx="8057515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2400" b="1" spc="-15" dirty="0">
                <a:latin typeface="Times New Roman"/>
                <a:cs typeface="Times New Roman"/>
              </a:rPr>
              <a:t>устный счёт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15" dirty="0">
                <a:latin typeface="Times New Roman"/>
                <a:cs typeface="Times New Roman"/>
              </a:rPr>
              <a:t>включением </a:t>
            </a:r>
            <a:r>
              <a:rPr sz="2400" b="1" spc="-20" dirty="0">
                <a:latin typeface="Times New Roman"/>
                <a:cs typeface="Times New Roman"/>
              </a:rPr>
              <a:t>задач, которые </a:t>
            </a:r>
            <a:r>
              <a:rPr sz="2400" b="1" spc="-5" dirty="0">
                <a:latin typeface="Times New Roman"/>
                <a:cs typeface="Times New Roman"/>
              </a:rPr>
              <a:t>решаются </a:t>
            </a:r>
            <a:r>
              <a:rPr sz="2400" b="1" dirty="0">
                <a:latin typeface="Times New Roman"/>
                <a:cs typeface="Times New Roman"/>
              </a:rPr>
              <a:t>с  опорой </a:t>
            </a:r>
            <a:r>
              <a:rPr sz="2400" b="1" spc="-5" dirty="0">
                <a:latin typeface="Times New Roman"/>
                <a:cs typeface="Times New Roman"/>
              </a:rPr>
              <a:t>на их </a:t>
            </a:r>
            <a:r>
              <a:rPr sz="2400" b="1" spc="-10" dirty="0">
                <a:latin typeface="Times New Roman"/>
                <a:cs typeface="Times New Roman"/>
              </a:rPr>
              <a:t>жизненный </a:t>
            </a:r>
            <a:r>
              <a:rPr sz="2400" b="1" spc="-40" dirty="0">
                <a:latin typeface="Times New Roman"/>
                <a:cs typeface="Times New Roman"/>
              </a:rPr>
              <a:t>опыт, </a:t>
            </a:r>
            <a:r>
              <a:rPr sz="2400" b="1" spc="-5" dirty="0">
                <a:latin typeface="Times New Roman"/>
                <a:cs typeface="Times New Roman"/>
              </a:rPr>
              <a:t>на их </a:t>
            </a:r>
            <a:r>
              <a:rPr sz="2400" b="1" spc="-10" dirty="0">
                <a:latin typeface="Times New Roman"/>
                <a:cs typeface="Times New Roman"/>
              </a:rPr>
              <a:t>смекалку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;</a:t>
            </a:r>
          </a:p>
          <a:p>
            <a:pPr marL="355600" marR="1797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игра на </a:t>
            </a:r>
            <a:r>
              <a:rPr sz="2400" b="1" spc="-10" dirty="0">
                <a:latin typeface="Times New Roman"/>
                <a:cs typeface="Times New Roman"/>
              </a:rPr>
              <a:t>исправление </a:t>
            </a:r>
            <a:r>
              <a:rPr sz="2400" b="1" spc="-5" dirty="0">
                <a:latin typeface="Times New Roman"/>
                <a:cs typeface="Times New Roman"/>
              </a:rPr>
              <a:t>преднамеренно сделанных </a:t>
            </a:r>
            <a:r>
              <a:rPr sz="2400" b="1" dirty="0">
                <a:latin typeface="Times New Roman"/>
                <a:cs typeface="Times New Roman"/>
              </a:rPr>
              <a:t>ошибок в  решении;</a:t>
            </a:r>
          </a:p>
          <a:p>
            <a:pPr marL="355600" marR="635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упражнения на </a:t>
            </a:r>
            <a:r>
              <a:rPr sz="2400" b="1" dirty="0">
                <a:latin typeface="Times New Roman"/>
                <a:cs typeface="Times New Roman"/>
              </a:rPr>
              <a:t>восстановление </a:t>
            </a:r>
            <a:r>
              <a:rPr sz="2400" b="1" spc="-5" dirty="0">
                <a:latin typeface="Times New Roman"/>
                <a:cs typeface="Times New Roman"/>
              </a:rPr>
              <a:t>частично </a:t>
            </a:r>
            <a:r>
              <a:rPr sz="2400" b="1" spc="-10" dirty="0">
                <a:latin typeface="Times New Roman"/>
                <a:cs typeface="Times New Roman"/>
              </a:rPr>
              <a:t>стертых </a:t>
            </a:r>
            <a:r>
              <a:rPr sz="2400" b="1" spc="-5" dirty="0">
                <a:latin typeface="Times New Roman"/>
                <a:cs typeface="Times New Roman"/>
              </a:rPr>
              <a:t>записей,  найди </a:t>
            </a:r>
            <a:r>
              <a:rPr sz="2400" b="1" dirty="0">
                <a:latin typeface="Times New Roman"/>
                <a:cs typeface="Times New Roman"/>
              </a:rPr>
              <a:t>недостающий </a:t>
            </a:r>
            <a:r>
              <a:rPr sz="2400" b="1" spc="-10" dirty="0">
                <a:latin typeface="Times New Roman"/>
                <a:cs typeface="Times New Roman"/>
              </a:rPr>
              <a:t>факт 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достоверности;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предлагаю </a:t>
            </a:r>
            <a:r>
              <a:rPr sz="2400" b="1" spc="-5" dirty="0">
                <a:latin typeface="Times New Roman"/>
                <a:cs typeface="Times New Roman"/>
              </a:rPr>
              <a:t>задания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ответы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-5" dirty="0">
                <a:latin typeface="Times New Roman"/>
                <a:cs typeface="Times New Roman"/>
              </a:rPr>
              <a:t>ним, </a:t>
            </a:r>
            <a:r>
              <a:rPr sz="2400" b="1" spc="-10" dirty="0">
                <a:latin typeface="Times New Roman"/>
                <a:cs typeface="Times New Roman"/>
              </a:rPr>
              <a:t>среди </a:t>
            </a:r>
            <a:r>
              <a:rPr sz="2400" b="1" spc="-20" dirty="0">
                <a:latin typeface="Times New Roman"/>
                <a:cs typeface="Times New Roman"/>
              </a:rPr>
              <a:t>которых</a:t>
            </a:r>
            <a:r>
              <a:rPr sz="2400" b="1" spc="7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есть</a:t>
            </a:r>
            <a:endParaRPr sz="2400" b="1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123634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как	</a:t>
            </a:r>
            <a:r>
              <a:rPr sz="2400" b="1" spc="-5" dirty="0">
                <a:latin typeface="Times New Roman"/>
                <a:cs typeface="Times New Roman"/>
              </a:rPr>
              <a:t>верные, </a:t>
            </a:r>
            <a:r>
              <a:rPr sz="2400" b="1" spc="5" dirty="0">
                <a:latin typeface="Times New Roman"/>
                <a:cs typeface="Times New Roman"/>
              </a:rPr>
              <a:t>так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неверные.</a:t>
            </a:r>
            <a:endParaRPr sz="24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решаем </a:t>
            </a:r>
            <a:r>
              <a:rPr sz="2400" b="1" spc="-15" dirty="0">
                <a:latin typeface="Times New Roman"/>
                <a:cs typeface="Times New Roman"/>
              </a:rPr>
              <a:t>игровые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занимательные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задачи;</a:t>
            </a:r>
            <a:endParaRPr sz="2400" b="1" dirty="0">
              <a:latin typeface="Times New Roman"/>
              <a:cs typeface="Times New Roman"/>
            </a:endParaRPr>
          </a:p>
          <a:p>
            <a:pPr marL="355600" marR="4762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6464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решаем	задания из </a:t>
            </a:r>
            <a:r>
              <a:rPr sz="2400" b="1" spc="-20" dirty="0">
                <a:latin typeface="Times New Roman"/>
                <a:cs typeface="Times New Roman"/>
              </a:rPr>
              <a:t>открытого </a:t>
            </a:r>
            <a:r>
              <a:rPr sz="2400" b="1" spc="-10" dirty="0">
                <a:latin typeface="Times New Roman"/>
                <a:cs typeface="Times New Roman"/>
              </a:rPr>
              <a:t>банка </a:t>
            </a:r>
            <a:r>
              <a:rPr sz="2400" b="1" spc="-5" dirty="0" err="1">
                <a:latin typeface="Times New Roman"/>
                <a:cs typeface="Times New Roman"/>
              </a:rPr>
              <a:t>заданий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lang="ru-RU" sz="2400" b="1" spc="-5" dirty="0" smtClean="0">
                <a:latin typeface="Times New Roman"/>
                <a:cs typeface="Times New Roman"/>
              </a:rPr>
              <a:t>ОГЭ</a:t>
            </a:r>
            <a:r>
              <a:rPr sz="2400" b="1" spc="-5" dirty="0" smtClean="0">
                <a:latin typeface="Times New Roman"/>
                <a:cs typeface="Times New Roman"/>
              </a:rPr>
              <a:t>;</a:t>
            </a:r>
            <a:endParaRPr sz="2400" b="1" dirty="0">
              <a:latin typeface="Times New Roman"/>
              <a:cs typeface="Times New Roman"/>
            </a:endParaRPr>
          </a:p>
          <a:p>
            <a:pPr marL="355600" marR="5340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стремлюсь </a:t>
            </a:r>
            <a:r>
              <a:rPr sz="2400" b="1" spc="-10" dirty="0">
                <a:latin typeface="Times New Roman"/>
                <a:cs typeface="Times New Roman"/>
              </a:rPr>
              <a:t>содержание </a:t>
            </a:r>
            <a:r>
              <a:rPr sz="2400" b="1" spc="-20" dirty="0">
                <a:latin typeface="Times New Roman"/>
                <a:cs typeface="Times New Roman"/>
              </a:rPr>
              <a:t>задачи связать </a:t>
            </a:r>
            <a:r>
              <a:rPr sz="2400" b="1" dirty="0">
                <a:latin typeface="Times New Roman"/>
                <a:cs typeface="Times New Roman"/>
              </a:rPr>
              <a:t>с </a:t>
            </a:r>
            <a:r>
              <a:rPr sz="2400" b="1" spc="-5" dirty="0">
                <a:latin typeface="Times New Roman"/>
                <a:cs typeface="Times New Roman"/>
              </a:rPr>
              <a:t>реальными  </a:t>
            </a:r>
            <a:r>
              <a:rPr sz="2400" b="1" spc="-10" dirty="0">
                <a:latin typeface="Times New Roman"/>
                <a:cs typeface="Times New Roman"/>
              </a:rPr>
              <a:t>повседневными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задачами;</a:t>
            </a:r>
            <a:endParaRPr sz="24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использую </a:t>
            </a:r>
            <a:r>
              <a:rPr sz="2400" b="1" spc="-25" dirty="0">
                <a:latin typeface="Times New Roman"/>
                <a:cs typeface="Times New Roman"/>
              </a:rPr>
              <a:t>метод </a:t>
            </a:r>
            <a:r>
              <a:rPr sz="2400" b="1" spc="-10" dirty="0">
                <a:latin typeface="Times New Roman"/>
                <a:cs typeface="Times New Roman"/>
              </a:rPr>
              <a:t>целенаправленной</a:t>
            </a:r>
            <a:r>
              <a:rPr sz="2400" b="1" spc="105" dirty="0">
                <a:latin typeface="Times New Roman"/>
                <a:cs typeface="Times New Roman"/>
              </a:rPr>
              <a:t> </a:t>
            </a:r>
            <a:r>
              <a:rPr sz="2400" b="1" spc="-5" dirty="0" err="1">
                <a:latin typeface="Times New Roman"/>
                <a:cs typeface="Times New Roman"/>
              </a:rPr>
              <a:t>ошибки</a:t>
            </a:r>
            <a:r>
              <a:rPr sz="2400" b="1" spc="-5" dirty="0" smtClean="0">
                <a:latin typeface="Times New Roman"/>
                <a:cs typeface="Times New Roman"/>
              </a:rPr>
              <a:t>;</a:t>
            </a:r>
            <a:endParaRPr lang="ru-RU" sz="2400" b="1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b="1" spc="-5" dirty="0">
                <a:latin typeface="Times New Roman"/>
                <a:cs typeface="Times New Roman"/>
              </a:rPr>
              <a:t>т</a:t>
            </a:r>
            <a:r>
              <a:rPr lang="ru-RU" sz="2400" b="1" spc="-5" dirty="0" smtClean="0">
                <a:latin typeface="Times New Roman"/>
                <a:cs typeface="Times New Roman"/>
              </a:rPr>
              <a:t>ехнологию проблемного обучения.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401592" cy="1185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625" rIns="0" bIns="0" rtlCol="0">
            <a:spAutoFit/>
          </a:bodyPr>
          <a:lstStyle/>
          <a:p>
            <a:pPr marL="1225550" marR="5080" indent="1447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63300"/>
                </a:solidFill>
                <a:latin typeface="Arial"/>
                <a:cs typeface="Arial"/>
              </a:rPr>
              <a:t>Применяю следующие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приёмы  повышения </a:t>
            </a:r>
            <a:r>
              <a:rPr sz="2800" b="1" spc="-25" dirty="0">
                <a:solidFill>
                  <a:srgbClr val="663300"/>
                </a:solidFill>
                <a:latin typeface="Arial"/>
                <a:cs typeface="Arial"/>
              </a:rPr>
              <a:t>мотивации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на</a:t>
            </a:r>
            <a:r>
              <a:rPr sz="2800" b="1" spc="6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663300"/>
                </a:solidFill>
                <a:latin typeface="Arial"/>
                <a:cs typeface="Arial"/>
              </a:rPr>
              <a:t>уроке: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Одним из </a:t>
            </a:r>
            <a:r>
              <a:rPr dirty="0"/>
              <a:t>путей </a:t>
            </a:r>
            <a:r>
              <a:rPr spc="-5" dirty="0"/>
              <a:t>повышения интереса </a:t>
            </a:r>
            <a:r>
              <a:rPr dirty="0"/>
              <a:t>к предмету и</a:t>
            </a:r>
          </a:p>
          <a:p>
            <a:pPr marL="8890" algn="ctr">
              <a:lnSpc>
                <a:spcPct val="100000"/>
              </a:lnSpc>
            </a:pPr>
            <a:r>
              <a:rPr dirty="0"/>
              <a:t>активности обучения </a:t>
            </a:r>
            <a:r>
              <a:rPr spc="-5" dirty="0"/>
              <a:t>является использовании</a:t>
            </a:r>
            <a:r>
              <a:rPr spc="30" dirty="0"/>
              <a:t> </a:t>
            </a:r>
            <a:r>
              <a:rPr spc="-5" dirty="0"/>
              <a:t>эпиграфа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1930"/>
            <a:ext cx="78016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В </a:t>
            </a:r>
            <a:r>
              <a:rPr sz="3200" spc="-5" dirty="0">
                <a:latin typeface="Arial"/>
                <a:cs typeface="Arial"/>
              </a:rPr>
              <a:t>качестве эпиграфов </a:t>
            </a:r>
            <a:r>
              <a:rPr sz="3200" dirty="0">
                <a:latin typeface="Arial"/>
                <a:cs typeface="Arial"/>
              </a:rPr>
              <a:t>к уроку использую  </a:t>
            </a:r>
            <a:r>
              <a:rPr sz="3200" spc="-5" dirty="0">
                <a:latin typeface="Arial"/>
                <a:cs typeface="Arial"/>
              </a:rPr>
              <a:t>цитаты, изречения выдающихся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людей.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537" y="1432513"/>
            <a:ext cx="7474966" cy="5308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dirty="0"/>
              <a:t>14.06.</a:t>
            </a:r>
            <a:r>
              <a:rPr spc="-15" dirty="0"/>
              <a:t>2</a:t>
            </a:r>
            <a:r>
              <a:rPr dirty="0"/>
              <a:t>019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0207"/>
            <a:ext cx="800544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Эпиграф, </a:t>
            </a:r>
            <a:r>
              <a:rPr sz="3200" spc="-5" dirty="0">
                <a:latin typeface="Times New Roman"/>
                <a:cs typeface="Times New Roman"/>
              </a:rPr>
              <a:t>использованный </a:t>
            </a:r>
            <a:r>
              <a:rPr sz="3200" dirty="0">
                <a:latin typeface="Times New Roman"/>
                <a:cs typeface="Times New Roman"/>
              </a:rPr>
              <a:t>в начале урока,  становится мобилизатором </a:t>
            </a:r>
            <a:r>
              <a:rPr sz="3200" spc="-5" dirty="0">
                <a:latin typeface="Times New Roman"/>
                <a:cs typeface="Times New Roman"/>
              </a:rPr>
              <a:t>внимания,  </a:t>
            </a:r>
            <a:r>
              <a:rPr sz="3200" dirty="0">
                <a:latin typeface="Times New Roman"/>
                <a:cs typeface="Times New Roman"/>
              </a:rPr>
              <a:t>настраивает </a:t>
            </a:r>
            <a:r>
              <a:rPr sz="3200" spc="-5" dirty="0">
                <a:latin typeface="Times New Roman"/>
                <a:cs typeface="Times New Roman"/>
              </a:rPr>
              <a:t>на </a:t>
            </a:r>
            <a:r>
              <a:rPr sz="3200" dirty="0">
                <a:latin typeface="Times New Roman"/>
                <a:cs typeface="Times New Roman"/>
              </a:rPr>
              <a:t>предстоящую работу, делая ее  </a:t>
            </a:r>
            <a:r>
              <a:rPr sz="3200" spc="-5" dirty="0">
                <a:latin typeface="Times New Roman"/>
                <a:cs typeface="Times New Roman"/>
              </a:rPr>
              <a:t>значимой, </a:t>
            </a:r>
            <a:r>
              <a:rPr sz="3200" dirty="0">
                <a:latin typeface="Times New Roman"/>
                <a:cs typeface="Times New Roman"/>
              </a:rPr>
              <a:t>поскольку </a:t>
            </a:r>
            <a:r>
              <a:rPr sz="3200" spc="-5" dirty="0">
                <a:latin typeface="Times New Roman"/>
                <a:cs typeface="Times New Roman"/>
              </a:rPr>
              <a:t>включает </a:t>
            </a:r>
            <a:r>
              <a:rPr sz="3200" dirty="0">
                <a:latin typeface="Times New Roman"/>
                <a:cs typeface="Times New Roman"/>
              </a:rPr>
              <a:t>учеников в  обсуждение. </a:t>
            </a:r>
            <a:r>
              <a:rPr sz="3200" spc="-5" dirty="0">
                <a:latin typeface="Times New Roman"/>
                <a:cs typeface="Times New Roman"/>
              </a:rPr>
              <a:t>Этот </a:t>
            </a:r>
            <a:r>
              <a:rPr sz="3200" dirty="0">
                <a:latin typeface="Times New Roman"/>
                <a:cs typeface="Times New Roman"/>
              </a:rPr>
              <a:t>прием насыщает материал  урока, создает проблемные ситуации,  </a:t>
            </a:r>
            <a:r>
              <a:rPr sz="3200" spc="-5" dirty="0">
                <a:latin typeface="Times New Roman"/>
                <a:cs typeface="Times New Roman"/>
              </a:rPr>
              <a:t>заставляет </a:t>
            </a:r>
            <a:r>
              <a:rPr sz="3200" dirty="0">
                <a:latin typeface="Times New Roman"/>
                <a:cs typeface="Times New Roman"/>
              </a:rPr>
              <a:t>думать и </a:t>
            </a:r>
            <a:r>
              <a:rPr sz="3200" spc="-5" dirty="0">
                <a:latin typeface="Times New Roman"/>
                <a:cs typeface="Times New Roman"/>
              </a:rPr>
              <a:t>высказывать </a:t>
            </a:r>
            <a:r>
              <a:rPr sz="3200" dirty="0">
                <a:latin typeface="Times New Roman"/>
                <a:cs typeface="Times New Roman"/>
              </a:rPr>
              <a:t>свои мысли.  Эпиграф служит </a:t>
            </a:r>
            <a:r>
              <a:rPr sz="3200" spc="-5" dirty="0">
                <a:latin typeface="Times New Roman"/>
                <a:cs typeface="Times New Roman"/>
              </a:rPr>
              <a:t>не </a:t>
            </a:r>
            <a:r>
              <a:rPr sz="3200" dirty="0">
                <a:latin typeface="Times New Roman"/>
                <a:cs typeface="Times New Roman"/>
              </a:rPr>
              <a:t>только обучающей, </a:t>
            </a:r>
            <a:r>
              <a:rPr sz="3200" spc="-5" dirty="0">
                <a:latin typeface="Times New Roman"/>
                <a:cs typeface="Times New Roman"/>
              </a:rPr>
              <a:t>но </a:t>
            </a:r>
            <a:r>
              <a:rPr sz="3200" dirty="0">
                <a:latin typeface="Times New Roman"/>
                <a:cs typeface="Times New Roman"/>
              </a:rPr>
              <a:t>и  </a:t>
            </a:r>
            <a:r>
              <a:rPr sz="3200" spc="-5" dirty="0">
                <a:latin typeface="Times New Roman"/>
                <a:cs typeface="Times New Roman"/>
              </a:rPr>
              <a:t>развивающей, </a:t>
            </a:r>
            <a:r>
              <a:rPr sz="3200" dirty="0">
                <a:latin typeface="Times New Roman"/>
                <a:cs typeface="Times New Roman"/>
              </a:rPr>
              <a:t>воспитательной </a:t>
            </a:r>
            <a:r>
              <a:rPr sz="3200" spc="-5" dirty="0">
                <a:latin typeface="Times New Roman"/>
                <a:cs typeface="Times New Roman"/>
              </a:rPr>
              <a:t>целью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урока.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461594"/>
            <a:ext cx="3432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АССОЦИАЦИИ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1112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Open Sans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Применяю следующие приёмы  повышения мотивации на уроке:</vt:lpstr>
      <vt:lpstr>Одним из путей повышения интереса к предмету и активности обучения является использовании эпиграфа</vt:lpstr>
      <vt:lpstr>Презентация PowerPoint</vt:lpstr>
      <vt:lpstr>Презентация PowerPoint</vt:lpstr>
      <vt:lpstr>АССОЦИАЦИИ</vt:lpstr>
      <vt:lpstr>Презентация PowerPoint</vt:lpstr>
      <vt:lpstr>Введение математических  терминов</vt:lpstr>
      <vt:lpstr>МАТЕМАТИЧЕСКИЙ РЕБУС</vt:lpstr>
      <vt:lpstr>Прием «Лови Ошибку»</vt:lpstr>
      <vt:lpstr>Презентация PowerPoint</vt:lpstr>
      <vt:lpstr>Прием  Кластер «треугольник»</vt:lpstr>
      <vt:lpstr>Софизм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12</cp:revision>
  <dcterms:created xsi:type="dcterms:W3CDTF">2019-06-15T13:39:00Z</dcterms:created>
  <dcterms:modified xsi:type="dcterms:W3CDTF">2019-07-18T02:42:57Z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2019-06-15T00:00:00Z</vt:filetime>
  </property>
</Properties>
</file>