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70" r:id="rId2"/>
    <p:sldId id="256" r:id="rId3"/>
    <p:sldId id="268" r:id="rId4"/>
    <p:sldId id="271" r:id="rId5"/>
    <p:sldId id="258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AB47C-0FBB-41EB-BA12-DD216F4212B6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14838-79CB-492E-86BD-4D3BA4FF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416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14838-79CB-492E-86BD-4D3BA4FF6F3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2627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3B99-A403-44E0-AACB-9E3C4D8ABAEE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216-0511-412A-B403-2FA9B8817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3B99-A403-44E0-AACB-9E3C4D8ABAEE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216-0511-412A-B403-2FA9B8817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3B99-A403-44E0-AACB-9E3C4D8ABAEE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216-0511-412A-B403-2FA9B8817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3B99-A403-44E0-AACB-9E3C4D8ABAEE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216-0511-412A-B403-2FA9B8817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3B99-A403-44E0-AACB-9E3C4D8ABAEE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216-0511-412A-B403-2FA9B8817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3B99-A403-44E0-AACB-9E3C4D8ABAEE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216-0511-412A-B403-2FA9B8817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3B99-A403-44E0-AACB-9E3C4D8ABAEE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216-0511-412A-B403-2FA9B8817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3B99-A403-44E0-AACB-9E3C4D8ABAEE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216-0511-412A-B403-2FA9B8817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3B99-A403-44E0-AACB-9E3C4D8ABAEE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216-0511-412A-B403-2FA9B8817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3B99-A403-44E0-AACB-9E3C4D8ABAEE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216-0511-412A-B403-2FA9B8817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3B99-A403-44E0-AACB-9E3C4D8ABAEE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594216-0511-412A-B403-2FA9B8817A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D93B99-A403-44E0-AACB-9E3C4D8ABAEE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594216-0511-412A-B403-2FA9B8817A6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19256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ПСИХОЛОГО – ПЕДАГОГИЧЕСКИЙ ПРАКТИКУМ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429309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3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«КАРТОГРАФИЯ    КОНФЛИКТА»</a:t>
            </a:r>
            <a:endParaRPr lang="ru-RU" sz="43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>
              <a:buNone/>
            </a:pPr>
            <a:endParaRPr lang="ru-RU" sz="4300" b="1" i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(МЕТОДИКА     ПРОФИЛАКТИКИ И   РЕШЕНИЯ    КОНФЛИКТНЫХ СИТУАЦИЙ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В    ПЕДАГОГИЧЕСКОМ ОБЩЕНИИ)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                                                     Подготовила: педагог – психолог ЦРС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                                                        г. Волоколамска Московской области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                                                                                                    Малышева О.М.</a:t>
            </a:r>
          </a:p>
          <a:p>
            <a:pPr algn="ctr">
              <a:buNone/>
            </a:pPr>
            <a:r>
              <a:rPr lang="ru-RU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Волоколамск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ru-RU" sz="4400" b="1" i="1" dirty="0" smtClean="0">
                <a:latin typeface="Monotype Corsiva" pitchFamily="66" charset="0"/>
              </a:rPr>
              <a:t> </a:t>
            </a:r>
            <a:endParaRPr lang="ru-RU" sz="4400" dirty="0" smtClean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РЕЗУЛЬТАТЫ ПРАКТИКУМА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SzPct val="107000"/>
              <a:buFont typeface="Wingdings 2" pitchFamily="18" charset="2"/>
              <a:buChar char=""/>
            </a:pPr>
            <a:r>
              <a:rPr lang="ru-RU" dirty="0" smtClean="0"/>
              <a:t>Обозначили реальные альтернативы решения проблемы.</a:t>
            </a:r>
          </a:p>
          <a:p>
            <a:pPr lvl="0">
              <a:buSzPct val="107000"/>
              <a:buFont typeface="Wingdings 2" pitchFamily="18" charset="2"/>
              <a:buChar char=""/>
            </a:pPr>
            <a:r>
              <a:rPr lang="ru-RU" dirty="0" smtClean="0"/>
              <a:t>Смогли отследить  своё внутреннее состояние , внутреннее состояние оппонента и увидеть ситуацию глазами другого (техника </a:t>
            </a:r>
            <a:r>
              <a:rPr lang="ru-RU" dirty="0" err="1" smtClean="0"/>
              <a:t>децентрации</a:t>
            </a:r>
            <a:r>
              <a:rPr lang="ru-RU" dirty="0" smtClean="0"/>
              <a:t>).</a:t>
            </a:r>
          </a:p>
          <a:p>
            <a:pPr lvl="0">
              <a:buSzPct val="107000"/>
              <a:buFont typeface="Wingdings 2" pitchFamily="18" charset="2"/>
              <a:buChar char=""/>
            </a:pPr>
            <a:r>
              <a:rPr lang="ru-RU" dirty="0" smtClean="0"/>
              <a:t>Обозначили «точки опоры» решения проблемы, не переводя её в конфликт.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/>
              <a:t>ЦЕЛИ ПРАКТИКУМА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 примере составления карты конфликта учиться предотвращать конфликты через умение:</a:t>
            </a:r>
          </a:p>
          <a:p>
            <a:r>
              <a:rPr lang="ru-RU" dirty="0" smtClean="0"/>
              <a:t>планировать отношения при возможности наметить реальные альтернативы;</a:t>
            </a:r>
          </a:p>
          <a:p>
            <a:r>
              <a:rPr lang="ru-RU" dirty="0" smtClean="0"/>
              <a:t>понимать свое внутреннее состояние, внутреннее состояние оппонента и видеть ситуацию глазами другого человека;</a:t>
            </a:r>
          </a:p>
          <a:p>
            <a:r>
              <a:rPr lang="ru-RU" dirty="0" smtClean="0"/>
              <a:t>находить «точку опоры» решений конфликтов – общие потребности или интересы, т.е. находить предпосылки для выигрыша всех.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Этапы составления карты конфликта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Monotype Corsiva" pitchFamily="66" charset="0"/>
              </a:rPr>
              <a:t> </a:t>
            </a:r>
            <a:r>
              <a:rPr lang="en-US" sz="2400" dirty="0" smtClean="0">
                <a:latin typeface="Monotype Corsiva" pitchFamily="66" charset="0"/>
              </a:rPr>
              <a:t>I </a:t>
            </a:r>
            <a:r>
              <a:rPr lang="ru-RU" sz="2400" dirty="0" smtClean="0">
                <a:latin typeface="Monotype Corsiva" pitchFamily="66" charset="0"/>
              </a:rPr>
              <a:t>ЭТАП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Определить участников конфликта</a:t>
            </a:r>
          </a:p>
          <a:p>
            <a:r>
              <a:rPr lang="en-US" sz="2400" dirty="0" smtClean="0">
                <a:latin typeface="Monotype Corsiva" pitchFamily="66" charset="0"/>
              </a:rPr>
              <a:t>II</a:t>
            </a:r>
            <a:r>
              <a:rPr lang="ru-RU" sz="2400" dirty="0" smtClean="0">
                <a:latin typeface="Monotype Corsiva" pitchFamily="66" charset="0"/>
              </a:rPr>
              <a:t> ЭТАП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Определить проблему</a:t>
            </a:r>
          </a:p>
          <a:p>
            <a:r>
              <a:rPr lang="en-US" sz="2400" dirty="0" smtClean="0">
                <a:latin typeface="Monotype Corsiva" pitchFamily="66" charset="0"/>
              </a:rPr>
              <a:t>III </a:t>
            </a:r>
            <a:r>
              <a:rPr lang="ru-RU" sz="2400" dirty="0" smtClean="0">
                <a:latin typeface="Monotype Corsiva" pitchFamily="66" charset="0"/>
              </a:rPr>
              <a:t>ЭТАП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Определить потребности каждого участника конфликта (его желания, ценности и интересы -  т.е. всё, что важно для человека в данной ситуации)</a:t>
            </a:r>
          </a:p>
          <a:p>
            <a:r>
              <a:rPr lang="en-US" sz="2400" dirty="0" smtClean="0">
                <a:latin typeface="Monotype Corsiva" pitchFamily="66" charset="0"/>
              </a:rPr>
              <a:t>IV</a:t>
            </a:r>
            <a:r>
              <a:rPr lang="ru-RU" sz="2400" dirty="0" smtClean="0">
                <a:latin typeface="Monotype Corsiva" pitchFamily="66" charset="0"/>
              </a:rPr>
              <a:t> ЭТАП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Определить опасения каждого участника конфликта (его тревоги, страхи – как оправданные, так и неоправданные) </a:t>
            </a:r>
          </a:p>
          <a:p>
            <a:r>
              <a:rPr lang="en-US" sz="2400" dirty="0" smtClean="0">
                <a:latin typeface="Monotype Corsiva" pitchFamily="66" charset="0"/>
              </a:rPr>
              <a:t>V</a:t>
            </a:r>
            <a:r>
              <a:rPr lang="ru-RU" sz="2400" dirty="0" smtClean="0">
                <a:latin typeface="Monotype Corsiva" pitchFamily="66" charset="0"/>
              </a:rPr>
              <a:t> ЭТАП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Возможное решение проблемы для всех  конфликтующих сторон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0"/>
                            </p:stCondLst>
                            <p:childTnLst>
                              <p:par>
                                <p:cTn id="6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/>
              <a:t/>
            </a:r>
            <a:br>
              <a:rPr lang="ru-RU" sz="3600" i="1" dirty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43711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620688"/>
            <a:ext cx="4427984" cy="309634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ЖЕЛАНИЯ УЧАЩЕГОСЯ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4696294" y="620688"/>
            <a:ext cx="4427984" cy="3096344"/>
            <a:chOff x="4696294" y="620688"/>
            <a:chExt cx="4427984" cy="3096344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696294" y="620688"/>
              <a:ext cx="4427984" cy="309634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ru-RU" sz="14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2289" name="Rectangle 1"/>
            <p:cNvSpPr>
              <a:spLocks noChangeArrowheads="1"/>
            </p:cNvSpPr>
            <p:nvPr/>
          </p:nvSpPr>
          <p:spPr bwMode="auto">
            <a:xfrm>
              <a:off x="4877780" y="908720"/>
              <a:ext cx="4104456" cy="446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ЖЕЛАНИЯ ПРЕПОДАВАТЕЛЯ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0" y="3761656"/>
            <a:ext cx="4427984" cy="3096344"/>
            <a:chOff x="0" y="3761656"/>
            <a:chExt cx="4427984" cy="3096344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3761656"/>
              <a:ext cx="4427984" cy="309634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14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2290" name="Rectangle 2"/>
            <p:cNvSpPr>
              <a:spLocks noChangeArrowheads="1"/>
            </p:cNvSpPr>
            <p:nvPr/>
          </p:nvSpPr>
          <p:spPr bwMode="auto">
            <a:xfrm>
              <a:off x="144016" y="4089160"/>
              <a:ext cx="41399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ОПАСЕНИЯ </a:t>
              </a:r>
              <a:r>
                <a:rPr lang="ru-RU" sz="14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УЧАЩЕГОСЯ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716016" y="3761656"/>
            <a:ext cx="4427984" cy="3096344"/>
            <a:chOff x="4716016" y="3761656"/>
            <a:chExt cx="4427984" cy="3096344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716016" y="3761656"/>
              <a:ext cx="4427984" cy="309634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14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4781126" y="4089160"/>
              <a:ext cx="41044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ОПАСЕНИЯ ПРЕПОДАВАТЕЛЯ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3635896" y="3356992"/>
            <a:ext cx="1800200" cy="14401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Грубость учащегося в адрес педагога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879068" y="114883"/>
            <a:ext cx="331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КАРТА   КОНФЛИКТА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65900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/>
              <a:t/>
            </a:r>
            <a:br>
              <a:rPr lang="ru-RU" sz="3600" i="1" dirty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1800" b="1" i="1" dirty="0" smtClean="0"/>
              <a:t>ЗНАКОМСТВО С КАРТОЙ КОНФЛИКТА, СОСТАВЛЕННОЙ ПО ДАННОЙ ТЕМЕ ПОСЛЕ СОЦИОЛОГИЧЕСКОГО ОПРОСА УЧАЩИХСЯ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43711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620688"/>
            <a:ext cx="4427984" cy="309634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ЖЕЛАНИЯ УЧАЩЕГОСЯ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хочет, чтобы его услышали и заметили;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хочет поднять самооценку в глазах окружающих;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хочет защититься  (чтоб не нарушали его личные границы);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 хочет отстоять свои позиции;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хочет напугать (чтобы видели, что он не боится);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хочет скрыть свой страх за грубостью;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отстоять свое право;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копирует модель поведения человека, которого уважает.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4716016" y="620688"/>
            <a:ext cx="4427984" cy="3096344"/>
            <a:chOff x="4716016" y="620688"/>
            <a:chExt cx="4427984" cy="3096344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716016" y="620688"/>
              <a:ext cx="4427984" cy="309634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ru-RU" sz="14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2289" name="Rectangle 1"/>
            <p:cNvSpPr>
              <a:spLocks noChangeArrowheads="1"/>
            </p:cNvSpPr>
            <p:nvPr/>
          </p:nvSpPr>
          <p:spPr bwMode="auto">
            <a:xfrm>
              <a:off x="4788024" y="1049322"/>
              <a:ext cx="4104456" cy="2169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ЖЕЛАНИЯ ПРЕПОДАВАТЕЛЯ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хочет вести урок спокойно и донести до учеников весь учебный материал;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поддерживать дисциплину на занятии и положительный эмоциональный настрой студентов;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</a:t>
              </a:r>
              <a:r>
                <a:rPr lang="ru-RU" sz="14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охранять и поддерживать свой авторитет;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- видеть ученика послушным и покладистым (видеть ученика учеником).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0" y="3761656"/>
            <a:ext cx="4427984" cy="3096344"/>
            <a:chOff x="0" y="3761656"/>
            <a:chExt cx="4427984" cy="3096344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3761656"/>
              <a:ext cx="4427984" cy="309634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14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2290" name="Rectangle 2"/>
            <p:cNvSpPr>
              <a:spLocks noChangeArrowheads="1"/>
            </p:cNvSpPr>
            <p:nvPr/>
          </p:nvSpPr>
          <p:spPr bwMode="auto">
            <a:xfrm>
              <a:off x="0" y="4586667"/>
              <a:ext cx="4139952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ОПАСЕНИЯ </a:t>
              </a:r>
              <a:r>
                <a:rPr lang="ru-RU" sz="14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УЧАЩЕГОСЯ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чтоб его не посчитали слабым и подчиняющимся;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боится плохой оценки;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боится упасть в глазах </a:t>
              </a:r>
              <a:r>
                <a:rPr lang="ru-RU" sz="1400" dirty="0" err="1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одногруппников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боится преподавателя (это его защита).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716016" y="3761656"/>
            <a:ext cx="4427984" cy="3096344"/>
            <a:chOff x="4716016" y="3761656"/>
            <a:chExt cx="4427984" cy="3096344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716016" y="3761656"/>
              <a:ext cx="4427984" cy="309634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14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4788024" y="4493731"/>
              <a:ext cx="4104456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ОПАСЕНИЯ ПРЕПОДАВАТЕЛЯ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-опасается продолжения конфликта;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опасается, что поведение студента будет заразительным для других;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опасается уронить авторитет педагога.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3635896" y="3356992"/>
            <a:ext cx="1800200" cy="14401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Грубость студента в адрес педагога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>ВОЗМОЖНЫЕ РЕШЕНИЯ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467544" y="1700808"/>
            <a:ext cx="3888432" cy="4680520"/>
            <a:chOff x="467544" y="1700808"/>
            <a:chExt cx="3888432" cy="4680520"/>
          </a:xfrm>
        </p:grpSpPr>
        <p:sp>
          <p:nvSpPr>
            <p:cNvPr id="4" name="Прямоугольник с двумя скругленными противолежащими углами 3"/>
            <p:cNvSpPr/>
            <p:nvPr/>
          </p:nvSpPr>
          <p:spPr>
            <a:xfrm>
              <a:off x="467544" y="1700808"/>
              <a:ext cx="3888432" cy="4680520"/>
            </a:xfrm>
            <a:prstGeom prst="round2Diag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69" name="Rectangle 1"/>
            <p:cNvSpPr>
              <a:spLocks noChangeArrowheads="1"/>
            </p:cNvSpPr>
            <p:nvPr/>
          </p:nvSpPr>
          <p:spPr bwMode="auto">
            <a:xfrm>
              <a:off x="539552" y="2267584"/>
              <a:ext cx="3600400" cy="3200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ВОЗМОЖНЫЕ РЕШЕНИЯ ДЛЯ </a:t>
              </a:r>
              <a:r>
                <a:rPr lang="ru-RU" sz="16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УЧАЩЕГОСЯ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не доводить до «точки кипения» свое эмоциональное состояние;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осознавать свои негативные эмоции, когда они только появляются, чтобы суметь нейтрализовать негатив; 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увидеть в преподавателе союзника и человека, который не причинит зла;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учиться признавать ошибки;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учиться осознавать свои права и обязанности.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716016" y="1700808"/>
            <a:ext cx="3888432" cy="4680520"/>
            <a:chOff x="4716016" y="1700808"/>
            <a:chExt cx="3888432" cy="4680520"/>
          </a:xfrm>
        </p:grpSpPr>
        <p:sp>
          <p:nvSpPr>
            <p:cNvPr id="5" name="Прямоугольник с двумя скругленными противолежащими углами 4"/>
            <p:cNvSpPr/>
            <p:nvPr/>
          </p:nvSpPr>
          <p:spPr>
            <a:xfrm>
              <a:off x="4716016" y="1700808"/>
              <a:ext cx="3888432" cy="4680520"/>
            </a:xfrm>
            <a:prstGeom prst="round2Diag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70" name="Rectangle 2"/>
            <p:cNvSpPr>
              <a:spLocks noChangeArrowheads="1"/>
            </p:cNvSpPr>
            <p:nvPr/>
          </p:nvSpPr>
          <p:spPr bwMode="auto">
            <a:xfrm>
              <a:off x="4932040" y="1895346"/>
              <a:ext cx="3635896" cy="4278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ВОЗМОЖНЫЕ РЕШЕНИЯ ДЛЯ ПРЕПОДАВАТЕЛЯ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осознавать эмоциональное состояние </a:t>
              </a:r>
              <a:r>
                <a:rPr lang="ru-RU" sz="16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учащегося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и свое эмоциональное состояние;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давать обратную связь учащемуся и группе о своем эмоциональном состоянии;</a:t>
              </a:r>
              <a:endParaRPr lang="ru-RU" sz="1000" dirty="0" smtClean="0"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уделять больше внимания </a:t>
              </a:r>
              <a:r>
                <a:rPr lang="ru-RU" sz="16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учащемуся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;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хвалить, поддерживать;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вспомнить свои «годы молодые»;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обращаться к </a:t>
              </a:r>
              <a:r>
                <a:rPr lang="ru-RU" sz="16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учащимся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в форме просьбы к совместному действию, а не в форме приказа;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 найти в своей личности «авторитетную точку», чтоб стать примером для подражания.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>ПРОБЛЕМЫ ДЛЯ СОСТАВЛЕНИЯ КАРТЫ КОНФЛИКТА ДЛЯ РАБОТЫ В ГРУППАХ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Опаздывание</a:t>
            </a:r>
            <a:r>
              <a:rPr lang="ru-RU" dirty="0"/>
              <a:t> на уроки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Прогулы уроков.</a:t>
            </a:r>
          </a:p>
          <a:p>
            <a:r>
              <a:rPr lang="ru-RU" dirty="0" smtClean="0"/>
              <a:t>Невыполнение </a:t>
            </a:r>
            <a:r>
              <a:rPr lang="ru-RU" dirty="0"/>
              <a:t>домашних заданий.</a:t>
            </a:r>
          </a:p>
          <a:p>
            <a:r>
              <a:rPr lang="ru-RU" dirty="0" smtClean="0"/>
              <a:t> Учащийся </a:t>
            </a:r>
            <a:r>
              <a:rPr lang="ru-RU" dirty="0"/>
              <a:t>часто забывает предметные принадлежности.</a:t>
            </a:r>
          </a:p>
          <a:p>
            <a:r>
              <a:rPr lang="ru-RU" dirty="0" smtClean="0"/>
              <a:t> </a:t>
            </a:r>
            <a:r>
              <a:rPr lang="ru-RU" dirty="0"/>
              <a:t>Использование мобильного телефона на занятиях.</a:t>
            </a:r>
          </a:p>
          <a:p>
            <a:r>
              <a:rPr lang="ru-RU" dirty="0" smtClean="0"/>
              <a:t> </a:t>
            </a:r>
            <a:r>
              <a:rPr lang="ru-RU" dirty="0"/>
              <a:t>Отказ </a:t>
            </a:r>
            <a:r>
              <a:rPr lang="ru-RU" dirty="0" smtClean="0"/>
              <a:t>учащегося </a:t>
            </a:r>
            <a:r>
              <a:rPr lang="ru-RU" dirty="0"/>
              <a:t>выходить к доске.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i="1" dirty="0" smtClean="0"/>
              <a:t>Работу групп оценивают независимые эксперты по следующим вопросам: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Степень вовлеченности в проблемную ситуацию, включенность членов в группы и желание решать проблему (1-10 баллов).</a:t>
            </a:r>
          </a:p>
          <a:p>
            <a:r>
              <a:rPr lang="ru-RU" dirty="0" smtClean="0"/>
              <a:t> Степень </a:t>
            </a:r>
            <a:r>
              <a:rPr lang="ru-RU" dirty="0" err="1" smtClean="0"/>
              <a:t>эмпатии</a:t>
            </a:r>
            <a:r>
              <a:rPr lang="ru-RU" dirty="0" smtClean="0"/>
              <a:t> (способности вникнуть в состояние оппонента в конфликте) (1-10 баллов).</a:t>
            </a:r>
          </a:p>
          <a:p>
            <a:r>
              <a:rPr lang="ru-RU" dirty="0" smtClean="0"/>
              <a:t> Настрой членов группы (позитивный – большее кол-во баллов; негативный или агрессивный – меньшее кол-во баллов) (1-10 баллов).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/>
              <a:t>Актуальность методики заключается в том, что она дает возможность: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7971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ограничить дискуссию определёнными формальностями, дабы избежать чрезмерного проявления эмоций;</a:t>
            </a:r>
          </a:p>
          <a:p>
            <a:r>
              <a:rPr lang="ru-RU" dirty="0" smtClean="0"/>
              <a:t> совместно обсудить проблему;</a:t>
            </a:r>
          </a:p>
          <a:p>
            <a:r>
              <a:rPr lang="ru-RU" dirty="0" smtClean="0"/>
              <a:t> создать атмосферу </a:t>
            </a:r>
            <a:r>
              <a:rPr lang="ru-RU" dirty="0" err="1" smtClean="0"/>
              <a:t>эмпатиии</a:t>
            </a:r>
            <a:r>
              <a:rPr lang="ru-RU" dirty="0" smtClean="0"/>
              <a:t> и признания мнения людей, считавших ранее, что они были не поняты;</a:t>
            </a:r>
          </a:p>
          <a:p>
            <a:r>
              <a:rPr lang="ru-RU" dirty="0" smtClean="0"/>
              <a:t> яснее увидеть как свою точку зрения, так и точку зрения других;</a:t>
            </a:r>
          </a:p>
          <a:p>
            <a:r>
              <a:rPr lang="ru-RU" dirty="0" smtClean="0"/>
              <a:t> придать системный и объёмный характер взглядам на проблему каждой стороны;</a:t>
            </a:r>
          </a:p>
          <a:p>
            <a:r>
              <a:rPr lang="ru-RU" dirty="0" smtClean="0"/>
              <a:t> отыскать новые направления в выборе решений.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000"/>
                            </p:stCondLst>
                            <p:childTnLst>
                              <p:par>
                                <p:cTn id="3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702</Words>
  <Application>Microsoft Office PowerPoint</Application>
  <PresentationFormat>Экран (4:3)</PresentationFormat>
  <Paragraphs>109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           ПСИХОЛОГО – ПЕДАГОГИЧЕСКИЙ ПРАКТИКУМ </vt:lpstr>
      <vt:lpstr>ЦЕЛИ ПРАКТИКУМА </vt:lpstr>
      <vt:lpstr>Этапы составления карты конфликта</vt:lpstr>
      <vt:lpstr>                                                                    </vt:lpstr>
      <vt:lpstr>                                                                   ЗНАКОМСТВО С КАРТОЙ КОНФЛИКТА, СОСТАВЛЕННОЙ ПО ДАННОЙ ТЕМЕ ПОСЛЕ СОЦИОЛОГИЧЕСКОГО ОПРОСА УЧАЩИХСЯ </vt:lpstr>
      <vt:lpstr> ВОЗМОЖНЫЕ РЕШЕНИЯ  </vt:lpstr>
      <vt:lpstr> ПРОБЛЕМЫ ДЛЯ СОСТАВЛЕНИЯ КАРТЫ КОНФЛИКТА ДЛЯ РАБОТЫ В ГРУППАХ </vt:lpstr>
      <vt:lpstr>Работу групп оценивают независимые эксперты по следующим вопросам: </vt:lpstr>
      <vt:lpstr>Актуальность методики заключается в том, что она дает возможность: </vt:lpstr>
      <vt:lpstr>РЕЗУЛЬТАТЫ ПРАКТИКУМА </vt:lpstr>
    </vt:vector>
  </TitlesOfParts>
  <Company>НОУ ЦРС ВОС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ПРАКТИКУМА </dc:title>
  <dc:creator>Секретарь</dc:creator>
  <cp:lastModifiedBy>Админ</cp:lastModifiedBy>
  <cp:revision>26</cp:revision>
  <dcterms:created xsi:type="dcterms:W3CDTF">2012-10-01T08:11:41Z</dcterms:created>
  <dcterms:modified xsi:type="dcterms:W3CDTF">2019-10-04T07:25:06Z</dcterms:modified>
</cp:coreProperties>
</file>