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303" r:id="rId8"/>
    <p:sldId id="295" r:id="rId9"/>
    <p:sldId id="298" r:id="rId10"/>
    <p:sldId id="297" r:id="rId11"/>
    <p:sldId id="296" r:id="rId12"/>
    <p:sldId id="301" r:id="rId13"/>
    <p:sldId id="299" r:id="rId14"/>
    <p:sldId id="302" r:id="rId15"/>
    <p:sldId id="305" r:id="rId16"/>
    <p:sldId id="309" r:id="rId17"/>
    <p:sldId id="310" r:id="rId18"/>
    <p:sldId id="311" r:id="rId19"/>
    <p:sldId id="312" r:id="rId20"/>
    <p:sldId id="313" r:id="rId21"/>
    <p:sldId id="317" r:id="rId22"/>
    <p:sldId id="316" r:id="rId23"/>
    <p:sldId id="300" r:id="rId24"/>
    <p:sldId id="277" r:id="rId25"/>
    <p:sldId id="278" r:id="rId26"/>
    <p:sldId id="304" r:id="rId27"/>
    <p:sldId id="306" r:id="rId28"/>
    <p:sldId id="30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4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2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4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0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6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3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3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2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3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fld id="{41F22B16-5C03-4EF2-BF53-AE500A8790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fld id="{7BC90503-DF90-4DFD-ACC1-CB1924CB2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44644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Личностный </a:t>
            </a:r>
            <a:r>
              <a:rPr lang="ru-RU" sz="3600" b="1" dirty="0">
                <a:solidFill>
                  <a:srgbClr val="002060"/>
                </a:solidFill>
              </a:rPr>
              <a:t>рост обучающихся 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на уроках биологии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учитель биологии </a:t>
            </a:r>
            <a:br>
              <a:rPr lang="ru-RU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ГБОУ РК «ССШИ №1»</a:t>
            </a:r>
            <a:br>
              <a:rPr lang="ru-RU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Сидоренкова Ю.В.</a:t>
            </a:r>
            <a:endParaRPr lang="ru-RU" sz="3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Формирование личностных УУД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Для формирования личностных УУД на уроках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использую такие виды деятельности, как: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Самооценку </a:t>
            </a:r>
            <a:r>
              <a:rPr lang="ru-RU" sz="2400" dirty="0">
                <a:solidFill>
                  <a:schemeClr val="tx1"/>
                </a:solidFill>
              </a:rPr>
              <a:t>события, происшествия;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Мысленное воспроизведение картины, ситуации, видеофильма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Дневник достижений (портфолио)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Зрительное, моторное, вербальное восприятие музыки;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Подведение итогов урока, рефлексию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Формирование личностных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</a:rPr>
              <a:t>Приемы развития личностных УУД на уроках </a:t>
            </a:r>
            <a:r>
              <a:rPr lang="ru-RU" sz="2800" dirty="0">
                <a:solidFill>
                  <a:schemeClr val="tx2"/>
                </a:solidFill>
              </a:rPr>
              <a:t>: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Выразите свою позицию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Определите свою роль в этом вопросе…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Объясните ваш самостоятельный поступок…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Определите свою роль в этом вопросе…</a:t>
            </a:r>
          </a:p>
        </p:txBody>
      </p:sp>
    </p:spTree>
    <p:extLst>
      <p:ext uri="{BB962C8B-B14F-4D97-AF65-F5344CB8AC3E}">
        <p14:creationId xmlns:p14="http://schemas.microsoft.com/office/powerpoint/2010/main" val="9245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Формирование личностных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</a:rPr>
              <a:t>Примеры развития личностных УУД на уроках биологии:</a:t>
            </a:r>
            <a:endParaRPr lang="ru-RU" sz="2400" dirty="0">
              <a:solidFill>
                <a:schemeClr val="tx2"/>
              </a:solidFill>
            </a:endParaRP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Тема «Грибы» (7 класс) – изучение и использование антибиотиков;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Тема «Мхи» (7 класс) – использование мха сфагнум в качестве перевязочного материала в годы ВОВ;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Оказание первой медицинской помощи (8-9 класс при изучении раздела «Человек и его здоровье»);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Изучение трудов русских и советских ученых (И.П. Павлов, И.И. Мечников)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Изучение инфекционных и системных заболеваний человека (причины, профилактика)   </a:t>
            </a:r>
          </a:p>
        </p:txBody>
      </p:sp>
    </p:spTree>
    <p:extLst>
      <p:ext uri="{BB962C8B-B14F-4D97-AF65-F5344CB8AC3E}">
        <p14:creationId xmlns:p14="http://schemas.microsoft.com/office/powerpoint/2010/main" val="8513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Формирование личностных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</a:rPr>
              <a:t>Различные виды заданий для формирования личностных УУД:</a:t>
            </a:r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b="1" dirty="0">
                <a:solidFill>
                  <a:schemeClr val="tx2"/>
                </a:solidFill>
              </a:rPr>
              <a:t>Например, проблемный вопрос, проблемная ситуация, интересный факт</a:t>
            </a:r>
            <a:endParaRPr lang="ru-RU" sz="2400" dirty="0">
              <a:solidFill>
                <a:schemeClr val="tx2"/>
              </a:solidFill>
            </a:endParaRP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Что произойдет, если животных, обитающих в воде поменять с животными, обитающими на суше?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Как вы объясните высказывание К.А. Тимирязева о  том, что растениям принадлежит «космическая роль»?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Как объяснить пословицу: «Греет не тулуп, а пища?»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Почему глаза никогда не мерзнут?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Почему боль - это защитное чувство?</a:t>
            </a:r>
          </a:p>
        </p:txBody>
      </p:sp>
    </p:spTree>
    <p:extLst>
      <p:ext uri="{BB962C8B-B14F-4D97-AF65-F5344CB8AC3E}">
        <p14:creationId xmlns:p14="http://schemas.microsoft.com/office/powerpoint/2010/main" val="41298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ru-RU" sz="3600" b="1" dirty="0"/>
              <a:t>Формирование личностных УУД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29411"/>
          </a:xfrm>
        </p:spPr>
        <p:txBody>
          <a:bodyPr/>
          <a:lstStyle/>
          <a:p>
            <a:pPr lvl="0"/>
            <a:r>
              <a:rPr lang="ru-RU" sz="2400" b="1" dirty="0"/>
              <a:t>Различные виды заданий для формирования </a:t>
            </a:r>
            <a:r>
              <a:rPr lang="ru-RU" sz="2400" b="1" dirty="0" smtClean="0"/>
              <a:t>личностных УУД: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</a:rPr>
              <a:t>Почему </a:t>
            </a:r>
            <a:r>
              <a:rPr lang="ru-RU" sz="2400" dirty="0">
                <a:solidFill>
                  <a:schemeClr val="tx2"/>
                </a:solidFill>
              </a:rPr>
              <a:t>при  насморке плохо различается вкус пищи?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Почему ухо, горло и нос лечит один врач – отоларинголог?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Почему человек легко отличает вкус лимона от  вкуса конфеты?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Почему подготовка космонавтов включает тренировку вестибулярного аппарата?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Почему заболевания органов пищеварения 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чаще встречаются у людей, находящихся в шумной обстановке?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Творческий вопрос: «Почему говорят, что жизнь - это горение?»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20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Формирование личностных УУД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r>
              <a:rPr lang="ru-RU" sz="2400" b="1" dirty="0"/>
              <a:t>Создание проблемной ситуации </a:t>
            </a:r>
            <a:r>
              <a:rPr lang="ru-RU" sz="2400" b="1" dirty="0" smtClean="0"/>
              <a:t> и </a:t>
            </a:r>
            <a:r>
              <a:rPr lang="ru-RU" sz="2400" b="1" dirty="0"/>
              <a:t>ее разрешение в процессе поисковой работы. </a:t>
            </a:r>
            <a:endParaRPr lang="ru-RU" sz="2400" b="1" dirty="0" smtClean="0"/>
          </a:p>
          <a:p>
            <a:r>
              <a:rPr lang="ru-RU" sz="2400" dirty="0" smtClean="0"/>
              <a:t>Одной </a:t>
            </a:r>
            <a:r>
              <a:rPr lang="ru-RU" sz="2400" dirty="0"/>
              <a:t>из задач урока «Внутренняя среда организма» является изучение учащимися ряда связанных с жизнью вопросов: </a:t>
            </a:r>
          </a:p>
          <a:p>
            <a:pPr lvl="0"/>
            <a:r>
              <a:rPr lang="ru-RU" sz="2400" dirty="0"/>
              <a:t>«При порезе кожи кровь вскоре свертывается и перестает течь. А почему кровь не свертывается в кровеносных сосудах?</a:t>
            </a:r>
          </a:p>
          <a:p>
            <a:pPr lvl="0"/>
            <a:r>
              <a:rPr lang="ru-RU" sz="2400" dirty="0"/>
              <a:t>Почему после укуса пиявки кровь долго течет из раны, не свертываясь? </a:t>
            </a:r>
          </a:p>
          <a:p>
            <a:pPr lvl="0"/>
            <a:r>
              <a:rPr lang="ru-RU" sz="2400" dirty="0"/>
              <a:t>Как объяснить применение медицинских пиявок для лечения некоторых заболеваний? </a:t>
            </a:r>
          </a:p>
          <a:p>
            <a:pPr lvl="0"/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Метод </a:t>
            </a:r>
            <a:r>
              <a:rPr lang="ru-RU" b="1" dirty="0" err="1" smtClean="0">
                <a:solidFill>
                  <a:schemeClr val="tx2"/>
                </a:solidFill>
              </a:rPr>
              <a:t>эмпатии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 Метод </a:t>
            </a:r>
            <a:r>
              <a:rPr lang="ru-RU" sz="2400" b="1" dirty="0" err="1" smtClean="0">
                <a:solidFill>
                  <a:schemeClr val="tx2"/>
                </a:solidFill>
              </a:rPr>
              <a:t>эмпатии</a:t>
            </a:r>
            <a:r>
              <a:rPr lang="ru-RU" sz="2400" b="1" dirty="0" smtClean="0">
                <a:solidFill>
                  <a:schemeClr val="tx2"/>
                </a:solidFill>
              </a:rPr>
              <a:t> означает </a:t>
            </a:r>
            <a:r>
              <a:rPr lang="ru-RU" sz="2400" b="1" dirty="0">
                <a:solidFill>
                  <a:schemeClr val="tx2"/>
                </a:solidFill>
              </a:rPr>
              <a:t>«вживание» человека в состояние другого объекта.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«Представьте себе, что вы то растение, которое стоит перед вами, ваша голова – это цветок, туловище – стебель, руки – листья, ноги – </a:t>
            </a:r>
            <a:r>
              <a:rPr lang="ru-RU" sz="2400" dirty="0" smtClean="0">
                <a:solidFill>
                  <a:schemeClr val="tx2"/>
                </a:solidFill>
              </a:rPr>
              <a:t>корни».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Подобные упражнения развивают способность мыслить и понимать явления с различных точек зрения, учат включать в познание не только разум, но и чувства.</a:t>
            </a:r>
          </a:p>
          <a:p>
            <a:r>
              <a:rPr lang="ru-RU" sz="2400" dirty="0">
                <a:solidFill>
                  <a:schemeClr val="tx2"/>
                </a:solidFill>
              </a:rPr>
              <a:t>Условием успешного применения метода </a:t>
            </a:r>
            <a:r>
              <a:rPr lang="ru-RU" sz="2400" dirty="0" err="1">
                <a:solidFill>
                  <a:schemeClr val="tx2"/>
                </a:solidFill>
              </a:rPr>
              <a:t>эмпатии</a:t>
            </a:r>
            <a:r>
              <a:rPr lang="ru-RU" sz="2400" dirty="0">
                <a:solidFill>
                  <a:schemeClr val="tx2"/>
                </a:solidFill>
              </a:rPr>
              <a:t> является определенное  состояние учеников, создаваемый учителем настрой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55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Личностный </a:t>
            </a:r>
            <a:r>
              <a:rPr lang="ru-RU" sz="3600" b="1" dirty="0" smtClean="0"/>
              <a:t>рост обучающихся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7638"/>
            <a:ext cx="6969372" cy="4919451"/>
          </a:xfrm>
        </p:spPr>
      </p:pic>
    </p:spTree>
    <p:extLst>
      <p:ext uri="{BB962C8B-B14F-4D97-AF65-F5344CB8AC3E}">
        <p14:creationId xmlns:p14="http://schemas.microsoft.com/office/powerpoint/2010/main" val="36038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Личностный </a:t>
            </a:r>
            <a:r>
              <a:rPr lang="ru-RU" sz="3600" b="1" dirty="0" smtClean="0"/>
              <a:t>рост обучающихся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9" y="1417638"/>
            <a:ext cx="7626251" cy="4819674"/>
          </a:xfrm>
        </p:spPr>
      </p:pic>
    </p:spTree>
    <p:extLst>
      <p:ext uri="{BB962C8B-B14F-4D97-AF65-F5344CB8AC3E}">
        <p14:creationId xmlns:p14="http://schemas.microsoft.com/office/powerpoint/2010/main" val="32173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Личностный </a:t>
            </a:r>
            <a:r>
              <a:rPr lang="ru-RU" sz="3600" b="1" dirty="0" smtClean="0"/>
              <a:t>рост обучающихся</a:t>
            </a:r>
            <a:endParaRPr lang="ru-RU" sz="36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743712"/>
            <a:ext cx="4536504" cy="279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052736"/>
            <a:ext cx="4416490" cy="3312368"/>
          </a:xfrm>
        </p:spPr>
      </p:pic>
    </p:spTree>
    <p:extLst>
      <p:ext uri="{BB962C8B-B14F-4D97-AF65-F5344CB8AC3E}">
        <p14:creationId xmlns:p14="http://schemas.microsoft.com/office/powerpoint/2010/main" val="12626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Личностный рост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</a:rPr>
              <a:t>Личностный рост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– это результат особой работы, особой дея­тельности личности, которая разворачивается после того, как личность совершает под влиянием внешних и внутренних сти­мулов нечто, что переживается ею самой как своеобразный вы­ход за ее пределы, за рамки уже достигнутого ею. И темп про­движения по различным направлениям личностного роста явля­ется сугубо индивидуальным в связи с тем, как личность преодолевает барьеры на пути своего роста.</a:t>
            </a:r>
            <a:r>
              <a:rPr lang="ru-RU" sz="2400" b="1" dirty="0">
                <a:solidFill>
                  <a:schemeClr val="tx2"/>
                </a:solidFill>
              </a:rPr>
              <a:t> Умелое раскрепощение возможностей каждого ученика ведет к его личностному росту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Личностный </a:t>
            </a:r>
            <a:r>
              <a:rPr lang="ru-RU" sz="3600" b="1" dirty="0" smtClean="0"/>
              <a:t>рост обучающихся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75930"/>
            <a:ext cx="6768752" cy="4933389"/>
          </a:xfrm>
        </p:spPr>
      </p:pic>
    </p:spTree>
    <p:extLst>
      <p:ext uri="{BB962C8B-B14F-4D97-AF65-F5344CB8AC3E}">
        <p14:creationId xmlns:p14="http://schemas.microsoft.com/office/powerpoint/2010/main" val="42407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Личностный рост обучающихся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600200"/>
            <a:ext cx="6696744" cy="4709120"/>
          </a:xfrm>
        </p:spPr>
      </p:pic>
    </p:spTree>
    <p:extLst>
      <p:ext uri="{BB962C8B-B14F-4D97-AF65-F5344CB8AC3E}">
        <p14:creationId xmlns:p14="http://schemas.microsoft.com/office/powerpoint/2010/main" val="2091588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Личностный </a:t>
            </a:r>
            <a:r>
              <a:rPr lang="ru-RU" sz="3600" b="1" dirty="0" smtClean="0"/>
              <a:t>рост обучающихся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24745"/>
            <a:ext cx="3960440" cy="297033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03" y="3140968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4638"/>
            <a:ext cx="8280919" cy="5962674"/>
          </a:xfrm>
        </p:spPr>
      </p:pic>
    </p:spTree>
    <p:extLst>
      <p:ext uri="{BB962C8B-B14F-4D97-AF65-F5344CB8AC3E}">
        <p14:creationId xmlns:p14="http://schemas.microsoft.com/office/powerpoint/2010/main" val="15212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64"/>
            <a:ext cx="8229600" cy="14287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6673"/>
            <a:ext cx="8391876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chemeClr val="tx2"/>
                </a:solidFill>
              </a:rPr>
              <a:t>Памятка</a:t>
            </a:r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sz="2400" b="1" dirty="0">
                <a:solidFill>
                  <a:schemeClr val="tx2"/>
                </a:solidFill>
              </a:rPr>
              <a:t>Деятельность учителя на уроке, направленная на развитие личности </a:t>
            </a:r>
            <a:r>
              <a:rPr lang="ru-RU" sz="2400" b="1" dirty="0" smtClean="0">
                <a:solidFill>
                  <a:schemeClr val="tx2"/>
                </a:solidFill>
              </a:rPr>
              <a:t>обучающихся:</a:t>
            </a:r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Создание </a:t>
            </a:r>
            <a:r>
              <a:rPr lang="ru-RU" sz="2400" dirty="0">
                <a:solidFill>
                  <a:schemeClr val="tx2"/>
                </a:solidFill>
              </a:rPr>
              <a:t>положительного эмоционального настроя на работу всех учеников в ходе урока.</a:t>
            </a:r>
          </a:p>
          <a:p>
            <a:r>
              <a:rPr lang="ru-RU" sz="2400" dirty="0">
                <a:solidFill>
                  <a:schemeClr val="tx2"/>
                </a:solidFill>
              </a:rPr>
              <a:t>Сообщение в начале урока не только темы, но и организации учебной деятельности в ходе урока.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Применение знаний, позволяющих ученику самому выбирать тип, вид и форму материала (словесную, графическую, условно-символическую).</a:t>
            </a:r>
          </a:p>
          <a:p>
            <a:r>
              <a:rPr lang="ru-RU" sz="2400" dirty="0">
                <a:solidFill>
                  <a:schemeClr val="tx2"/>
                </a:solidFill>
              </a:rPr>
              <a:t>Использование проблемных творческих заданий.</a:t>
            </a:r>
          </a:p>
          <a:p>
            <a:r>
              <a:rPr lang="ru-RU" sz="2400" dirty="0">
                <a:solidFill>
                  <a:schemeClr val="tx2"/>
                </a:solidFill>
              </a:rPr>
              <a:t>Стимулирование учеников к выбору и самостоятельному использованию различных способов выполнения заданий.</a:t>
            </a:r>
          </a:p>
          <a:p>
            <a:endParaRPr lang="ru-RU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056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64"/>
            <a:ext cx="8229600" cy="14287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6672"/>
            <a:ext cx="8391876" cy="616703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Памятка</a:t>
            </a:r>
          </a:p>
          <a:p>
            <a:pPr marL="0" indent="0" algn="ctr">
              <a:buNone/>
            </a:pPr>
            <a:r>
              <a:rPr lang="ru-RU" sz="3600" b="1" dirty="0" smtClean="0"/>
              <a:t> </a:t>
            </a:r>
            <a:r>
              <a:rPr lang="ru-RU" sz="3600" b="1" dirty="0">
                <a:solidFill>
                  <a:schemeClr val="tx2"/>
                </a:solidFill>
              </a:rPr>
              <a:t>Деятельность учителя на уроке, направленная на развитие личности </a:t>
            </a:r>
            <a:r>
              <a:rPr lang="ru-RU" sz="3600" b="1" smtClean="0">
                <a:solidFill>
                  <a:schemeClr val="tx2"/>
                </a:solidFill>
              </a:rPr>
              <a:t>обучающихся:</a:t>
            </a:r>
          </a:p>
          <a:p>
            <a:pPr algn="ctr"/>
            <a:r>
              <a:rPr lang="ru-RU" sz="3600" smtClean="0">
                <a:solidFill>
                  <a:schemeClr val="tx2"/>
                </a:solidFill>
              </a:rPr>
              <a:t>Оценка </a:t>
            </a:r>
            <a:r>
              <a:rPr lang="ru-RU" sz="3600" dirty="0">
                <a:solidFill>
                  <a:schemeClr val="tx2"/>
                </a:solidFill>
              </a:rPr>
              <a:t>(поощрение) при опросе на уроке не только правильного ответа ученика, но и анализ того, как ученик рассуждал, какой способ использовал, почему ошибся и в чём.</a:t>
            </a:r>
          </a:p>
          <a:p>
            <a:r>
              <a:rPr lang="ru-RU" sz="3600" dirty="0">
                <a:solidFill>
                  <a:schemeClr val="tx2"/>
                </a:solidFill>
              </a:rPr>
              <a:t>Обсуждение с детьми в конце урока не только того, что «мы узнали» (чем овладели), но и того, что понравилось (не понравилось) и почему, что бы хотелось выполнить еще раз, а что сделать по-другому.</a:t>
            </a:r>
          </a:p>
          <a:p>
            <a:r>
              <a:rPr lang="ru-RU" sz="3600" dirty="0">
                <a:solidFill>
                  <a:schemeClr val="tx2"/>
                </a:solidFill>
              </a:rPr>
              <a:t>Отметка, выставляемая ученику в конце урока, должна аргументироваться по ряду параметров: правильности, самостоятельности, оригинальности.</a:t>
            </a:r>
          </a:p>
          <a:p>
            <a:r>
              <a:rPr lang="ru-RU" sz="3600" dirty="0">
                <a:solidFill>
                  <a:schemeClr val="tx2"/>
                </a:solidFill>
              </a:rPr>
              <a:t>При задании на дом называется не только тема и объем задания, но и подробно разъясняется, как следует рационально организовать свою учебную работу при выполнении домашнего задания.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52081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80920" cy="5832648"/>
          </a:xfrm>
        </p:spPr>
      </p:pic>
    </p:spTree>
    <p:extLst>
      <p:ext uri="{BB962C8B-B14F-4D97-AF65-F5344CB8AC3E}">
        <p14:creationId xmlns:p14="http://schemas.microsoft.com/office/powerpoint/2010/main" val="7122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792088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/>
                </a:solidFill>
              </a:rPr>
              <a:t>Выводы</a:t>
            </a:r>
            <a:r>
              <a:rPr lang="ru-RU" b="1" dirty="0">
                <a:solidFill>
                  <a:schemeClr val="tx2"/>
                </a:solidFill>
              </a:rPr>
              <a:t>: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Для </a:t>
            </a:r>
            <a:r>
              <a:rPr lang="ru-RU" sz="2400" b="1" dirty="0">
                <a:solidFill>
                  <a:schemeClr val="tx2"/>
                </a:solidFill>
              </a:rPr>
              <a:t>успешного развития личности ребенка на уроках необходимо -</a:t>
            </a:r>
            <a:endParaRPr lang="ru-RU" sz="2400" dirty="0">
              <a:solidFill>
                <a:schemeClr val="tx2"/>
              </a:solidFill>
            </a:endParaRP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Использовать разнообразных форм и методов организации урока.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Создавать атмосферы заинтересованности каждого ученика, ситуацию успеха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Стимулировать учеников к высказываниям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Оценивать деятельность ученика не только по конечному результату, но и по процессу его                 достижения.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Поощрять стремления находить свой способ работы; анализировать способы работы других учеников.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Повышать мотивацию и интерес в изучении предмета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1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Выводы</a:t>
            </a:r>
            <a:r>
              <a:rPr lang="ru-RU" b="1" dirty="0">
                <a:solidFill>
                  <a:schemeClr val="tx2"/>
                </a:solidFill>
              </a:rPr>
              <a:t>: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2"/>
                </a:solidFill>
              </a:rPr>
              <a:t>Создавать </a:t>
            </a:r>
            <a:r>
              <a:rPr lang="ru-RU" sz="2400" dirty="0">
                <a:solidFill>
                  <a:schemeClr val="tx2"/>
                </a:solidFill>
              </a:rPr>
              <a:t>проблемные ситуации, позволяющие каждому ученику проявлять инициативу, самостоятельность, избирательность в способах работы.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</a:rPr>
              <a:t>Развивать </a:t>
            </a:r>
            <a:r>
              <a:rPr lang="ru-RU" sz="2400" dirty="0">
                <a:solidFill>
                  <a:schemeClr val="tx2"/>
                </a:solidFill>
              </a:rPr>
              <a:t>навыки самообразования и независимости от учителя;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Активизировать все виды восприятия и памяти;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Вовлекать в деятельность всех учеников класса с разными учебными способностями;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Поощрять детское творчество и изобретательность;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Создавать обстановку для естественного самовыражения ученика.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6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Личностный рост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Личностный потенциал</a:t>
            </a:r>
            <a:r>
              <a:rPr lang="ru-RU" sz="2800" dirty="0">
                <a:solidFill>
                  <a:schemeClr val="tx1"/>
                </a:solidFill>
              </a:rPr>
              <a:t> – это система нереализованных стремлений ученика, а обучает, развивает и воспитывает каждый педагог школы.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Главная </a:t>
            </a:r>
            <a:r>
              <a:rPr lang="ru-RU" sz="2800" b="1" dirty="0">
                <a:solidFill>
                  <a:schemeClr val="tx1"/>
                </a:solidFill>
              </a:rPr>
              <a:t>цель школы </a:t>
            </a:r>
            <a:r>
              <a:rPr lang="ru-RU" sz="2800" b="1" dirty="0" smtClean="0">
                <a:solidFill>
                  <a:schemeClr val="tx1"/>
                </a:solidFill>
              </a:rPr>
              <a:t>и педагогов, работающих с детьми– </a:t>
            </a:r>
            <a:r>
              <a:rPr lang="ru-RU" sz="2800" dirty="0">
                <a:solidFill>
                  <a:schemeClr val="tx1"/>
                </a:solidFill>
              </a:rPr>
              <a:t>создать наиболее благоприятные ус­ловия для раскрытия и реализации того потенциала, который заложен в человеке.</a:t>
            </a:r>
          </a:p>
        </p:txBody>
      </p:sp>
    </p:spTree>
    <p:extLst>
      <p:ext uri="{BB962C8B-B14F-4D97-AF65-F5344CB8AC3E}">
        <p14:creationId xmlns:p14="http://schemas.microsoft.com/office/powerpoint/2010/main" val="4062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Личностный рост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</a:rPr>
              <a:t>Развитие человека в школе как личности </a:t>
            </a:r>
            <a:r>
              <a:rPr lang="ru-RU" sz="2400" dirty="0">
                <a:solidFill>
                  <a:schemeClr val="tx2"/>
                </a:solidFill>
              </a:rPr>
              <a:t>и объекта деятель­ности - это обязательно развитие: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интеллекта;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эмоциональной сферы;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устойчивости к стрессам;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уверенности в себе и </a:t>
            </a:r>
            <a:r>
              <a:rPr lang="ru-RU" sz="2400" dirty="0" err="1">
                <a:solidFill>
                  <a:schemeClr val="tx2"/>
                </a:solidFill>
              </a:rPr>
              <a:t>самопринятия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позитивного отношения к миру и принятия других;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самостоятельности, ответственности;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мотивации, </a:t>
            </a:r>
            <a:r>
              <a:rPr lang="ru-RU" sz="2400" dirty="0" err="1">
                <a:solidFill>
                  <a:schemeClr val="tx2"/>
                </a:solidFill>
              </a:rPr>
              <a:t>самоактуализации</a:t>
            </a:r>
            <a:r>
              <a:rPr lang="ru-RU" sz="2400" dirty="0">
                <a:solidFill>
                  <a:schemeClr val="tx2"/>
                </a:solidFill>
              </a:rPr>
              <a:t>, самосовершенствования (в том числе и мотивации учения как важнейшего элемента мо­тивации).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Личностный рост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</a:rPr>
              <a:t>В связи с этим в учебной деятельности педагог должен</a:t>
            </a:r>
            <a:r>
              <a:rPr lang="ru-RU" sz="2400" dirty="0" smtClean="0">
                <a:solidFill>
                  <a:schemeClr val="tx2"/>
                </a:solidFill>
              </a:rPr>
              <a:t>: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быть </a:t>
            </a:r>
            <a:r>
              <a:rPr lang="ru-RU" sz="2400" dirty="0">
                <a:solidFill>
                  <a:schemeClr val="tx2"/>
                </a:solidFill>
              </a:rPr>
              <a:t>эмоционально </a:t>
            </a:r>
            <a:r>
              <a:rPr lang="ru-RU" sz="2400" dirty="0" smtClean="0">
                <a:solidFill>
                  <a:schemeClr val="tx2"/>
                </a:solidFill>
              </a:rPr>
              <a:t>гибким;</a:t>
            </a:r>
            <a:endParaRPr lang="ru-RU" sz="2400" dirty="0">
              <a:solidFill>
                <a:schemeClr val="tx2"/>
              </a:solidFill>
            </a:endParaRP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создавать оптимальные условия для реализации каждым учеником своих потенциальных возможностей;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стимулировать включение в поисковый процесс </a:t>
            </a:r>
            <a:r>
              <a:rPr lang="ru-RU" sz="2400" dirty="0" smtClean="0">
                <a:solidFill>
                  <a:schemeClr val="tx2"/>
                </a:solidFill>
              </a:rPr>
              <a:t>интуиции</a:t>
            </a:r>
            <a:r>
              <a:rPr lang="ru-RU" sz="2400" dirty="0">
                <a:solidFill>
                  <a:schemeClr val="tx2"/>
                </a:solidFill>
              </a:rPr>
              <a:t>, озарения, предвосхи­щения;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стимулировать потребность личности в творчестве;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изменять принципы организации усвоения предмета </a:t>
            </a:r>
            <a:r>
              <a:rPr lang="ru-RU" sz="2400" dirty="0" smtClean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формировать самостоятельность учащихся в учебной дея­тельности как показателя личностного роста</a:t>
            </a:r>
            <a:r>
              <a:rPr lang="ru-RU" sz="2400" dirty="0" smtClean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Личностный рост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Развитие личности в системе образования обеспечивается через формирование универсальных учебных действий.</a:t>
            </a:r>
            <a:r>
              <a:rPr lang="ru-RU" sz="2400" dirty="0">
                <a:solidFill>
                  <a:schemeClr val="tx1"/>
                </a:solidFill>
              </a:rPr>
              <a:t> Овладение учащимися универсальными учебными действиями создает возможность самостоятельного успешного усвоения новых знаний, умений и компетентностей, включая организацию усвоения, т.е. умение учиться.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Ученик должен задавать вопрос: «Какое значение  и какой смысл имеет для меня учение?»</a:t>
            </a:r>
            <a:r>
              <a:rPr lang="ru-RU" sz="2400" dirty="0">
                <a:solidFill>
                  <a:schemeClr val="tx1"/>
                </a:solidFill>
              </a:rPr>
              <a:t> и уметь на него отвечать.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3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6494"/>
            <a:ext cx="8067741" cy="6240858"/>
          </a:xfrm>
        </p:spPr>
      </p:pic>
    </p:spTree>
    <p:extLst>
      <p:ext uri="{BB962C8B-B14F-4D97-AF65-F5344CB8AC3E}">
        <p14:creationId xmlns:p14="http://schemas.microsoft.com/office/powerpoint/2010/main" val="1841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Формирование личностных УУД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Личностные УУД формируются на следующих этапах урока изучения нового материала: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Мотивация (самоопределение) учебной деятельности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Построение проекта выхода из затруднения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Реализация построенного проекта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Первичное закрепление с проговариванием во внешней речи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Включение в систему знаний и повторение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Рефлексия учебной деятельности на уроке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Формирование личностных УУД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Для формирования личностных УУД на уроках </a:t>
            </a:r>
            <a:r>
              <a:rPr lang="ru-RU" sz="2800" b="1" dirty="0" smtClean="0">
                <a:solidFill>
                  <a:schemeClr val="tx1"/>
                </a:solidFill>
              </a:rPr>
              <a:t>использую </a:t>
            </a:r>
            <a:r>
              <a:rPr lang="ru-RU" sz="2800" b="1" dirty="0">
                <a:solidFill>
                  <a:schemeClr val="tx1"/>
                </a:solidFill>
              </a:rPr>
              <a:t>такие виды деятельности, как:</a:t>
            </a:r>
            <a:endParaRPr lang="ru-RU" sz="2800" dirty="0">
              <a:solidFill>
                <a:schemeClr val="tx1"/>
              </a:solidFill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Диспуты и дискуссии;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Групповую работу, работа в парах;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Ролевые игры;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Проектную деятельность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Практические работы;</a:t>
            </a:r>
            <a:endParaRPr lang="ru-RU" sz="2800" dirty="0">
              <a:solidFill>
                <a:schemeClr val="tx1"/>
              </a:solidFill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Творческие задания;</a:t>
            </a:r>
          </a:p>
          <a:p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Office Theme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1250</Words>
  <Application>Microsoft Office PowerPoint</Application>
  <PresentationFormat>Экран (4:3)</PresentationFormat>
  <Paragraphs>126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굴림</vt:lpstr>
      <vt:lpstr>Тема1</vt:lpstr>
      <vt:lpstr>Личностный рост обучающихся  на уроках биологии учитель биологии  ГБОУ РК «ССШИ №1»  Сидоренкова Ю.В.</vt:lpstr>
      <vt:lpstr>Личностный рост</vt:lpstr>
      <vt:lpstr>Личностный рост</vt:lpstr>
      <vt:lpstr>Личностный рост</vt:lpstr>
      <vt:lpstr>Личностный рост</vt:lpstr>
      <vt:lpstr>Личностный рост</vt:lpstr>
      <vt:lpstr>Презентация PowerPoint</vt:lpstr>
      <vt:lpstr>Формирование личностных УУД</vt:lpstr>
      <vt:lpstr>Формирование личностных УУД</vt:lpstr>
      <vt:lpstr>Формирование личностных УУД</vt:lpstr>
      <vt:lpstr>Формирование личностных УУД</vt:lpstr>
      <vt:lpstr>Формирование личностных УУД</vt:lpstr>
      <vt:lpstr>Формирование личностных УУД</vt:lpstr>
      <vt:lpstr>Формирование личностных УУД</vt:lpstr>
      <vt:lpstr>Формирование личностных УУД</vt:lpstr>
      <vt:lpstr> </vt:lpstr>
      <vt:lpstr>Личностный рост обучающихся</vt:lpstr>
      <vt:lpstr>Личностный рост обучающихся</vt:lpstr>
      <vt:lpstr>Личностный рост обучающихся</vt:lpstr>
      <vt:lpstr>Личностный рост обучающихся</vt:lpstr>
      <vt:lpstr>Личностный рост обучающихся</vt:lpstr>
      <vt:lpstr>Личностный рост обучающихся</vt:lpstr>
      <vt:lpstr>Презентация PowerPoint</vt:lpstr>
      <vt:lpstr> </vt:lpstr>
      <vt:lpstr> </vt:lpstr>
      <vt:lpstr>Презентация PowerPoint</vt:lpstr>
      <vt:lpstr> Выводы: </vt:lpstr>
      <vt:lpstr>Выводы: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 диагностика наследственных заболеваний</dc:title>
  <dc:creator>Admin</dc:creator>
  <cp:lastModifiedBy>Acer</cp:lastModifiedBy>
  <cp:revision>44</cp:revision>
  <dcterms:created xsi:type="dcterms:W3CDTF">2013-11-20T19:02:24Z</dcterms:created>
  <dcterms:modified xsi:type="dcterms:W3CDTF">2021-01-21T09:51:37Z</dcterms:modified>
</cp:coreProperties>
</file>