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88" r:id="rId5"/>
    <p:sldId id="266" r:id="rId6"/>
    <p:sldId id="303" r:id="rId7"/>
    <p:sldId id="307" r:id="rId8"/>
    <p:sldId id="306" r:id="rId9"/>
    <p:sldId id="308" r:id="rId10"/>
    <p:sldId id="309" r:id="rId11"/>
    <p:sldId id="310" r:id="rId12"/>
    <p:sldId id="311" r:id="rId13"/>
    <p:sldId id="305" r:id="rId14"/>
    <p:sldId id="312" r:id="rId15"/>
    <p:sldId id="294" r:id="rId16"/>
    <p:sldId id="293" r:id="rId17"/>
    <p:sldId id="271" r:id="rId18"/>
    <p:sldId id="283" r:id="rId19"/>
    <p:sldId id="282" r:id="rId20"/>
    <p:sldId id="296" r:id="rId21"/>
    <p:sldId id="30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38937" autoAdjust="0"/>
  </p:normalViewPr>
  <p:slideViewPr>
    <p:cSldViewPr>
      <p:cViewPr varScale="1">
        <p:scale>
          <a:sx n="77" d="100"/>
          <a:sy n="77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Office PowerPoint]Sheet1'!$B$1</c:f>
              <c:strCache>
                <c:ptCount val="1"/>
                <c:pt idx="0">
                  <c:v>1 класс</c:v>
                </c:pt>
              </c:strCache>
            </c:strRef>
          </c:tx>
          <c:invertIfNegative val="0"/>
          <c:cat>
            <c:strRef>
              <c:f>'[Диаграмма в Microsoft Office PowerPoint]Sheet1'!$A$2:$A$5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'[Диаграмма в Microsoft Office PowerPoint]Sheet1'!$B$2:$B$5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PowerPoint]Sheet1'!$C$1</c:f>
              <c:strCache>
                <c:ptCount val="1"/>
                <c:pt idx="0">
                  <c:v>2 класс</c:v>
                </c:pt>
              </c:strCache>
            </c:strRef>
          </c:tx>
          <c:invertIfNegative val="0"/>
          <c:cat>
            <c:strRef>
              <c:f>'[Диаграмма в Microsoft Office PowerPoint]Sheet1'!$A$2:$A$5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'[Диаграмма в Microsoft Office PowerPoint]Sheet1'!$C$2:$C$5</c:f>
              <c:numCache>
                <c:formatCode>General</c:formatCode>
                <c:ptCount val="4"/>
                <c:pt idx="1">
                  <c:v>17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PowerPoint]Sheet1'!$D$1</c:f>
              <c:strCache>
                <c:ptCount val="1"/>
                <c:pt idx="0">
                  <c:v>3класс</c:v>
                </c:pt>
              </c:strCache>
            </c:strRef>
          </c:tx>
          <c:invertIfNegative val="0"/>
          <c:cat>
            <c:strRef>
              <c:f>'[Диаграмма в Microsoft Office PowerPoint]Sheet1'!$A$2:$A$5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'[Диаграмма в Microsoft Office PowerPoint]Sheet1'!$D$2:$D$5</c:f>
              <c:numCache>
                <c:formatCode>General</c:formatCode>
                <c:ptCount val="4"/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873920"/>
        <c:axId val="43916608"/>
        <c:axId val="0"/>
      </c:bar3DChart>
      <c:catAx>
        <c:axId val="129873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3916608"/>
        <c:crosses val="autoZero"/>
        <c:auto val="1"/>
        <c:lblAlgn val="ctr"/>
        <c:lblOffset val="100"/>
        <c:noMultiLvlLbl val="0"/>
      </c:catAx>
      <c:valAx>
        <c:axId val="4391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873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1227034120737"/>
          <c:y val="0.24213560873524326"/>
          <c:w val="0.18861803732866739"/>
          <c:h val="0.3363435903055455"/>
        </c:manualLayout>
      </c:layout>
      <c:overlay val="0"/>
      <c:txPr>
        <a:bodyPr/>
        <a:lstStyle/>
        <a:p>
          <a:pPr>
            <a:defRPr sz="20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F23E6-D632-40D7-BAEA-0F75BEF2301A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66C50-5587-4BE2-8CC1-9985828371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4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D75F-B034-498C-B0FE-0C4AEA3B59F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3EE0-A15D-433E-8458-649A1C2B3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D75F-B034-498C-B0FE-0C4AEA3B59F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3EE0-A15D-433E-8458-649A1C2B3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D75F-B034-498C-B0FE-0C4AEA3B59F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3EE0-A15D-433E-8458-649A1C2B3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535B5-9E93-4592-A589-E274723EC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D75F-B034-498C-B0FE-0C4AEA3B59F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3EE0-A15D-433E-8458-649A1C2B3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D75F-B034-498C-B0FE-0C4AEA3B59F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3EE0-A15D-433E-8458-649A1C2B3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D75F-B034-498C-B0FE-0C4AEA3B59F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3EE0-A15D-433E-8458-649A1C2B3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D75F-B034-498C-B0FE-0C4AEA3B59F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3EE0-A15D-433E-8458-649A1C2B3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D75F-B034-498C-B0FE-0C4AEA3B59F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3EE0-A15D-433E-8458-649A1C2B3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D75F-B034-498C-B0FE-0C4AEA3B59F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3EE0-A15D-433E-8458-649A1C2B3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D75F-B034-498C-B0FE-0C4AEA3B59F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3EE0-A15D-433E-8458-649A1C2B3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D75F-B034-498C-B0FE-0C4AEA3B59F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0C3EE0-A15D-433E-8458-649A1C2B35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27D75F-B034-498C-B0FE-0C4AEA3B59F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0C3EE0-A15D-433E-8458-649A1C2B35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500306"/>
            <a:ext cx="7851648" cy="292895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«Развитие творческого потенциала учащихся на уроках литературного чтения и окружающего мира в начальной школе»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86256"/>
            <a:ext cx="8324880" cy="2214578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endParaRPr lang="ru-RU" sz="2800" i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800" i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800" i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800" i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800" i="1" dirty="0" smtClean="0">
                <a:latin typeface="Times New Roman" pitchFamily="18" charset="0"/>
              </a:rPr>
              <a:t>Автор: учитель начальных классов МАОУЛ № 1 </a:t>
            </a:r>
          </a:p>
          <a:p>
            <a:pPr algn="ctr">
              <a:lnSpc>
                <a:spcPct val="90000"/>
              </a:lnSpc>
            </a:pPr>
            <a:r>
              <a:rPr lang="ru-RU" sz="2800" i="1" dirty="0" err="1" smtClean="0">
                <a:latin typeface="Times New Roman" pitchFamily="18" charset="0"/>
              </a:rPr>
              <a:t>Мизирева</a:t>
            </a:r>
            <a:r>
              <a:rPr lang="ru-RU" sz="2800" i="1" dirty="0" smtClean="0">
                <a:latin typeface="Times New Roman" pitchFamily="18" charset="0"/>
              </a:rPr>
              <a:t> Ольга Александровна</a:t>
            </a:r>
          </a:p>
          <a:p>
            <a:pPr algn="ctr"/>
            <a:endParaRPr lang="ru-RU" dirty="0"/>
          </a:p>
        </p:txBody>
      </p:sp>
      <p:pic>
        <p:nvPicPr>
          <p:cNvPr id="4" name="Содержимое 3" descr="img-20130904114908-7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14290"/>
            <a:ext cx="4564171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2195513" y="1268413"/>
            <a:ext cx="86360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3348038" y="1268413"/>
            <a:ext cx="86360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4500563" y="1268413"/>
            <a:ext cx="86360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5651500" y="1268413"/>
            <a:ext cx="8636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268538" y="3213100"/>
            <a:ext cx="8636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3348038" y="3213100"/>
            <a:ext cx="8636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38920" name="WordArt 8"/>
          <p:cNvSpPr>
            <a:spLocks noChangeArrowheads="1" noChangeShapeType="1" noTextEdit="1"/>
          </p:cNvSpPr>
          <p:nvPr/>
        </p:nvSpPr>
        <p:spPr bwMode="auto">
          <a:xfrm>
            <a:off x="4427538" y="3213100"/>
            <a:ext cx="8636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>
            <a:off x="5580063" y="3213100"/>
            <a:ext cx="8636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6659563" y="3213100"/>
            <a:ext cx="8636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н</a:t>
            </a:r>
          </a:p>
        </p:txBody>
      </p:sp>
      <p:pic>
        <p:nvPicPr>
          <p:cNvPr id="38923" name="Picture 11" descr="жонгл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24114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UR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804863"/>
            <a:ext cx="223361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кул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184785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9" descr="book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006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5C949-4704-4AB3-AC16-8CE3DB76FA2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58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6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763E-6 L 0.11025 -1.676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1.6763E-6 L -0.12587 -1.676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1.6763E-6 L -0.12587 -1.6763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763E-6 L -0.13386 -1.676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6763E-6 L 0.36215 -1.676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7" grpId="0" animBg="1"/>
      <p:bldP spid="38918" grpId="0" animBg="1"/>
      <p:bldP spid="38918" grpId="1" animBg="1"/>
      <p:bldP spid="38919" grpId="0" animBg="1"/>
      <p:bldP spid="38920" grpId="0" animBg="1"/>
      <p:bldP spid="389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2.Театральная </a:t>
            </a:r>
            <a:r>
              <a:rPr lang="ru-RU" sz="3200" b="1" dirty="0"/>
              <a:t>творческая деятельность на уроках литературного </a:t>
            </a:r>
            <a:r>
              <a:rPr lang="ru-RU" sz="3200" b="1" dirty="0" smtClean="0"/>
              <a:t>чтения и окружающего мира.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- анализ иллюстраций с точки зрения выразительности мимики и пантомимики изображенных на них героев;</a:t>
            </a:r>
            <a:endParaRPr lang="ru-RU" dirty="0" smtClean="0"/>
          </a:p>
          <a:p>
            <a:r>
              <a:rPr lang="ru-RU" b="1" dirty="0" smtClean="0"/>
              <a:t>- чтение произведения по ролям только с опорой на интонацию;</a:t>
            </a:r>
            <a:endParaRPr lang="ru-RU" dirty="0" smtClean="0"/>
          </a:p>
          <a:p>
            <a:r>
              <a:rPr lang="ru-RU" b="1" dirty="0" smtClean="0"/>
              <a:t>- чтение по ролям с предварительным устным описанием портрета, одежды, поз, жестов и интонации, мимики героев;</a:t>
            </a:r>
            <a:endParaRPr lang="ru-RU" dirty="0" smtClean="0"/>
          </a:p>
          <a:p>
            <a:r>
              <a:rPr lang="ru-RU" b="1" dirty="0" smtClean="0"/>
              <a:t>- постановка «живых картин» к произведению;</a:t>
            </a:r>
            <a:endParaRPr lang="ru-RU" dirty="0" smtClean="0"/>
          </a:p>
          <a:p>
            <a:r>
              <a:rPr lang="ru-RU" b="1" dirty="0" smtClean="0"/>
              <a:t>- составление сценария спектакля, устное описание декораций, костюмов, мизансцен;</a:t>
            </a:r>
            <a:endParaRPr lang="ru-RU" dirty="0" smtClean="0"/>
          </a:p>
          <a:p>
            <a:r>
              <a:rPr lang="ru-RU" b="1" dirty="0" smtClean="0"/>
              <a:t>- драматические импровизации;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- развернутые драматические представления.</a:t>
            </a:r>
            <a:r>
              <a:rPr lang="ru-RU" dirty="0"/>
              <a:t> </a:t>
            </a:r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7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3. Изобразительная творческая деятельность на уроках литературного </a:t>
            </a:r>
            <a:r>
              <a:rPr lang="ru-RU" sz="3200" b="1" dirty="0" smtClean="0"/>
              <a:t>чтения и окружающего мира.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 Изобразительная творческая деятельность подразумевает приемы: - рисование эпизода, который больше понравился;</a:t>
            </a:r>
            <a:endParaRPr lang="ru-RU" dirty="0"/>
          </a:p>
          <a:p>
            <a:r>
              <a:rPr lang="ru-RU" b="1" dirty="0"/>
              <a:t>- рисование заданного эпизода, персонажа, серии рисунков; </a:t>
            </a:r>
            <a:endParaRPr lang="ru-RU" dirty="0"/>
          </a:p>
          <a:p>
            <a:r>
              <a:rPr lang="ru-RU" b="1" dirty="0"/>
              <a:t>- изображение настроения эпизода, произведения или персонажа;</a:t>
            </a:r>
            <a:endParaRPr lang="ru-RU" dirty="0"/>
          </a:p>
          <a:p>
            <a:r>
              <a:rPr lang="ru-RU" b="1" dirty="0"/>
              <a:t>- составление рисованного диафильма;</a:t>
            </a:r>
            <a:endParaRPr lang="ru-RU" dirty="0"/>
          </a:p>
          <a:p>
            <a:r>
              <a:rPr lang="ru-RU" b="1" dirty="0"/>
              <a:t>- аппликацию, лепку, изготовление макета книги, рассматривание и обсуждение иллюстраций художников;</a:t>
            </a:r>
            <a:endParaRPr lang="ru-RU" dirty="0"/>
          </a:p>
          <a:p>
            <a:r>
              <a:rPr lang="ru-RU" b="1" dirty="0"/>
              <a:t>- составление картинного плана.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7_html_92d97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5373216"/>
            <a:ext cx="3214710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4. Музыкальная творческая деятельность на уроках литературного чтения.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Музыкальная творческая деятельность использует приемы: прослушивание и обсуждение музыкальных иллюстраций, сочинение мелодии к стихотворению (песня, вокал-настроение), музыкальная характеристика персонажей, создание музыкальных реплик и диалогов, подбор музыкальных отрывков к образу героя.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4" descr="sun2_2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5229200"/>
            <a:ext cx="12390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5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Виды творческих работ: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1. С пословицей.</a:t>
            </a:r>
          </a:p>
          <a:p>
            <a:r>
              <a:rPr lang="ru-RU" b="1" dirty="0" smtClean="0"/>
              <a:t>Коллективное составление поучительного устного рассказа по пословице.</a:t>
            </a:r>
            <a:r>
              <a:rPr lang="ru-RU" dirty="0" smtClean="0"/>
              <a:t> </a:t>
            </a:r>
          </a:p>
          <a:p>
            <a:pPr lvl="0"/>
            <a:r>
              <a:rPr lang="ru-RU" b="1" dirty="0"/>
              <a:t>Выбрать сказку, к которой подходит пословица «Какова работа, такова и награда».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i="1" dirty="0" smtClean="0"/>
              <a:t>2.</a:t>
            </a:r>
            <a:r>
              <a:rPr lang="ru-RU" b="1" i="1" dirty="0" smtClean="0"/>
              <a:t>Сочинительство </a:t>
            </a:r>
            <a:r>
              <a:rPr lang="ru-RU" b="1" i="1" dirty="0"/>
              <a:t>сказок</a:t>
            </a:r>
            <a:r>
              <a:rPr lang="ru-RU" i="1" dirty="0"/>
              <a:t> 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b="1" u="sng" dirty="0"/>
              <a:t>1. Выделять опорные слова из сказки</a:t>
            </a:r>
            <a:endParaRPr lang="ru-RU" dirty="0"/>
          </a:p>
          <a:p>
            <a:pPr marL="0" indent="0">
              <a:buNone/>
            </a:pPr>
            <a:r>
              <a:rPr lang="ru-RU" b="1" u="sng" dirty="0"/>
              <a:t>2. Решать «сказочные задачи», не изменяя или минимально изменяя сюжет сказки: </a:t>
            </a:r>
            <a:endParaRPr lang="ru-RU" dirty="0"/>
          </a:p>
          <a:p>
            <a:pPr marL="0" indent="0">
              <a:buNone/>
            </a:pPr>
            <a:r>
              <a:rPr lang="ru-RU" b="1" u="sng" dirty="0"/>
              <a:t>3. Переделать знакомую сказку, т.е. «переврать сказку», ввести нового героя и развить новый </a:t>
            </a:r>
            <a:r>
              <a:rPr lang="ru-RU" b="1" u="sng" dirty="0" smtClean="0"/>
              <a:t>сюжет</a:t>
            </a:r>
            <a:r>
              <a:rPr lang="ru-RU" b="1" u="sng" dirty="0"/>
              <a:t>.</a:t>
            </a:r>
            <a:endParaRPr lang="ru-RU" b="1" u="sng" dirty="0" smtClean="0"/>
          </a:p>
          <a:p>
            <a:pPr marL="0" indent="0">
              <a:buNone/>
            </a:pPr>
            <a:r>
              <a:rPr lang="ru-RU" b="1" u="sng" dirty="0"/>
              <a:t>4. «Выворачивание сказки наизнанку»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3.Сочинение – свобода для творчества.</a:t>
            </a:r>
            <a:endParaRPr lang="ru-RU" b="1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9b5e21865d35a72b396e2769ea4590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88640"/>
            <a:ext cx="2341462" cy="149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dirty="0" smtClean="0"/>
              <a:t> С 2010-2011 учебного года начальные школы начали работать по новому образовательному стандарту. Требования  к  усвоению дисциплины «Окружающий мир» сформулированы следующим образом:</a:t>
            </a:r>
          </a:p>
          <a:p>
            <a:pPr lvl="0"/>
            <a:r>
              <a:rPr lang="ru-RU" dirty="0" smtClean="0"/>
              <a:t>Понимание </a:t>
            </a:r>
            <a:r>
              <a:rPr lang="ru-RU" dirty="0" smtClean="0"/>
              <a:t> особой </a:t>
            </a:r>
            <a:r>
              <a:rPr lang="ru-RU" dirty="0" smtClean="0"/>
              <a:t>роли </a:t>
            </a:r>
            <a:r>
              <a:rPr lang="ru-RU" dirty="0" smtClean="0"/>
              <a:t> России </a:t>
            </a:r>
            <a:r>
              <a:rPr lang="ru-RU" dirty="0" smtClean="0"/>
              <a:t>в мировой истории, воспитание чувства гордости за национальные свершения, открытия, победы;</a:t>
            </a:r>
          </a:p>
          <a:p>
            <a:pPr lvl="0"/>
            <a:r>
              <a:rPr lang="ru-RU" dirty="0" err="1" smtClean="0"/>
              <a:t>Сформированность</a:t>
            </a:r>
            <a:r>
              <a:rPr lang="ru-RU" dirty="0" smtClean="0"/>
              <a:t>  уважительного отношения к своей стране, родному краю, своей семье, истории, культуре, природе нашей страны, ее современной жизни;</a:t>
            </a:r>
          </a:p>
          <a:p>
            <a:pPr lvl="0"/>
            <a:r>
              <a:rPr lang="ru-RU" dirty="0" smtClean="0"/>
              <a:t>Осознание целостности окружающего мира, освоение основ экологической грамотности, элементарных правил нравственного поведения в мире природы и людей, норм </a:t>
            </a:r>
            <a:r>
              <a:rPr lang="ru-RU" dirty="0" err="1" smtClean="0"/>
              <a:t>здоровьесберегающего</a:t>
            </a:r>
            <a:r>
              <a:rPr lang="ru-RU" dirty="0" smtClean="0"/>
              <a:t> поведения в природной и социальной среде;</a:t>
            </a:r>
          </a:p>
          <a:p>
            <a:pPr lvl="0"/>
            <a:r>
              <a:rPr lang="ru-RU" dirty="0" smtClean="0"/>
              <a:t>Освоение доступных способов изучения природы  и общества (наблюдение, запись, измерение, опыт, сравнение, классификация и др. с получением информации семейных архивов, от окружающих людей, в открытом информационном пространстве);</a:t>
            </a:r>
          </a:p>
          <a:p>
            <a:pPr lvl="0"/>
            <a:r>
              <a:rPr lang="ru-RU" dirty="0" smtClean="0"/>
              <a:t>Развитие навыков устанавливать и выявлять причинно-следственные связи в окружающем мире.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36815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7300" dirty="0" smtClean="0"/>
              <a:t>   </a:t>
            </a:r>
            <a:r>
              <a:rPr lang="ru-RU" sz="3600" dirty="0" smtClean="0"/>
              <a:t>Виды деятельности </a:t>
            </a:r>
            <a:br>
              <a:rPr lang="ru-RU" sz="3600" dirty="0" smtClean="0"/>
            </a:br>
            <a:r>
              <a:rPr lang="ru-RU" sz="3600" dirty="0" smtClean="0"/>
              <a:t>на уроках окружающего мира.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наблюдения </a:t>
            </a:r>
            <a:r>
              <a:rPr lang="ru-RU" dirty="0" smtClean="0"/>
              <a:t>за явлениями природы о общественной жизнью;</a:t>
            </a:r>
            <a:endParaRPr lang="ru-RU" dirty="0" smtClean="0"/>
          </a:p>
          <a:p>
            <a:r>
              <a:rPr lang="ru-RU" dirty="0" smtClean="0"/>
              <a:t>выполняются практические работы и опыты, в том числе исследовательского характера, различные творческие задания;</a:t>
            </a:r>
          </a:p>
          <a:p>
            <a:r>
              <a:rPr lang="ru-RU" dirty="0" smtClean="0"/>
              <a:t>проводятся дидактические и ролевые игры, учебные диалоги, моделирование объектов и явлений окружающего мира; </a:t>
            </a:r>
          </a:p>
          <a:p>
            <a:r>
              <a:rPr lang="ru-RU" dirty="0" smtClean="0"/>
              <a:t>уроки с продуктивной деятельностью (рисование, аппликация, конструирование, моделирование</a:t>
            </a:r>
            <a:r>
              <a:rPr lang="ru-RU" dirty="0" smtClean="0"/>
              <a:t>);</a:t>
            </a:r>
          </a:p>
          <a:p>
            <a:r>
              <a:rPr lang="ru-RU" dirty="0"/>
              <a:t>у</a:t>
            </a:r>
            <a:r>
              <a:rPr lang="ru-RU" dirty="0" smtClean="0"/>
              <a:t>ченики активно включаются в проектную деятельность по предмету;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219200" cy="5016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619671" cy="121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Развитие </a:t>
            </a:r>
            <a:r>
              <a:rPr lang="ru-RU" sz="3200" dirty="0" smtClean="0"/>
              <a:t>интереса к чтению</a:t>
            </a:r>
            <a:br>
              <a:rPr lang="ru-RU" sz="3200" dirty="0" smtClean="0"/>
            </a:br>
            <a:r>
              <a:rPr lang="ru-RU" sz="3200" dirty="0" smtClean="0"/>
              <a:t> и окружающему миру.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85861"/>
          <a:ext cx="8229600" cy="503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1331913" y="908050"/>
            <a:ext cx="5619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990000"/>
                </a:solidFill>
                <a:latin typeface="Times New Roman" pitchFamily="18" charset="0"/>
              </a:rPr>
              <a:t>Творческая деятельность </a:t>
            </a:r>
          </a:p>
          <a:p>
            <a:pPr algn="ctr"/>
            <a:r>
              <a:rPr lang="ru-RU" sz="3600" b="1">
                <a:solidFill>
                  <a:srgbClr val="990000"/>
                </a:solidFill>
                <a:latin typeface="Times New Roman" pitchFamily="18" charset="0"/>
              </a:rPr>
              <a:t>развивает</a:t>
            </a:r>
          </a:p>
        </p:txBody>
      </p:sp>
      <p:sp>
        <p:nvSpPr>
          <p:cNvPr id="5123" name="Rectangle 16"/>
          <p:cNvSpPr>
            <a:spLocks noChangeArrowheads="1"/>
          </p:cNvSpPr>
          <p:nvPr/>
        </p:nvSpPr>
        <p:spPr bwMode="auto">
          <a:xfrm>
            <a:off x="611188" y="2708275"/>
            <a:ext cx="1873250" cy="792163"/>
          </a:xfrm>
          <a:prstGeom prst="rect">
            <a:avLst/>
          </a:prstGeom>
          <a:solidFill>
            <a:srgbClr val="FF9900">
              <a:alpha val="5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память</a:t>
            </a:r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auto">
          <a:xfrm>
            <a:off x="5724525" y="2781300"/>
            <a:ext cx="1873250" cy="792163"/>
          </a:xfrm>
          <a:prstGeom prst="rect">
            <a:avLst/>
          </a:prstGeom>
          <a:solidFill>
            <a:srgbClr val="FF9900">
              <a:alpha val="5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восприятие</a:t>
            </a:r>
          </a:p>
        </p:txBody>
      </p:sp>
      <p:sp>
        <p:nvSpPr>
          <p:cNvPr id="5125" name="Rectangle 18"/>
          <p:cNvSpPr>
            <a:spLocks noChangeArrowheads="1"/>
          </p:cNvSpPr>
          <p:nvPr/>
        </p:nvSpPr>
        <p:spPr bwMode="auto">
          <a:xfrm>
            <a:off x="5076825" y="4652963"/>
            <a:ext cx="1873250" cy="792162"/>
          </a:xfrm>
          <a:prstGeom prst="rect">
            <a:avLst/>
          </a:prstGeom>
          <a:solidFill>
            <a:srgbClr val="FF9900">
              <a:alpha val="5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воображение</a:t>
            </a:r>
          </a:p>
        </p:txBody>
      </p:sp>
      <p:sp>
        <p:nvSpPr>
          <p:cNvPr id="5126" name="Rectangle 19"/>
          <p:cNvSpPr>
            <a:spLocks noChangeArrowheads="1"/>
          </p:cNvSpPr>
          <p:nvPr/>
        </p:nvSpPr>
        <p:spPr bwMode="auto">
          <a:xfrm>
            <a:off x="1835150" y="4581525"/>
            <a:ext cx="1873250" cy="792163"/>
          </a:xfrm>
          <a:prstGeom prst="rect">
            <a:avLst/>
          </a:prstGeom>
          <a:solidFill>
            <a:srgbClr val="FF9900">
              <a:alpha val="5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мышление</a:t>
            </a:r>
          </a:p>
        </p:txBody>
      </p:sp>
      <p:sp>
        <p:nvSpPr>
          <p:cNvPr id="5127" name="Line 20"/>
          <p:cNvSpPr>
            <a:spLocks noChangeShapeType="1"/>
          </p:cNvSpPr>
          <p:nvPr/>
        </p:nvSpPr>
        <p:spPr bwMode="auto">
          <a:xfrm flipH="1">
            <a:off x="2700338" y="2349500"/>
            <a:ext cx="1079500" cy="647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21"/>
          <p:cNvSpPr>
            <a:spLocks noChangeShapeType="1"/>
          </p:cNvSpPr>
          <p:nvPr/>
        </p:nvSpPr>
        <p:spPr bwMode="auto">
          <a:xfrm flipH="1">
            <a:off x="2987675" y="2636838"/>
            <a:ext cx="1079500" cy="13684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22"/>
          <p:cNvSpPr>
            <a:spLocks noChangeShapeType="1"/>
          </p:cNvSpPr>
          <p:nvPr/>
        </p:nvSpPr>
        <p:spPr bwMode="auto">
          <a:xfrm>
            <a:off x="4356100" y="2636838"/>
            <a:ext cx="936625" cy="1439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23"/>
          <p:cNvSpPr>
            <a:spLocks noChangeShapeType="1"/>
          </p:cNvSpPr>
          <p:nvPr/>
        </p:nvSpPr>
        <p:spPr bwMode="auto">
          <a:xfrm>
            <a:off x="4643438" y="2349500"/>
            <a:ext cx="936625" cy="7191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1" name="Рисунок 10" descr="image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28604"/>
            <a:ext cx="1843419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404813"/>
            <a:ext cx="4032250" cy="10795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A50021"/>
                </a:solidFill>
              </a:rPr>
              <a:t>Творчество</a:t>
            </a:r>
            <a:r>
              <a:rPr lang="ru-RU" sz="4000" smtClean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4099" name="Oval 8"/>
          <p:cNvSpPr>
            <a:spLocks noChangeArrowheads="1"/>
          </p:cNvSpPr>
          <p:nvPr/>
        </p:nvSpPr>
        <p:spPr bwMode="auto">
          <a:xfrm>
            <a:off x="611188" y="1989138"/>
            <a:ext cx="2089150" cy="1152525"/>
          </a:xfrm>
          <a:prstGeom prst="ellipse">
            <a:avLst/>
          </a:prstGeom>
          <a:solidFill>
            <a:srgbClr val="009900">
              <a:alpha val="3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характер</a:t>
            </a:r>
          </a:p>
        </p:txBody>
      </p:sp>
      <p:sp>
        <p:nvSpPr>
          <p:cNvPr id="4100" name="Oval 9"/>
          <p:cNvSpPr>
            <a:spLocks noChangeArrowheads="1"/>
          </p:cNvSpPr>
          <p:nvPr/>
        </p:nvSpPr>
        <p:spPr bwMode="auto">
          <a:xfrm>
            <a:off x="6156325" y="2060575"/>
            <a:ext cx="2089150" cy="1152525"/>
          </a:xfrm>
          <a:prstGeom prst="ellipse">
            <a:avLst/>
          </a:prstGeom>
          <a:solidFill>
            <a:srgbClr val="0000FF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способности</a:t>
            </a:r>
          </a:p>
        </p:txBody>
      </p:sp>
      <p:sp>
        <p:nvSpPr>
          <p:cNvPr id="4101" name="Oval 10"/>
          <p:cNvSpPr>
            <a:spLocks noChangeArrowheads="1"/>
          </p:cNvSpPr>
          <p:nvPr/>
        </p:nvSpPr>
        <p:spPr bwMode="auto">
          <a:xfrm>
            <a:off x="3419475" y="4508500"/>
            <a:ext cx="2089150" cy="1152525"/>
          </a:xfrm>
          <a:prstGeom prst="ellipse">
            <a:avLst/>
          </a:prstGeom>
          <a:solidFill>
            <a:schemeClr val="accent1">
              <a:alpha val="5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интересы</a:t>
            </a:r>
          </a:p>
        </p:txBody>
      </p:sp>
      <p:sp>
        <p:nvSpPr>
          <p:cNvPr id="4102" name="AutoShape 16"/>
          <p:cNvSpPr>
            <a:spLocks noChangeArrowheads="1"/>
          </p:cNvSpPr>
          <p:nvPr/>
        </p:nvSpPr>
        <p:spPr bwMode="auto">
          <a:xfrm rot="10800000">
            <a:off x="2987675" y="1700213"/>
            <a:ext cx="3024188" cy="2303462"/>
          </a:xfrm>
          <a:custGeom>
            <a:avLst/>
            <a:gdLst>
              <a:gd name="T0" fmla="*/ 211706314 w 21600"/>
              <a:gd name="T1" fmla="*/ 0 h 21600"/>
              <a:gd name="T2" fmla="*/ 0 w 21600"/>
              <a:gd name="T3" fmla="*/ 175465781 h 21600"/>
              <a:gd name="T4" fmla="*/ 211706314 w 21600"/>
              <a:gd name="T5" fmla="*/ 210549841 h 21600"/>
              <a:gd name="T6" fmla="*/ 423412629 w 21600"/>
              <a:gd name="T7" fmla="*/ 1754657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FF99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103" name="Text Box 18"/>
          <p:cNvSpPr txBox="1">
            <a:spLocks noChangeArrowheads="1"/>
          </p:cNvSpPr>
          <p:nvPr/>
        </p:nvSpPr>
        <p:spPr bwMode="auto">
          <a:xfrm>
            <a:off x="3708400" y="2133600"/>
            <a:ext cx="153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личность</a:t>
            </a:r>
          </a:p>
        </p:txBody>
      </p:sp>
      <p:pic>
        <p:nvPicPr>
          <p:cNvPr id="8" name="Рисунок 7" descr="9b5e21865d35a72b396e2769ea4590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714752"/>
            <a:ext cx="3214678" cy="205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8573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«Если ученик в школе не научился ничего творить, то в жизни он всегда будет только подражать».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Л.Н.Толстой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00026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2" y="3500438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214818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Снижение общей культуры учащихся, грамотности, интереса к учёбе, к чтению;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нравственного ориентира;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Заниженная самооценка учащихся;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Социальные проблемы (расслоение общества, потребность в высококвалифицированных кадрах).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V-shko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500174"/>
            <a:ext cx="2857488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c2.mycdn.me/getImage?photoId=579462188613&amp;photoType=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73"/>
            <a:ext cx="7945228" cy="673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58041" cy="492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работы: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представить максимальные возможности для проявления творческих способностей;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повысить мотивацию к обучению;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прививать интерес к творчеству, поиску;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поисково-исследовательские компетенции;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мыслить, анализировать,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классифицировать, обобщать;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работы: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раскрыть творческие способности младших школьников на уроках  литературного чтения и окружающего мира.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071942"/>
            <a:ext cx="2714612" cy="2419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116632"/>
            <a:ext cx="8003232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Способности </a:t>
            </a:r>
            <a:r>
              <a:rPr lang="ru-RU" dirty="0"/>
              <a:t>человека можно представить в виде </a:t>
            </a:r>
            <a:r>
              <a:rPr lang="ru-RU" dirty="0" smtClean="0"/>
              <a:t>дерева: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1772816"/>
            <a:ext cx="26042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•корни — </a:t>
            </a:r>
            <a:r>
              <a:rPr lang="ru-RU" dirty="0" smtClean="0"/>
              <a:t>природные задатки человека;</a:t>
            </a:r>
          </a:p>
          <a:p>
            <a:r>
              <a:rPr lang="ru-RU" b="1" dirty="0" smtClean="0"/>
              <a:t>•ствол — </a:t>
            </a:r>
            <a:r>
              <a:rPr lang="ru-RU" dirty="0" smtClean="0"/>
              <a:t>общие способности</a:t>
            </a:r>
            <a:r>
              <a:rPr lang="ru-RU" b="1" dirty="0"/>
              <a:t>;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•ветви — </a:t>
            </a:r>
            <a:r>
              <a:rPr lang="ru-RU" dirty="0" smtClean="0"/>
              <a:t>специальные способности, в том числе и творческие.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94928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</a:t>
            </a:r>
            <a:r>
              <a:rPr lang="ru-RU" sz="2400" b="1" dirty="0" smtClean="0"/>
              <a:t>Чем больше ветвей, тем дерево мощней, пышней и ветвистее его крона!</a:t>
            </a:r>
            <a:endParaRPr lang="ru-RU" sz="2400" b="1" dirty="0"/>
          </a:p>
        </p:txBody>
      </p:sp>
      <p:pic>
        <p:nvPicPr>
          <p:cNvPr id="3" name="Picture 2" descr="http://freelance-nsk.ru/files/derev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9398"/>
            <a:ext cx="5591030" cy="471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9118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86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443280" cy="532859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ltGray">
          <a:xfrm>
            <a:off x="468313" y="795338"/>
            <a:ext cx="8424167" cy="565785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1A0A7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blackWhite">
          <a:xfrm>
            <a:off x="539552" y="2276872"/>
            <a:ext cx="6408712" cy="864096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rgbClr val="1A0A7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ru-RU" sz="2000" b="1" dirty="0" smtClean="0"/>
              <a:t>Отражение наблюдений в рисунках, 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/>
              <a:t>иллюстрациях</a:t>
            </a:r>
          </a:p>
        </p:txBody>
      </p:sp>
      <p:sp>
        <p:nvSpPr>
          <p:cNvPr id="34822" name="AutoShape 5"/>
          <p:cNvSpPr>
            <a:spLocks noChangeArrowheads="1"/>
          </p:cNvSpPr>
          <p:nvPr/>
        </p:nvSpPr>
        <p:spPr bwMode="blackWhite">
          <a:xfrm>
            <a:off x="539552" y="3212976"/>
            <a:ext cx="6408712" cy="864096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rgbClr val="1A0A7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ru-RU" sz="2000" b="1" dirty="0" smtClean="0"/>
              <a:t>Творческое чтение</a:t>
            </a:r>
          </a:p>
        </p:txBody>
      </p:sp>
      <p:sp>
        <p:nvSpPr>
          <p:cNvPr id="34823" name="AutoShape 6"/>
          <p:cNvSpPr>
            <a:spLocks noChangeArrowheads="1"/>
          </p:cNvSpPr>
          <p:nvPr/>
        </p:nvSpPr>
        <p:spPr bwMode="blackWhite">
          <a:xfrm>
            <a:off x="539552" y="4149080"/>
            <a:ext cx="6408068" cy="918716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rgbClr val="1A0A7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ru-RU" sz="2000" b="1" dirty="0" smtClean="0"/>
              <a:t>Проблемные вопросы </a:t>
            </a:r>
          </a:p>
        </p:txBody>
      </p:sp>
      <p:sp>
        <p:nvSpPr>
          <p:cNvPr id="34824" name="AutoShape 4"/>
          <p:cNvSpPr>
            <a:spLocks noChangeArrowheads="1"/>
          </p:cNvSpPr>
          <p:nvPr/>
        </p:nvSpPr>
        <p:spPr bwMode="blackWhite">
          <a:xfrm>
            <a:off x="539552" y="5157192"/>
            <a:ext cx="6408712" cy="792088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rgbClr val="1A0A7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ru-RU" sz="2000" b="1" dirty="0" smtClean="0"/>
              <a:t>Написание сценария мультфильма </a:t>
            </a:r>
          </a:p>
        </p:txBody>
      </p:sp>
      <p:sp>
        <p:nvSpPr>
          <p:cNvPr id="34825" name="AutoShape 4"/>
          <p:cNvSpPr>
            <a:spLocks noChangeArrowheads="1"/>
          </p:cNvSpPr>
          <p:nvPr/>
        </p:nvSpPr>
        <p:spPr bwMode="blackWhite">
          <a:xfrm>
            <a:off x="539552" y="1412776"/>
            <a:ext cx="6408712" cy="792088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ru-RU" sz="2000" b="1" dirty="0" smtClean="0"/>
              <a:t>Выразительное чтение, инсценировки сказок 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/>
              <a:t>или других произведений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47667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 smtClean="0"/>
              <a:t>Работа по развитию творческих способностей учащихся на уроках литературы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35960"/>
          </a:xfrm>
        </p:spPr>
        <p:txBody>
          <a:bodyPr>
            <a:normAutofit fontScale="92500"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В зависимости от вида творческой деятельности можно выделить 4 группы методов и приемов, которые нацелены на стимулирование творческой активности младших школьников и развитие творческих способностей на уроках литературного чтения: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1. Словесное развертывание образов произведения.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2. Театральная творческая деятельность.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3. Изобразительная творческая деятельность.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4. Музыкальная творческая деятельность.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6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395288" y="4581525"/>
            <a:ext cx="8424862" cy="1335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1.Словесное </a:t>
            </a:r>
            <a:r>
              <a:rPr lang="ru-RU" dirty="0"/>
              <a:t>развертывание образов произведения.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К Р С О М Д Л Ю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сом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ru-RU" sz="5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А В Г Н О Г А Ь У Е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нога</a:t>
            </a:r>
          </a:p>
          <a:p>
            <a:pPr eaLnBrk="1" hangingPunct="1">
              <a:buFontTx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320DD-AE70-4EC8-8012-1C6D034C366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5364" name="Picture 9" descr="book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863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404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0"/>
            <a:ext cx="7929562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3579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algn="ctr" eaLnBrk="1" hangingPunct="1">
              <a:buFontTx/>
              <a:buNone/>
            </a:pPr>
            <a:r>
              <a:rPr lang="ru-RU" altLang="ru-RU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altLang="ru-RU" sz="60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</a:p>
          <a:p>
            <a:pPr algn="ctr" eaLnBrk="1" hangingPunct="1">
              <a:buFontTx/>
              <a:buNone/>
            </a:pPr>
            <a:r>
              <a:rPr lang="ru-RU" altLang="ru-RU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altLang="ru-RU" sz="60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altLang="ru-RU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</a:p>
        </p:txBody>
      </p:sp>
      <p:pic>
        <p:nvPicPr>
          <p:cNvPr id="19460" name="Picture 9" descr="book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1435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167D8-4AB3-4B52-9C48-6906FE19954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03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z="60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лес  она  корова  старт</a:t>
            </a:r>
          </a:p>
          <a:p>
            <a:pPr algn="ctr" eaLnBrk="1" hangingPunct="1">
              <a:buFontTx/>
              <a:buNone/>
            </a:pPr>
            <a: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енот</a:t>
            </a:r>
          </a:p>
          <a:p>
            <a:pPr eaLnBrk="1" hangingPunct="1">
              <a:buFontTx/>
              <a:buNone/>
            </a:pPr>
            <a:r>
              <a:rPr lang="ru-RU" altLang="ru-RU" sz="60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сор    тяну    сок    ваза</a:t>
            </a:r>
          </a:p>
          <a:p>
            <a:pPr algn="ctr" eaLnBrk="1" hangingPunct="1">
              <a:buFontTx/>
              <a:buNone/>
            </a:pPr>
            <a:r>
              <a:rPr lang="ru-RU" alt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r>
              <a:rPr lang="ru-RU" altLang="ru-RU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07" name="Picture 9" descr="book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7148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8D777-3A48-45C3-9CAE-23D2F0254F5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96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639</TotalTime>
  <Words>823</Words>
  <Application>Microsoft Office PowerPoint</Application>
  <PresentationFormat>Экран (4:3)</PresentationFormat>
  <Paragraphs>124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  «Развитие творческого потенциала учащихся на уроках литературного чтения и окружающего мира в начальной школе»</vt:lpstr>
      <vt:lpstr> «Если ученик в школе не научился ничего творить, то в жизни он всегда будет только подражать».  Л.Н.Толстой </vt:lpstr>
      <vt:lpstr>     </vt:lpstr>
      <vt:lpstr>Способности человека можно представить в виде дерева:</vt:lpstr>
      <vt:lpstr>  Работа по развитию творческих способностей учащихся на уроках литературы </vt:lpstr>
      <vt:lpstr>Презентация PowerPoint</vt:lpstr>
      <vt:lpstr>1.Словесное развертывание образов произведения.</vt:lpstr>
      <vt:lpstr>Презентация PowerPoint</vt:lpstr>
      <vt:lpstr>Презентация PowerPoint</vt:lpstr>
      <vt:lpstr>Презентация PowerPoint</vt:lpstr>
      <vt:lpstr>2.Театральная творческая деятельность на уроках литературного чтения и окружающего мира.</vt:lpstr>
      <vt:lpstr>3. Изобразительная творческая деятельность на уроках литературного чтения и окружающего мира.</vt:lpstr>
      <vt:lpstr>4. Музыкальная творческая деятельность на уроках литературного чтения. </vt:lpstr>
      <vt:lpstr>   Виды творческих работ:</vt:lpstr>
      <vt:lpstr>Презентация PowerPoint</vt:lpstr>
      <vt:lpstr>   Виды деятельности  на уроках окружающего мира. </vt:lpstr>
      <vt:lpstr>Развитие интереса к чтению  и окружающему миру.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творческого потенциала учащихся на уроках литературного чтения и окружающего мира в начальной школе»</dc:title>
  <dc:creator>User</dc:creator>
  <cp:lastModifiedBy>Ольга</cp:lastModifiedBy>
  <cp:revision>49</cp:revision>
  <dcterms:created xsi:type="dcterms:W3CDTF">2016-03-13T14:36:07Z</dcterms:created>
  <dcterms:modified xsi:type="dcterms:W3CDTF">2016-03-28T18:47:49Z</dcterms:modified>
</cp:coreProperties>
</file>