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2" r:id="rId3"/>
    <p:sldId id="288" r:id="rId4"/>
    <p:sldId id="281" r:id="rId5"/>
    <p:sldId id="283" r:id="rId6"/>
    <p:sldId id="275" r:id="rId7"/>
    <p:sldId id="289" r:id="rId8"/>
    <p:sldId id="262" r:id="rId9"/>
    <p:sldId id="303" r:id="rId10"/>
    <p:sldId id="312" r:id="rId11"/>
    <p:sldId id="313" r:id="rId12"/>
    <p:sldId id="314" r:id="rId13"/>
    <p:sldId id="277" r:id="rId14"/>
    <p:sldId id="274" r:id="rId15"/>
    <p:sldId id="315" r:id="rId16"/>
    <p:sldId id="317" r:id="rId17"/>
    <p:sldId id="295" r:id="rId18"/>
    <p:sldId id="292" r:id="rId19"/>
    <p:sldId id="293" r:id="rId20"/>
    <p:sldId id="294" r:id="rId21"/>
    <p:sldId id="304" r:id="rId22"/>
    <p:sldId id="305" r:id="rId23"/>
    <p:sldId id="307" r:id="rId24"/>
    <p:sldId id="308" r:id="rId25"/>
    <p:sldId id="309" r:id="rId26"/>
    <p:sldId id="310" r:id="rId27"/>
    <p:sldId id="280" r:id="rId28"/>
    <p:sldId id="311" r:id="rId29"/>
    <p:sldId id="318" r:id="rId30"/>
    <p:sldId id="319" r:id="rId31"/>
    <p:sldId id="320" r:id="rId32"/>
    <p:sldId id="321" r:id="rId33"/>
    <p:sldId id="322" r:id="rId34"/>
    <p:sldId id="323" r:id="rId35"/>
    <p:sldId id="325" r:id="rId36"/>
    <p:sldId id="324" r:id="rId37"/>
    <p:sldId id="326" r:id="rId38"/>
    <p:sldId id="327" r:id="rId39"/>
    <p:sldId id="328" r:id="rId40"/>
  </p:sldIdLst>
  <p:sldSz cx="9144000" cy="6858000" type="screen4x3"/>
  <p:notesSz cx="6735763" cy="986948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0000FF"/>
    <a:srgbClr val="FFFF00"/>
    <a:srgbClr val="6600CC"/>
    <a:srgbClr val="FFFF99"/>
    <a:srgbClr val="FFFFCC"/>
    <a:srgbClr val="CC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50" autoAdjust="0"/>
    <p:restoredTop sz="94660"/>
  </p:normalViewPr>
  <p:slideViewPr>
    <p:cSldViewPr>
      <p:cViewPr varScale="1">
        <p:scale>
          <a:sx n="71" d="100"/>
          <a:sy n="71" d="100"/>
        </p:scale>
        <p:origin x="109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2.2222222222222247E-2"/>
                  <c:y val="-0.337962962962963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3333333333333402E-3"/>
                  <c:y val="-0.305555555555555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3333333333333402E-3"/>
                  <c:y val="-0.305555555555555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7777777777778351E-3"/>
                  <c:y val="-0.282407407407407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3333333333333402E-3"/>
                  <c:y val="-0.337962962962963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5.5555555555555558E-3"/>
                  <c:y val="-0.305555555555555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-0.319444444444444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"/>
                  <c:y val="-0.263888888888889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2.7777777777777848E-3"/>
                  <c:y val="-0.324074074074074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1.6666666666666684E-2"/>
                  <c:y val="-0.333333333333333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Лист1!$A$1:$A$10</c:f>
              <c:numCache>
                <c:formatCode>General</c:formatCode>
                <c:ptCount val="10"/>
                <c:pt idx="0">
                  <c:v>30</c:v>
                </c:pt>
                <c:pt idx="1">
                  <c:v>25</c:v>
                </c:pt>
                <c:pt idx="2">
                  <c:v>27</c:v>
                </c:pt>
                <c:pt idx="3">
                  <c:v>23</c:v>
                </c:pt>
                <c:pt idx="4">
                  <c:v>30</c:v>
                </c:pt>
                <c:pt idx="5">
                  <c:v>28</c:v>
                </c:pt>
                <c:pt idx="6">
                  <c:v>26</c:v>
                </c:pt>
                <c:pt idx="7">
                  <c:v>22</c:v>
                </c:pt>
                <c:pt idx="8">
                  <c:v>30</c:v>
                </c:pt>
                <c:pt idx="9">
                  <c:v>30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one"/>
        <c:axId val="289150952"/>
        <c:axId val="289152128"/>
        <c:axId val="0"/>
      </c:bar3DChart>
      <c:catAx>
        <c:axId val="2891509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ru-RU" sz="1400"/>
                  <a:t>Номера вопросов анкеты</a:t>
                </a:r>
              </a:p>
            </c:rich>
          </c:tx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289152128"/>
        <c:crosses val="autoZero"/>
        <c:auto val="1"/>
        <c:lblAlgn val="ctr"/>
        <c:lblOffset val="100"/>
        <c:noMultiLvlLbl val="0"/>
      </c:catAx>
      <c:valAx>
        <c:axId val="2891521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ru-RU" sz="1400"/>
                  <a:t>Число правильных ответов</a:t>
                </a:r>
              </a:p>
            </c:rich>
          </c:tx>
          <c:layout>
            <c:manualLayout>
              <c:xMode val="edge"/>
              <c:yMode val="edge"/>
              <c:x val="1.6842355953142926E-2"/>
              <c:y val="9.5917810273715695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28915095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3BCA9-B286-43CB-AAC7-B3D5D5BD51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396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190E8-8223-4219-BBF8-F55F5775A1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3517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8D4E9-B5E7-4BE8-8F43-8D0A159602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6753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1DCBE-D6C7-4B86-889B-95171E7879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1888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B30E0-5066-4329-A9FE-3D3D02B654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638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B9727-A7A2-4867-8AEC-A624C40E2B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681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1BE48-6F04-43BE-A31B-B9DA8775B8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1671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BE179-7872-4158-B9B8-B3E258C798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945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E0920-5ED5-4939-BD53-74F6C9C416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7918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31C03-98AB-4D65-A4E3-20F2169754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3561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CEA7A-6149-4E4A-9DFC-01B7D7C588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6571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504F77A-9979-4598-A26A-4172339057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0.jpeg"/><Relationship Id="rId4" Type="http://schemas.openxmlformats.org/officeDocument/2006/relationships/image" Target="../media/image45.jpeg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pn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.png"/><Relationship Id="rId10" Type="http://schemas.openxmlformats.org/officeDocument/2006/relationships/image" Target="../media/image21.jpeg"/><Relationship Id="rId4" Type="http://schemas.openxmlformats.org/officeDocument/2006/relationships/image" Target="../media/image16.jpe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9"/>
          <p:cNvGrpSpPr>
            <a:grpSpLocks/>
          </p:cNvGrpSpPr>
          <p:nvPr/>
        </p:nvGrpSpPr>
        <p:grpSpPr bwMode="auto">
          <a:xfrm>
            <a:off x="214313" y="6286500"/>
            <a:ext cx="8305800" cy="312738"/>
            <a:chOff x="85" y="1842"/>
            <a:chExt cx="5361" cy="197"/>
          </a:xfrm>
        </p:grpSpPr>
        <p:pic>
          <p:nvPicPr>
            <p:cNvPr id="2109" name="Picture 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740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0" name="Picture 3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98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1" name="Picture 3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23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2" name="Picture 3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77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3" name="Picture 3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018" y="1842"/>
              <a:ext cx="213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4" name="Picture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509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5" name="Picture 3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264" y="1842"/>
              <a:ext cx="213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6" name="Picture 3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75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7" name="Picture 3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00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8" name="Picture 4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494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9" name="Picture 4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24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0" name="Picture 4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78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1" name="Picture 4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034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2" name="Picture 4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52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3" name="Picture 4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280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4" name="Picture 4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803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5" name="Picture 4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049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6" name="Picture 4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541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7" name="Picture 4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295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8" name="Picture 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85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9" name="Picture 5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77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0" name="Picture 5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31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1" name="Group 29"/>
          <p:cNvGrpSpPr>
            <a:grpSpLocks/>
          </p:cNvGrpSpPr>
          <p:nvPr/>
        </p:nvGrpSpPr>
        <p:grpSpPr bwMode="auto">
          <a:xfrm>
            <a:off x="214313" y="142875"/>
            <a:ext cx="8686800" cy="312738"/>
            <a:chOff x="85" y="1842"/>
            <a:chExt cx="5607" cy="197"/>
          </a:xfrm>
        </p:grpSpPr>
        <p:pic>
          <p:nvPicPr>
            <p:cNvPr id="2086" name="Picture 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740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7" name="Picture 3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98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8" name="Picture 3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47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9" name="Picture 3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23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0" name="Picture 3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77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1" name="Picture 3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018" y="1842"/>
              <a:ext cx="213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2" name="Picture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509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3" name="Picture 3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264" y="1842"/>
              <a:ext cx="213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4" name="Picture 3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75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5" name="Picture 3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00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6" name="Picture 4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494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7" name="Picture 4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24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8" name="Picture 4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78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9" name="Picture 4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034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0" name="Picture 4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52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1" name="Picture 4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280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2" name="Picture 4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803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3" name="Picture 4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049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4" name="Picture 4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541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5" name="Picture 4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295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6" name="Picture 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85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7" name="Picture 5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77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8" name="Picture 5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31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2" name="Picture 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1" t="28131" r="30290" b="28131"/>
          <a:stretch>
            <a:fillRect/>
          </a:stretch>
        </p:blipFill>
        <p:spPr bwMode="auto">
          <a:xfrm>
            <a:off x="214313" y="642938"/>
            <a:ext cx="331787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1" t="28131" r="30290" b="28131"/>
          <a:stretch>
            <a:fillRect/>
          </a:stretch>
        </p:blipFill>
        <p:spPr bwMode="auto">
          <a:xfrm>
            <a:off x="214313" y="1071563"/>
            <a:ext cx="331787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1" t="28131" r="30290" b="28131"/>
          <a:stretch>
            <a:fillRect/>
          </a:stretch>
        </p:blipFill>
        <p:spPr bwMode="auto">
          <a:xfrm>
            <a:off x="214313" y="1500188"/>
            <a:ext cx="331787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1" t="28131" r="30290" b="28131"/>
          <a:stretch>
            <a:fillRect/>
          </a:stretch>
        </p:blipFill>
        <p:spPr bwMode="auto">
          <a:xfrm>
            <a:off x="214313" y="1928813"/>
            <a:ext cx="331787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1" t="28131" r="30290" b="28131"/>
          <a:stretch>
            <a:fillRect/>
          </a:stretch>
        </p:blipFill>
        <p:spPr bwMode="auto">
          <a:xfrm>
            <a:off x="214313" y="2357438"/>
            <a:ext cx="331787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1" t="28131" r="30290" b="28131"/>
          <a:stretch>
            <a:fillRect/>
          </a:stretch>
        </p:blipFill>
        <p:spPr bwMode="auto">
          <a:xfrm>
            <a:off x="214313" y="4071938"/>
            <a:ext cx="331787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1" t="28131" r="30290" b="28131"/>
          <a:stretch>
            <a:fillRect/>
          </a:stretch>
        </p:blipFill>
        <p:spPr bwMode="auto">
          <a:xfrm>
            <a:off x="214313" y="3214688"/>
            <a:ext cx="331787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1" t="28131" r="30290" b="28131"/>
          <a:stretch>
            <a:fillRect/>
          </a:stretch>
        </p:blipFill>
        <p:spPr bwMode="auto">
          <a:xfrm>
            <a:off x="214313" y="3643313"/>
            <a:ext cx="331787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1" t="28131" r="30290" b="28131"/>
          <a:stretch>
            <a:fillRect/>
          </a:stretch>
        </p:blipFill>
        <p:spPr bwMode="auto">
          <a:xfrm>
            <a:off x="214313" y="2786063"/>
            <a:ext cx="331787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1" t="28131" r="30290" b="28131"/>
          <a:stretch>
            <a:fillRect/>
          </a:stretch>
        </p:blipFill>
        <p:spPr bwMode="auto">
          <a:xfrm>
            <a:off x="214313" y="4429125"/>
            <a:ext cx="3317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1" t="28131" r="30290" b="28131"/>
          <a:stretch>
            <a:fillRect/>
          </a:stretch>
        </p:blipFill>
        <p:spPr bwMode="auto">
          <a:xfrm>
            <a:off x="214313" y="4786313"/>
            <a:ext cx="331787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1" t="28131" r="30290" b="28131"/>
          <a:stretch>
            <a:fillRect/>
          </a:stretch>
        </p:blipFill>
        <p:spPr bwMode="auto">
          <a:xfrm>
            <a:off x="214313" y="5143500"/>
            <a:ext cx="3317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1" t="28131" r="30290" b="28131"/>
          <a:stretch>
            <a:fillRect/>
          </a:stretch>
        </p:blipFill>
        <p:spPr bwMode="auto">
          <a:xfrm>
            <a:off x="214313" y="5500688"/>
            <a:ext cx="331787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1" t="28131" r="30290" b="28131"/>
          <a:stretch>
            <a:fillRect/>
          </a:stretch>
        </p:blipFill>
        <p:spPr bwMode="auto">
          <a:xfrm>
            <a:off x="214313" y="5857875"/>
            <a:ext cx="3317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Прямоугольник 1"/>
          <p:cNvSpPr>
            <a:spLocks noChangeArrowheads="1"/>
          </p:cNvSpPr>
          <p:nvPr/>
        </p:nvSpPr>
        <p:spPr bwMode="auto">
          <a:xfrm>
            <a:off x="785813" y="571500"/>
            <a:ext cx="6143625" cy="212407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300" b="1">
                <a:solidFill>
                  <a:srgbClr val="0033CC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 лет среди равнины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300" b="1">
                <a:solidFill>
                  <a:srgbClr val="0033CC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Мой Саранск стоит старинный.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300" b="1">
                <a:solidFill>
                  <a:srgbClr val="0033CC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Он седых веков следами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300" b="1">
                <a:solidFill>
                  <a:srgbClr val="0033CC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Связан с нашими летами.</a:t>
            </a:r>
          </a:p>
        </p:txBody>
      </p:sp>
      <p:pic>
        <p:nvPicPr>
          <p:cNvPr id="136" name="Рисунок 2"/>
          <p:cNvPicPr>
            <a:picLocks noChangeAspect="1"/>
          </p:cNvPicPr>
          <p:nvPr/>
        </p:nvPicPr>
        <p:blipFill>
          <a:blip r:embed="rId3">
            <a:extLst/>
          </a:blip>
          <a:srcRect t="12839" b="20236"/>
          <a:stretch>
            <a:fillRect/>
          </a:stretch>
        </p:blipFill>
        <p:spPr bwMode="auto">
          <a:xfrm>
            <a:off x="714348" y="2786058"/>
            <a:ext cx="7572428" cy="33045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0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" t="2048" r="4205"/>
          <a:stretch>
            <a:fillRect/>
          </a:stretch>
        </p:blipFill>
        <p:spPr bwMode="auto">
          <a:xfrm>
            <a:off x="6786563" y="500063"/>
            <a:ext cx="1857375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9" name="Group 29"/>
          <p:cNvGrpSpPr>
            <a:grpSpLocks/>
          </p:cNvGrpSpPr>
          <p:nvPr/>
        </p:nvGrpSpPr>
        <p:grpSpPr bwMode="auto">
          <a:xfrm rot="5400000">
            <a:off x="5764213" y="3379788"/>
            <a:ext cx="6072187" cy="312737"/>
            <a:chOff x="85" y="1842"/>
            <a:chExt cx="3885" cy="197"/>
          </a:xfrm>
        </p:grpSpPr>
        <p:pic>
          <p:nvPicPr>
            <p:cNvPr id="2070" name="Picture 3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77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1" name="Picture 3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018" y="1842"/>
              <a:ext cx="213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2" name="Picture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509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3" name="Picture 3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264" y="1842"/>
              <a:ext cx="213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4" name="Picture 3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75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5" name="Picture 4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78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6" name="Picture 4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034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7" name="Picture 4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52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8" name="Picture 4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280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9" name="Picture 4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803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0" name="Picture 4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049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1" name="Picture 4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541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2" name="Picture 4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295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3" name="Picture 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85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4" name="Picture 5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77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5" name="Picture 5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31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7"/>
          <a:stretch>
            <a:fillRect/>
          </a:stretch>
        </p:blipFill>
        <p:spPr bwMode="auto">
          <a:xfrm>
            <a:off x="1071563" y="642938"/>
            <a:ext cx="3357562" cy="2286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642938"/>
            <a:ext cx="3297237" cy="2303462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714750"/>
            <a:ext cx="3400425" cy="2271713"/>
          </a:xfrm>
          <a:prstGeom prst="rect">
            <a:avLst/>
          </a:prstGeom>
          <a:noFill/>
          <a:ln w="38100">
            <a:solidFill>
              <a:srgbClr val="99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3714750"/>
            <a:ext cx="3362325" cy="22415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6" name="Прямоугольник 2"/>
          <p:cNvSpPr>
            <a:spLocks noChangeArrowheads="1"/>
          </p:cNvSpPr>
          <p:nvPr/>
        </p:nvSpPr>
        <p:spPr bwMode="auto">
          <a:xfrm>
            <a:off x="1285875" y="3000375"/>
            <a:ext cx="3257550" cy="5842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</a:t>
            </a:r>
            <a:endParaRPr lang="en-US" altLang="ru-RU" sz="1600" b="1" dirty="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изобразительных искусств</a:t>
            </a:r>
            <a:endParaRPr lang="ru-RU" altLang="ru-RU" sz="1600" dirty="0" smtClean="0">
              <a:solidFill>
                <a:schemeClr val="accent4"/>
              </a:solidFill>
            </a:endParaRPr>
          </a:p>
        </p:txBody>
      </p:sp>
      <p:sp>
        <p:nvSpPr>
          <p:cNvPr id="10247" name="Прямоугольник 3"/>
          <p:cNvSpPr>
            <a:spLocks noChangeArrowheads="1"/>
          </p:cNvSpPr>
          <p:nvPr/>
        </p:nvSpPr>
        <p:spPr bwMode="auto">
          <a:xfrm>
            <a:off x="5429250" y="3071813"/>
            <a:ext cx="3494088" cy="5842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боевого и трудового подвига </a:t>
            </a:r>
            <a:endParaRPr lang="en-US" altLang="ru-RU" sz="1600" b="1" dirty="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1941–1945 годов</a:t>
            </a:r>
            <a:endParaRPr lang="ru-RU" altLang="ru-RU" sz="1600" dirty="0" smtClean="0">
              <a:solidFill>
                <a:schemeClr val="accent4"/>
              </a:solidFill>
            </a:endParaRPr>
          </a:p>
        </p:txBody>
      </p:sp>
      <p:sp>
        <p:nvSpPr>
          <p:cNvPr id="11272" name="Прямоугольник 8"/>
          <p:cNvSpPr>
            <a:spLocks noChangeArrowheads="1"/>
          </p:cNvSpPr>
          <p:nvPr/>
        </p:nvSpPr>
        <p:spPr bwMode="auto">
          <a:xfrm>
            <a:off x="1643063" y="6072188"/>
            <a:ext cx="2200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Краеведческий музей</a:t>
            </a:r>
            <a:endParaRPr lang="en-US" altLang="ru-R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им. И.Д. Воронина</a:t>
            </a:r>
            <a:endParaRPr lang="ru-RU" altLang="ru-RU" sz="1600">
              <a:latin typeface="Calibri" panose="020F0502020204030204" pitchFamily="34" charset="0"/>
            </a:endParaRPr>
          </a:p>
        </p:txBody>
      </p:sp>
      <p:sp>
        <p:nvSpPr>
          <p:cNvPr id="11273" name="Прямоугольник 9"/>
          <p:cNvSpPr>
            <a:spLocks noChangeArrowheads="1"/>
          </p:cNvSpPr>
          <p:nvPr/>
        </p:nvSpPr>
        <p:spPr bwMode="auto">
          <a:xfrm>
            <a:off x="5572125" y="6143625"/>
            <a:ext cx="31257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Музей национальной культуры</a:t>
            </a:r>
            <a:endParaRPr lang="ru-RU" altLang="ru-RU" sz="1600">
              <a:latin typeface="Calibri" panose="020F0502020204030204" pitchFamily="34" charset="0"/>
            </a:endParaRPr>
          </a:p>
        </p:txBody>
      </p:sp>
      <p:sp>
        <p:nvSpPr>
          <p:cNvPr id="11274" name="TextBox 9"/>
          <p:cNvSpPr txBox="1">
            <a:spLocks noChangeArrowheads="1"/>
          </p:cNvSpPr>
          <p:nvPr/>
        </p:nvSpPr>
        <p:spPr bwMode="auto">
          <a:xfrm>
            <a:off x="1857375" y="0"/>
            <a:ext cx="5848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 i="1">
                <a:solidFill>
                  <a:srgbClr val="FF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В Саранске много музеев</a:t>
            </a:r>
          </a:p>
        </p:txBody>
      </p:sp>
      <p:sp>
        <p:nvSpPr>
          <p:cNvPr id="11275" name="TextBox 9"/>
          <p:cNvSpPr txBox="1">
            <a:spLocks noChangeArrowheads="1"/>
          </p:cNvSpPr>
          <p:nvPr/>
        </p:nvSpPr>
        <p:spPr bwMode="auto">
          <a:xfrm rot="-5400000">
            <a:off x="-3198018" y="3198018"/>
            <a:ext cx="6858000" cy="461963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 u="sng">
                <a:solidFill>
                  <a:srgbClr val="FF0000"/>
                </a:solidFill>
                <a:latin typeface="Georgia" panose="02040502050405020303" pitchFamily="18" charset="0"/>
              </a:rPr>
              <a:t>Достопримечательности Саранска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785813"/>
            <a:ext cx="3630613" cy="23780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t="5708" b="7478"/>
          <a:stretch>
            <a:fillRect/>
          </a:stretch>
        </p:blipFill>
        <p:spPr bwMode="auto">
          <a:xfrm>
            <a:off x="5000625" y="785813"/>
            <a:ext cx="3613150" cy="2444750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4"/>
          <a:stretch>
            <a:fillRect/>
          </a:stretch>
        </p:blipFill>
        <p:spPr bwMode="auto">
          <a:xfrm>
            <a:off x="928688" y="3860800"/>
            <a:ext cx="3643312" cy="246062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3822700"/>
            <a:ext cx="3581400" cy="2493963"/>
          </a:xfrm>
          <a:prstGeom prst="rect">
            <a:avLst/>
          </a:prstGeom>
          <a:noFill/>
          <a:ln w="38100">
            <a:solidFill>
              <a:srgbClr val="99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4" name="Прямоугольник 2"/>
          <p:cNvSpPr>
            <a:spLocks noChangeArrowheads="1"/>
          </p:cNvSpPr>
          <p:nvPr/>
        </p:nvSpPr>
        <p:spPr bwMode="auto">
          <a:xfrm>
            <a:off x="1714500" y="3286125"/>
            <a:ext cx="21986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Театр оперы и балета</a:t>
            </a:r>
            <a:endParaRPr lang="ru-RU" altLang="ru-RU" sz="1600" b="1">
              <a:latin typeface="Calibri" panose="020F0502020204030204" pitchFamily="34" charset="0"/>
            </a:endParaRPr>
          </a:p>
        </p:txBody>
      </p:sp>
      <p:sp>
        <p:nvSpPr>
          <p:cNvPr id="12295" name="Прямоугольник 3"/>
          <p:cNvSpPr>
            <a:spLocks noChangeArrowheads="1"/>
          </p:cNvSpPr>
          <p:nvPr/>
        </p:nvSpPr>
        <p:spPr bwMode="auto">
          <a:xfrm>
            <a:off x="1500188" y="6357938"/>
            <a:ext cx="2190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театр</a:t>
            </a:r>
          </a:p>
        </p:txBody>
      </p:sp>
      <p:sp>
        <p:nvSpPr>
          <p:cNvPr id="12296" name="Прямоугольник 4"/>
          <p:cNvSpPr>
            <a:spLocks noChangeArrowheads="1"/>
          </p:cNvSpPr>
          <p:nvPr/>
        </p:nvSpPr>
        <p:spPr bwMode="auto">
          <a:xfrm>
            <a:off x="5073650" y="3290888"/>
            <a:ext cx="30368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драматический театр </a:t>
            </a:r>
            <a:endParaRPr lang="ru-RU" altLang="ru-RU" sz="1600" b="1">
              <a:latin typeface="Calibri" panose="020F0502020204030204" pitchFamily="34" charset="0"/>
            </a:endParaRPr>
          </a:p>
        </p:txBody>
      </p:sp>
      <p:sp>
        <p:nvSpPr>
          <p:cNvPr id="12297" name="Прямоугольник 5"/>
          <p:cNvSpPr>
            <a:spLocks noChangeArrowheads="1"/>
          </p:cNvSpPr>
          <p:nvPr/>
        </p:nvSpPr>
        <p:spPr bwMode="auto">
          <a:xfrm>
            <a:off x="5429250" y="6357938"/>
            <a:ext cx="30194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театр кукол </a:t>
            </a:r>
            <a:endParaRPr lang="ru-RU" altLang="ru-RU" sz="1600" b="1">
              <a:latin typeface="Calibri" panose="020F0502020204030204" pitchFamily="34" charset="0"/>
            </a:endParaRPr>
          </a:p>
        </p:txBody>
      </p:sp>
      <p:sp>
        <p:nvSpPr>
          <p:cNvPr id="12298" name="TextBox 10"/>
          <p:cNvSpPr txBox="1">
            <a:spLocks noChangeArrowheads="1"/>
          </p:cNvSpPr>
          <p:nvPr/>
        </p:nvSpPr>
        <p:spPr bwMode="auto">
          <a:xfrm>
            <a:off x="1643063" y="142875"/>
            <a:ext cx="63928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 i="1">
                <a:solidFill>
                  <a:srgbClr val="FF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В Саранске много театров</a:t>
            </a:r>
          </a:p>
        </p:txBody>
      </p:sp>
      <p:sp>
        <p:nvSpPr>
          <p:cNvPr id="12299" name="TextBox 9"/>
          <p:cNvSpPr txBox="1">
            <a:spLocks noChangeArrowheads="1"/>
          </p:cNvSpPr>
          <p:nvPr/>
        </p:nvSpPr>
        <p:spPr bwMode="auto">
          <a:xfrm rot="-5400000">
            <a:off x="-3198018" y="3198018"/>
            <a:ext cx="6858000" cy="461963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 u="sng">
                <a:solidFill>
                  <a:srgbClr val="FF0000"/>
                </a:solidFill>
                <a:latin typeface="Georgia" panose="02040502050405020303" pitchFamily="18" charset="0"/>
              </a:rPr>
              <a:t>Достопримечательности Саранска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5"/>
          <a:stretch>
            <a:fillRect/>
          </a:stretch>
        </p:blipFill>
        <p:spPr bwMode="auto">
          <a:xfrm>
            <a:off x="642938" y="857250"/>
            <a:ext cx="2576512" cy="2000250"/>
          </a:xfrm>
          <a:prstGeom prst="rect">
            <a:avLst/>
          </a:prstGeom>
          <a:noFill/>
          <a:ln w="38100">
            <a:solidFill>
              <a:srgbClr val="FAA4B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785813"/>
            <a:ext cx="2481263" cy="19288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" r="11427" b="1845"/>
          <a:stretch>
            <a:fillRect/>
          </a:stretch>
        </p:blipFill>
        <p:spPr bwMode="auto">
          <a:xfrm>
            <a:off x="642938" y="3500438"/>
            <a:ext cx="2357437" cy="2662237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r="2798"/>
          <a:stretch>
            <a:fillRect/>
          </a:stretch>
        </p:blipFill>
        <p:spPr bwMode="auto">
          <a:xfrm>
            <a:off x="6643688" y="3500438"/>
            <a:ext cx="2286000" cy="2643187"/>
          </a:xfrm>
          <a:prstGeom prst="rect">
            <a:avLst/>
          </a:prstGeom>
          <a:noFill/>
          <a:ln w="38100">
            <a:solidFill>
              <a:srgbClr val="99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8" name="Прямоугольник 6"/>
          <p:cNvSpPr>
            <a:spLocks noChangeArrowheads="1"/>
          </p:cNvSpPr>
          <p:nvPr/>
        </p:nvSpPr>
        <p:spPr bwMode="auto">
          <a:xfrm>
            <a:off x="3571875" y="5429250"/>
            <a:ext cx="27066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Кафедральный Собор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святого праведного воина Фёдора Ушакова</a:t>
            </a:r>
            <a:endParaRPr lang="ru-RU" altLang="ru-RU" sz="1600">
              <a:latin typeface="Calibri" panose="020F0502020204030204" pitchFamily="34" charset="0"/>
            </a:endParaRPr>
          </a:p>
        </p:txBody>
      </p:sp>
      <p:sp>
        <p:nvSpPr>
          <p:cNvPr id="13319" name="Прямоугольник 1"/>
          <p:cNvSpPr>
            <a:spLocks noChangeArrowheads="1"/>
          </p:cNvSpPr>
          <p:nvPr/>
        </p:nvSpPr>
        <p:spPr bwMode="auto">
          <a:xfrm>
            <a:off x="1000125" y="2857500"/>
            <a:ext cx="19034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Троицкая церковь</a:t>
            </a:r>
            <a:endParaRPr lang="ru-RU" altLang="ru-RU" sz="1600">
              <a:latin typeface="Calibri" panose="020F0502020204030204" pitchFamily="34" charset="0"/>
            </a:endParaRPr>
          </a:p>
        </p:txBody>
      </p:sp>
      <p:sp>
        <p:nvSpPr>
          <p:cNvPr id="13320" name="Прямоугольник 2"/>
          <p:cNvSpPr>
            <a:spLocks noChangeArrowheads="1"/>
          </p:cNvSpPr>
          <p:nvPr/>
        </p:nvSpPr>
        <p:spPr bwMode="auto">
          <a:xfrm>
            <a:off x="6715125" y="2786063"/>
            <a:ext cx="2225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Иоанно-Богословская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церковь </a:t>
            </a:r>
            <a:endParaRPr lang="ru-RU" altLang="ru-RU" sz="1600">
              <a:latin typeface="Calibri" panose="020F0502020204030204" pitchFamily="34" charset="0"/>
            </a:endParaRPr>
          </a:p>
        </p:txBody>
      </p:sp>
      <p:sp>
        <p:nvSpPr>
          <p:cNvPr id="13321" name="Прямоугольник 9"/>
          <p:cNvSpPr>
            <a:spLocks noChangeArrowheads="1"/>
          </p:cNvSpPr>
          <p:nvPr/>
        </p:nvSpPr>
        <p:spPr bwMode="auto">
          <a:xfrm>
            <a:off x="642938" y="6143625"/>
            <a:ext cx="238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Храм Казанской иконы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Божией Матери</a:t>
            </a:r>
            <a:endParaRPr lang="ru-RU" altLang="ru-RU" sz="1600">
              <a:latin typeface="Calibri" panose="020F0502020204030204" pitchFamily="34" charset="0"/>
            </a:endParaRPr>
          </a:p>
        </p:txBody>
      </p:sp>
      <p:sp>
        <p:nvSpPr>
          <p:cNvPr id="13322" name="Прямоугольник 3"/>
          <p:cNvSpPr>
            <a:spLocks noChangeArrowheads="1"/>
          </p:cNvSpPr>
          <p:nvPr/>
        </p:nvSpPr>
        <p:spPr bwMode="auto">
          <a:xfrm>
            <a:off x="6715125" y="6143625"/>
            <a:ext cx="2151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Церковь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Николая Чудотворца</a:t>
            </a:r>
          </a:p>
        </p:txBody>
      </p:sp>
      <p:sp>
        <p:nvSpPr>
          <p:cNvPr id="13323" name="TextBox 11"/>
          <p:cNvSpPr txBox="1">
            <a:spLocks noChangeArrowheads="1"/>
          </p:cNvSpPr>
          <p:nvPr/>
        </p:nvSpPr>
        <p:spPr bwMode="auto">
          <a:xfrm>
            <a:off x="785813" y="142875"/>
            <a:ext cx="822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 i="1">
                <a:solidFill>
                  <a:srgbClr val="FF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В Саранске много храмов и церквей</a:t>
            </a:r>
          </a:p>
        </p:txBody>
      </p:sp>
      <p:sp>
        <p:nvSpPr>
          <p:cNvPr id="13324" name="TextBox 12"/>
          <p:cNvSpPr txBox="1">
            <a:spLocks noChangeArrowheads="1"/>
          </p:cNvSpPr>
          <p:nvPr/>
        </p:nvSpPr>
        <p:spPr bwMode="auto">
          <a:xfrm rot="-5400000">
            <a:off x="-3198018" y="3198018"/>
            <a:ext cx="6858000" cy="461963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 u="sng">
                <a:solidFill>
                  <a:srgbClr val="FF0000"/>
                </a:solidFill>
                <a:latin typeface="Georgia" panose="02040502050405020303" pitchFamily="18" charset="0"/>
              </a:rPr>
              <a:t>Достопримечательности Саранска</a:t>
            </a:r>
          </a:p>
        </p:txBody>
      </p:sp>
      <p:pic>
        <p:nvPicPr>
          <p:cNvPr id="13325" name="Рисунок 1" descr="http://u6.s.pg13.ru/userfiles/picoriginal/img-20140827085814-28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8" t="7224" r="24396" b="11905"/>
          <a:stretch>
            <a:fillRect/>
          </a:stretch>
        </p:blipFill>
        <p:spPr bwMode="auto">
          <a:xfrm>
            <a:off x="3357563" y="1643063"/>
            <a:ext cx="2928937" cy="3465512"/>
          </a:xfrm>
          <a:prstGeom prst="rect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428625" y="142875"/>
            <a:ext cx="8572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FF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Саранске много красивых улиц,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FF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площадей, парков, фонтанов,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FF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что его любят и горожане, и гости.</a:t>
            </a:r>
          </a:p>
        </p:txBody>
      </p:sp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0" y="1704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lang="ru-RU" altLang="ru-RU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0" y="2933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ru-RU" altLang="ru-RU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341" name="Rectangle 8"/>
          <p:cNvSpPr>
            <a:spLocks noChangeArrowheads="1"/>
          </p:cNvSpPr>
          <p:nvPr/>
        </p:nvSpPr>
        <p:spPr bwMode="auto">
          <a:xfrm>
            <a:off x="0" y="41624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4342" name="Rectangle 13"/>
          <p:cNvSpPr>
            <a:spLocks noChangeArrowheads="1"/>
          </p:cNvSpPr>
          <p:nvPr/>
        </p:nvSpPr>
        <p:spPr bwMode="auto">
          <a:xfrm>
            <a:off x="0" y="17049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ru-RU" altLang="ru-RU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43" name="Рисунок 79" descr="http://www.mordovmedia.ru/media/news/15143/8cb0f060905d0e1cc7111be776aed4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83" b="12048"/>
          <a:stretch>
            <a:fillRect/>
          </a:stretch>
        </p:blipFill>
        <p:spPr bwMode="auto">
          <a:xfrm>
            <a:off x="642938" y="1714500"/>
            <a:ext cx="2714625" cy="2000250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Рисунок 323" descr="http://champions.name/fifaworldcup2018/img-saransk/saransk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1714500"/>
            <a:ext cx="2879725" cy="2000250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5" name="Rectangle 20"/>
          <p:cNvSpPr>
            <a:spLocks noChangeArrowheads="1"/>
          </p:cNvSpPr>
          <p:nvPr/>
        </p:nvSpPr>
        <p:spPr bwMode="auto">
          <a:xfrm>
            <a:off x="0" y="1704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ru-RU" altLang="ru-RU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346" name="Rectangle 22"/>
          <p:cNvSpPr>
            <a:spLocks noChangeArrowheads="1"/>
          </p:cNvSpPr>
          <p:nvPr/>
        </p:nvSpPr>
        <p:spPr bwMode="auto">
          <a:xfrm>
            <a:off x="0" y="4629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90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347" name="Rectangle 30"/>
          <p:cNvSpPr>
            <a:spLocks noChangeArrowheads="1"/>
          </p:cNvSpPr>
          <p:nvPr/>
        </p:nvSpPr>
        <p:spPr bwMode="auto">
          <a:xfrm>
            <a:off x="0" y="51530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0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ru-RU" altLang="ru-RU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348" name="Rectangle 31"/>
          <p:cNvSpPr>
            <a:spLocks noChangeArrowheads="1"/>
          </p:cNvSpPr>
          <p:nvPr/>
        </p:nvSpPr>
        <p:spPr bwMode="auto">
          <a:xfrm>
            <a:off x="0" y="68865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4349" name="Прямоугольник 48"/>
          <p:cNvSpPr>
            <a:spLocks noChangeArrowheads="1"/>
          </p:cNvSpPr>
          <p:nvPr/>
        </p:nvSpPr>
        <p:spPr bwMode="auto">
          <a:xfrm>
            <a:off x="6572250" y="3786188"/>
            <a:ext cx="2028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площадь Победы </a:t>
            </a:r>
            <a:endParaRPr lang="ru-RU" altLang="ru-RU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350" name="Прямоугольник 49"/>
          <p:cNvSpPr>
            <a:spLocks noChangeArrowheads="1"/>
          </p:cNvSpPr>
          <p:nvPr/>
        </p:nvSpPr>
        <p:spPr bwMode="auto">
          <a:xfrm>
            <a:off x="714375" y="3643313"/>
            <a:ext cx="2509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площадь Тысячелетия</a:t>
            </a:r>
            <a:endParaRPr lang="ru-RU" altLang="ru-RU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51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500563"/>
            <a:ext cx="2052637" cy="1817687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 b="10715"/>
          <a:stretch>
            <a:fillRect/>
          </a:stretch>
        </p:blipFill>
        <p:spPr bwMode="auto">
          <a:xfrm>
            <a:off x="2571750" y="4500563"/>
            <a:ext cx="2111375" cy="1857375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4500563"/>
            <a:ext cx="2100262" cy="1857375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4500563"/>
            <a:ext cx="2012950" cy="1857375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55" name="Прямоугольник 1"/>
          <p:cNvSpPr>
            <a:spLocks noChangeArrowheads="1"/>
          </p:cNvSpPr>
          <p:nvPr/>
        </p:nvSpPr>
        <p:spPr bwMode="auto">
          <a:xfrm>
            <a:off x="1285875" y="6446838"/>
            <a:ext cx="6410325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1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ветомузыкальный фонтан «Звезда Мордовии»</a:t>
            </a:r>
            <a:endParaRPr lang="ru-RU" altLang="ru-RU" sz="1400" i="1">
              <a:cs typeface="Times New Roman" panose="02020603050405020304" pitchFamily="18" charset="0"/>
            </a:endParaRPr>
          </a:p>
        </p:txBody>
      </p:sp>
      <p:sp>
        <p:nvSpPr>
          <p:cNvPr id="14356" name="TextBox 55"/>
          <p:cNvSpPr txBox="1">
            <a:spLocks noChangeArrowheads="1"/>
          </p:cNvSpPr>
          <p:nvPr/>
        </p:nvSpPr>
        <p:spPr bwMode="auto">
          <a:xfrm rot="-5400000">
            <a:off x="-3198018" y="3198018"/>
            <a:ext cx="6858000" cy="461963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 u="sng">
                <a:solidFill>
                  <a:srgbClr val="FF0000"/>
                </a:solidFill>
                <a:latin typeface="Georgia" panose="02040502050405020303" pitchFamily="18" charset="0"/>
              </a:rPr>
              <a:t>Достопримечательности Саранска</a:t>
            </a:r>
          </a:p>
        </p:txBody>
      </p:sp>
      <p:pic>
        <p:nvPicPr>
          <p:cNvPr id="14357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1714500"/>
            <a:ext cx="2328863" cy="2000250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58" name="Прямоугольник 48"/>
          <p:cNvSpPr>
            <a:spLocks noChangeArrowheads="1"/>
          </p:cNvSpPr>
          <p:nvPr/>
        </p:nvSpPr>
        <p:spPr bwMode="auto">
          <a:xfrm>
            <a:off x="3286125" y="3714750"/>
            <a:ext cx="2857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Парк культуры и отдыха им. А.С. Пушкина</a:t>
            </a:r>
            <a:endParaRPr lang="ru-RU" altLang="ru-RU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4" descr="Памятник паитриарху никону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" t="7513" r="4614"/>
          <a:stretch>
            <a:fillRect/>
          </a:stretch>
        </p:blipFill>
        <p:spPr bwMode="auto">
          <a:xfrm>
            <a:off x="642938" y="714375"/>
            <a:ext cx="1357312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Рисунок 16" descr="http://russian7.ru/wp-content/uploads/2013/07/15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1" t="11462" r="24844"/>
          <a:stretch>
            <a:fillRect/>
          </a:stretch>
        </p:blipFill>
        <p:spPr bwMode="auto">
          <a:xfrm>
            <a:off x="2428875" y="714375"/>
            <a:ext cx="1357313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Рисунок 28" descr="http://sadmordovii.ucoz.ru/_ph/2/5975507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t="2829" r="17488" b="6145"/>
          <a:stretch>
            <a:fillRect/>
          </a:stretch>
        </p:blipFill>
        <p:spPr bwMode="auto">
          <a:xfrm>
            <a:off x="5830888" y="714375"/>
            <a:ext cx="1335087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Рисунок 2" descr="DSC09762"/>
          <p:cNvPicPr>
            <a:picLocks noChangeAspect="1" noChangeArrowheads="1"/>
          </p:cNvPicPr>
          <p:nvPr/>
        </p:nvPicPr>
        <p:blipFill>
          <a:blip r:embed="rId5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r="9525"/>
          <a:stretch>
            <a:fillRect/>
          </a:stretch>
        </p:blipFill>
        <p:spPr bwMode="auto">
          <a:xfrm>
            <a:off x="7572375" y="714375"/>
            <a:ext cx="12001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7"/>
          <p:cNvSpPr>
            <a:spLocks noChangeArrowheads="1"/>
          </p:cNvSpPr>
          <p:nvPr/>
        </p:nvSpPr>
        <p:spPr bwMode="auto">
          <a:xfrm>
            <a:off x="457200" y="1866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altLang="ru-RU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367" name="Rectangle 8"/>
          <p:cNvSpPr>
            <a:spLocks noChangeArrowheads="1"/>
          </p:cNvSpPr>
          <p:nvPr/>
        </p:nvSpPr>
        <p:spPr bwMode="auto">
          <a:xfrm>
            <a:off x="45720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altLang="ru-RU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368" name="Rectangle 9"/>
          <p:cNvSpPr>
            <a:spLocks noChangeArrowheads="1"/>
          </p:cNvSpPr>
          <p:nvPr/>
        </p:nvSpPr>
        <p:spPr bwMode="auto">
          <a:xfrm>
            <a:off x="457200" y="47148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369" name="Rectangle 10"/>
          <p:cNvSpPr>
            <a:spLocks noChangeArrowheads="1"/>
          </p:cNvSpPr>
          <p:nvPr/>
        </p:nvSpPr>
        <p:spPr bwMode="auto">
          <a:xfrm>
            <a:off x="457200" y="6172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370" name="Picture 14" descr="http://www.copymuzeum.ru/assets/components/phpthumbof/cache/ogarev.e15df50e610f4934b35a6343017a54e7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8" r="17241" b="-1149"/>
          <a:stretch>
            <a:fillRect/>
          </a:stretch>
        </p:blipFill>
        <p:spPr bwMode="auto">
          <a:xfrm>
            <a:off x="1357313" y="3571875"/>
            <a:ext cx="1571625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8" descr="http://www.saransk-online.info/images/0009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3571875"/>
            <a:ext cx="1446212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20" descr="http://icache.rutraveller.ru/icache/place/7/616/005/76165_603x35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3571875"/>
            <a:ext cx="3286125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3" name="Group 8"/>
          <p:cNvGrpSpPr>
            <a:grpSpLocks/>
          </p:cNvGrpSpPr>
          <p:nvPr/>
        </p:nvGrpSpPr>
        <p:grpSpPr bwMode="auto">
          <a:xfrm>
            <a:off x="0" y="6286500"/>
            <a:ext cx="8901113" cy="312738"/>
            <a:chOff x="85" y="1842"/>
            <a:chExt cx="5607" cy="197"/>
          </a:xfrm>
        </p:grpSpPr>
        <p:pic>
          <p:nvPicPr>
            <p:cNvPr id="15385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740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6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98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7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47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8" name="Picture 1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23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9" name="Picture 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77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0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018" y="1842"/>
              <a:ext cx="213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1" name="Picture 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509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2" name="Picture 1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264" y="1842"/>
              <a:ext cx="213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3" name="Picture 1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75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4" name="Picture 1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00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5" name="Picture 1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494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6" name="Picture 2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24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7" name="Picture 2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78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8" name="Picture 2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034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9" name="Picture 2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52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0" name="Picture 2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280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1" name="Picture 2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803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2" name="Picture 2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049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3" name="Picture 2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541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4" name="Picture 2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295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5" name="Picture 2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85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6" name="Picture 3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77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7" name="Picture 3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31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74" name="Рисунок 5" descr="Памятник Ушакову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 r="13919" b="6625"/>
          <a:stretch>
            <a:fillRect/>
          </a:stretch>
        </p:blipFill>
        <p:spPr bwMode="auto">
          <a:xfrm>
            <a:off x="4214813" y="714375"/>
            <a:ext cx="1285875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5" name="TextBox 66"/>
          <p:cNvSpPr txBox="1">
            <a:spLocks noChangeArrowheads="1"/>
          </p:cNvSpPr>
          <p:nvPr/>
        </p:nvSpPr>
        <p:spPr bwMode="auto">
          <a:xfrm rot="-5400000">
            <a:off x="-3198018" y="3198018"/>
            <a:ext cx="6858000" cy="461963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 u="sng">
                <a:solidFill>
                  <a:srgbClr val="FF0000"/>
                </a:solidFill>
                <a:latin typeface="Georgia" panose="02040502050405020303" pitchFamily="18" charset="0"/>
              </a:rPr>
              <a:t>Достопримечательности Саранска</a:t>
            </a:r>
          </a:p>
        </p:txBody>
      </p:sp>
      <p:sp>
        <p:nvSpPr>
          <p:cNvPr id="15376" name="TextBox 10"/>
          <p:cNvSpPr txBox="1">
            <a:spLocks noChangeArrowheads="1"/>
          </p:cNvSpPr>
          <p:nvPr/>
        </p:nvSpPr>
        <p:spPr bwMode="auto">
          <a:xfrm>
            <a:off x="1643063" y="142875"/>
            <a:ext cx="721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 i="1">
                <a:solidFill>
                  <a:srgbClr val="FF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В Саранске много памятников</a:t>
            </a:r>
          </a:p>
        </p:txBody>
      </p:sp>
      <p:sp>
        <p:nvSpPr>
          <p:cNvPr id="15377" name="Прямоугольник 41"/>
          <p:cNvSpPr>
            <a:spLocks noChangeArrowheads="1"/>
          </p:cNvSpPr>
          <p:nvPr/>
        </p:nvSpPr>
        <p:spPr bwMode="auto">
          <a:xfrm>
            <a:off x="642938" y="2571750"/>
            <a:ext cx="13573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 патриарху Никону</a:t>
            </a:r>
            <a:endParaRPr lang="ru-RU" altLang="ru-RU" sz="1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378" name="Прямоугольник 42"/>
          <p:cNvSpPr>
            <a:spLocks noChangeArrowheads="1"/>
          </p:cNvSpPr>
          <p:nvPr/>
        </p:nvSpPr>
        <p:spPr bwMode="auto">
          <a:xfrm>
            <a:off x="2143125" y="2643188"/>
            <a:ext cx="171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Емельяну Пугачеву</a:t>
            </a:r>
            <a:endParaRPr lang="ru-RU" altLang="ru-RU" sz="1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379" name="Прямоугольник 43"/>
          <p:cNvSpPr>
            <a:spLocks noChangeArrowheads="1"/>
          </p:cNvSpPr>
          <p:nvPr/>
        </p:nvSpPr>
        <p:spPr bwMode="auto">
          <a:xfrm>
            <a:off x="4214813" y="2643188"/>
            <a:ext cx="15716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 адмиралу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Федору Ушакову</a:t>
            </a:r>
            <a:endParaRPr lang="ru-RU" altLang="ru-RU" sz="1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380" name="Прямоугольник 44"/>
          <p:cNvSpPr>
            <a:spLocks noChangeArrowheads="1"/>
          </p:cNvSpPr>
          <p:nvPr/>
        </p:nvSpPr>
        <p:spPr bwMode="auto">
          <a:xfrm>
            <a:off x="5929313" y="2714625"/>
            <a:ext cx="164306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 скульптору Степану Эрьзя</a:t>
            </a:r>
            <a:endParaRPr lang="ru-RU" altLang="ru-RU" sz="1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381" name="Прямоугольник 45"/>
          <p:cNvSpPr>
            <a:spLocks noChangeArrowheads="1"/>
          </p:cNvSpPr>
          <p:nvPr/>
        </p:nvSpPr>
        <p:spPr bwMode="auto">
          <a:xfrm>
            <a:off x="7572375" y="2786063"/>
            <a:ext cx="1571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 поэту А.С. Пушкину</a:t>
            </a:r>
            <a:endParaRPr lang="ru-RU" altLang="ru-RU" sz="1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382" name="Прямоугольник 46"/>
          <p:cNvSpPr>
            <a:spLocks noChangeArrowheads="1"/>
          </p:cNvSpPr>
          <p:nvPr/>
        </p:nvSpPr>
        <p:spPr bwMode="auto">
          <a:xfrm>
            <a:off x="1285875" y="5572125"/>
            <a:ext cx="1731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поэту Н.П. Огареву</a:t>
            </a:r>
            <a:endParaRPr lang="ru-RU" altLang="ru-RU" sz="1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383" name="Прямоугольник 47"/>
          <p:cNvSpPr>
            <a:spLocks noChangeArrowheads="1"/>
          </p:cNvSpPr>
          <p:nvPr/>
        </p:nvSpPr>
        <p:spPr bwMode="auto">
          <a:xfrm>
            <a:off x="4143375" y="5643563"/>
            <a:ext cx="1212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Аллея Славы</a:t>
            </a:r>
            <a:endParaRPr lang="ru-RU" altLang="ru-RU" sz="1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384" name="Прямоугольник 48"/>
          <p:cNvSpPr>
            <a:spLocks noChangeArrowheads="1"/>
          </p:cNvSpPr>
          <p:nvPr/>
        </p:nvSpPr>
        <p:spPr bwMode="auto">
          <a:xfrm>
            <a:off x="6572250" y="5500688"/>
            <a:ext cx="1849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 поэту А.И. Полежаеву</a:t>
            </a:r>
            <a:endParaRPr lang="ru-RU" altLang="ru-RU" sz="1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43" descr="http://r4u.ucoz.net/_fr/2/13084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143000"/>
            <a:ext cx="1500188" cy="1982788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Рисунок 1" descr="DSC08971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 l="23985" r="29520" b="9898"/>
          <a:stretch>
            <a:fillRect/>
          </a:stretch>
        </p:blipFill>
        <p:spPr bwMode="auto">
          <a:xfrm>
            <a:off x="2182813" y="1428750"/>
            <a:ext cx="1603375" cy="22098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6388" name="Рисунок 20" descr="DSC082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2" r="8333"/>
          <a:stretch>
            <a:fillRect/>
          </a:stretch>
        </p:blipFill>
        <p:spPr bwMode="auto">
          <a:xfrm>
            <a:off x="3929063" y="1643063"/>
            <a:ext cx="1730375" cy="2332037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Рисунок 25" descr="http://media.nn.ru/data/forum/images/2012-05/50703460-stratonav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2325688"/>
            <a:ext cx="1571625" cy="2268537"/>
          </a:xfrm>
          <a:prstGeom prst="rect">
            <a:avLst/>
          </a:prstGeom>
          <a:noFill/>
          <a:ln w="38100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Рисунок 91" descr="http://img-fotki.yandex.ru/get/4906/181020879.1d/0_a6c4b_5fd25cec_X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8" b="7979"/>
          <a:stretch>
            <a:fillRect/>
          </a:stretch>
        </p:blipFill>
        <p:spPr bwMode="auto">
          <a:xfrm>
            <a:off x="7429500" y="3357563"/>
            <a:ext cx="1571625" cy="24066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1" name="Rectangle 6"/>
          <p:cNvSpPr>
            <a:spLocks noChangeArrowheads="1"/>
          </p:cNvSpPr>
          <p:nvPr/>
        </p:nvSpPr>
        <p:spPr bwMode="auto">
          <a:xfrm>
            <a:off x="571500" y="142875"/>
            <a:ext cx="8358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49263" defTabSz="912813">
              <a:spcBef>
                <a:spcPct val="20000"/>
              </a:spcBef>
              <a:buChar char="•"/>
              <a:tabLst>
                <a:tab pos="17938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tabLst>
                <a:tab pos="1793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tabLst>
                <a:tab pos="1793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FF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Многие памятники говорят о том, что история города тесно связана с историей Мордовии и России. </a:t>
            </a:r>
          </a:p>
        </p:txBody>
      </p:sp>
      <p:sp>
        <p:nvSpPr>
          <p:cNvPr id="16392" name="Rectangle 7"/>
          <p:cNvSpPr>
            <a:spLocks noChangeArrowheads="1"/>
          </p:cNvSpPr>
          <p:nvPr/>
        </p:nvSpPr>
        <p:spPr bwMode="auto">
          <a:xfrm>
            <a:off x="0" y="1905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393" name="Rectangle 8"/>
          <p:cNvSpPr>
            <a:spLocks noChangeArrowheads="1"/>
          </p:cNvSpPr>
          <p:nvPr/>
        </p:nvSpPr>
        <p:spPr bwMode="auto">
          <a:xfrm>
            <a:off x="0" y="3343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altLang="ru-RU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394" name="Rectangle 9"/>
          <p:cNvSpPr>
            <a:spLocks noChangeArrowheads="1"/>
          </p:cNvSpPr>
          <p:nvPr/>
        </p:nvSpPr>
        <p:spPr bwMode="auto">
          <a:xfrm>
            <a:off x="0" y="47910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395" name="Rectangle 10"/>
          <p:cNvSpPr>
            <a:spLocks noChangeArrowheads="1"/>
          </p:cNvSpPr>
          <p:nvPr/>
        </p:nvSpPr>
        <p:spPr bwMode="auto">
          <a:xfrm>
            <a:off x="0" y="6248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396" name="TextBox 61"/>
          <p:cNvSpPr txBox="1">
            <a:spLocks noChangeArrowheads="1"/>
          </p:cNvSpPr>
          <p:nvPr/>
        </p:nvSpPr>
        <p:spPr bwMode="auto">
          <a:xfrm rot="-5400000">
            <a:off x="-3198018" y="3198018"/>
            <a:ext cx="6858000" cy="461963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 u="sng">
                <a:solidFill>
                  <a:srgbClr val="FF0000"/>
                </a:solidFill>
                <a:latin typeface="Georgia" panose="02040502050405020303" pitchFamily="18" charset="0"/>
              </a:rPr>
              <a:t>Достопримечательности Саранска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642938" y="3500438"/>
            <a:ext cx="1357312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55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памятник «Навеки с Россией»</a:t>
            </a:r>
            <a:r>
              <a:rPr lang="ru-RU" sz="16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600" dirty="0">
              <a:latin typeface="Arial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2143125" y="3857625"/>
            <a:ext cx="16827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55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памятник Героям Первой Мировой войны</a:t>
            </a:r>
            <a:endParaRPr lang="ru-RU" sz="1550" dirty="0">
              <a:latin typeface="Arial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4000500" y="4143375"/>
            <a:ext cx="1571625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55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мемориал «Мать-Мордовия» </a:t>
            </a:r>
            <a:endParaRPr lang="ru-RU" sz="1550" dirty="0">
              <a:latin typeface="Arial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715000" y="4572000"/>
            <a:ext cx="1571625" cy="569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55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памятник стратонавтам</a:t>
            </a:r>
            <a:endParaRPr lang="ru-RU" sz="1550" dirty="0">
              <a:latin typeface="Arial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6786563" y="5786438"/>
            <a:ext cx="235743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2813">
              <a:defRPr/>
            </a:pPr>
            <a:r>
              <a:rPr lang="ru-RU" sz="155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памятник воинам-интернационалистам</a:t>
            </a:r>
            <a:endParaRPr lang="ru-RU" sz="1550" dirty="0"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32" descr="DSC09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t="5023" r="7547" b="2052"/>
          <a:stretch>
            <a:fillRect/>
          </a:stretch>
        </p:blipFill>
        <p:spPr bwMode="auto">
          <a:xfrm>
            <a:off x="3000375" y="1000125"/>
            <a:ext cx="3500438" cy="2755900"/>
          </a:xfrm>
          <a:prstGeom prst="rect">
            <a:avLst/>
          </a:prstGeom>
          <a:solidFill>
            <a:srgbClr val="FF0000"/>
          </a:solidFill>
          <a:ln w="38100">
            <a:solidFill>
              <a:srgbClr val="66FF33"/>
            </a:solidFill>
            <a:miter lim="800000"/>
            <a:headEnd/>
            <a:tailEnd/>
          </a:ln>
        </p:spPr>
      </p:pic>
      <p:pic>
        <p:nvPicPr>
          <p:cNvPr id="17411" name="Рисунок 52" descr="http://img1.liveinternet.ru/images/attach/c/5/89/201/89201221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" t="3616" b="2330"/>
          <a:stretch>
            <a:fillRect/>
          </a:stretch>
        </p:blipFill>
        <p:spPr bwMode="auto">
          <a:xfrm>
            <a:off x="7715250" y="4214813"/>
            <a:ext cx="1285875" cy="1857375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TextBox 57"/>
          <p:cNvSpPr txBox="1">
            <a:spLocks noChangeArrowheads="1"/>
          </p:cNvSpPr>
          <p:nvPr/>
        </p:nvSpPr>
        <p:spPr bwMode="auto">
          <a:xfrm>
            <a:off x="2714625" y="3786188"/>
            <a:ext cx="4000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Скульптурная композиция «Семья»</a:t>
            </a:r>
          </a:p>
        </p:txBody>
      </p:sp>
      <p:pic>
        <p:nvPicPr>
          <p:cNvPr id="17413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1" b="95"/>
          <a:stretch>
            <a:fillRect/>
          </a:stretch>
        </p:blipFill>
        <p:spPr bwMode="auto">
          <a:xfrm>
            <a:off x="714375" y="1000125"/>
            <a:ext cx="1928813" cy="2286000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4" name="TextBox 61"/>
          <p:cNvSpPr txBox="1">
            <a:spLocks noChangeArrowheads="1"/>
          </p:cNvSpPr>
          <p:nvPr/>
        </p:nvSpPr>
        <p:spPr bwMode="auto">
          <a:xfrm rot="-5400000">
            <a:off x="-3198018" y="3198018"/>
            <a:ext cx="6858000" cy="461963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 u="sng">
                <a:solidFill>
                  <a:srgbClr val="FF0000"/>
                </a:solidFill>
                <a:latin typeface="Georgia" panose="02040502050405020303" pitchFamily="18" charset="0"/>
              </a:rPr>
              <a:t>Достопримечательности Саранска</a:t>
            </a:r>
          </a:p>
        </p:txBody>
      </p:sp>
      <p:sp>
        <p:nvSpPr>
          <p:cNvPr id="17415" name="TextBox 6"/>
          <p:cNvSpPr txBox="1">
            <a:spLocks noChangeArrowheads="1"/>
          </p:cNvSpPr>
          <p:nvPr/>
        </p:nvSpPr>
        <p:spPr bwMode="auto">
          <a:xfrm>
            <a:off x="500063" y="3429000"/>
            <a:ext cx="2214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«Лисий» мостик</a:t>
            </a:r>
          </a:p>
        </p:txBody>
      </p:sp>
      <p:sp>
        <p:nvSpPr>
          <p:cNvPr id="17416" name="TextBox 7"/>
          <p:cNvSpPr txBox="1">
            <a:spLocks noChangeArrowheads="1"/>
          </p:cNvSpPr>
          <p:nvPr/>
        </p:nvSpPr>
        <p:spPr bwMode="auto">
          <a:xfrm>
            <a:off x="7786688" y="6211888"/>
            <a:ext cx="13573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дворнику</a:t>
            </a:r>
          </a:p>
        </p:txBody>
      </p:sp>
      <p:sp>
        <p:nvSpPr>
          <p:cNvPr id="17417" name="TextBox 8"/>
          <p:cNvSpPr txBox="1">
            <a:spLocks noChangeArrowheads="1"/>
          </p:cNvSpPr>
          <p:nvPr/>
        </p:nvSpPr>
        <p:spPr bwMode="auto">
          <a:xfrm>
            <a:off x="785813" y="214313"/>
            <a:ext cx="7929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i="1">
                <a:solidFill>
                  <a:srgbClr val="FF0000"/>
                </a:solidFill>
                <a:latin typeface="Georgia" panose="02040502050405020303" pitchFamily="18" charset="0"/>
              </a:rPr>
              <a:t>В нашем городе есть и другие необычные достопримечательности.</a:t>
            </a:r>
          </a:p>
        </p:txBody>
      </p:sp>
      <p:pic>
        <p:nvPicPr>
          <p:cNvPr id="17418" name="Picture 6" descr="http://eco-turizm.net/uploads/2015/03/skulptura-SHapoklyak-v-parke-Pushkina-Sarans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4214813"/>
            <a:ext cx="1339850" cy="185737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9" name="Picture 10" descr="Парк культуры и отдыха им. А. С. Пушкина (Россия, Саранск) фот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"/>
          <a:stretch>
            <a:fillRect/>
          </a:stretch>
        </p:blipFill>
        <p:spPr bwMode="auto">
          <a:xfrm>
            <a:off x="5857875" y="4214813"/>
            <a:ext cx="1643063" cy="192881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4" descr="http://i043.radikal.ru/1205/1f/00e48907702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5" r="29137" b="21248"/>
          <a:stretch>
            <a:fillRect/>
          </a:stretch>
        </p:blipFill>
        <p:spPr bwMode="auto">
          <a:xfrm>
            <a:off x="500063" y="4214813"/>
            <a:ext cx="1428750" cy="1857375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1" name="Picture 16" descr="http://img.tourbina.ru/photos.2/42468/big.photo/Pamyatnik-po-motivam-skazk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5" t="2396" r="13829" b="4153"/>
          <a:stretch>
            <a:fillRect/>
          </a:stretch>
        </p:blipFill>
        <p:spPr bwMode="auto">
          <a:xfrm>
            <a:off x="3500438" y="4214813"/>
            <a:ext cx="2198687" cy="1857375"/>
          </a:xfrm>
          <a:prstGeom prst="rect">
            <a:avLst/>
          </a:prstGeom>
          <a:noFill/>
          <a:ln w="38100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2" name="AutoShape 18" descr="DSCN68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7423" name="AutoShape 20" descr="DSCN68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7424" name="Picture 22" descr="http://img-fotki.yandex.ru/get/4708/81513296.64/0_62646_670d3292_X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6" r="23296" b="13635"/>
          <a:stretch>
            <a:fillRect/>
          </a:stretch>
        </p:blipFill>
        <p:spPr bwMode="auto">
          <a:xfrm>
            <a:off x="6858000" y="1000125"/>
            <a:ext cx="1785938" cy="2424113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5" name="TextBox 19"/>
          <p:cNvSpPr txBox="1">
            <a:spLocks noChangeArrowheads="1"/>
          </p:cNvSpPr>
          <p:nvPr/>
        </p:nvSpPr>
        <p:spPr bwMode="auto">
          <a:xfrm>
            <a:off x="6786563" y="3500438"/>
            <a:ext cx="21431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Скульптурная композиция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«Новая жизнь»</a:t>
            </a:r>
          </a:p>
        </p:txBody>
      </p:sp>
      <p:sp>
        <p:nvSpPr>
          <p:cNvPr id="17426" name="TextBox 20"/>
          <p:cNvSpPr txBox="1">
            <a:spLocks noChangeArrowheads="1"/>
          </p:cNvSpPr>
          <p:nvPr/>
        </p:nvSpPr>
        <p:spPr bwMode="auto">
          <a:xfrm>
            <a:off x="500063" y="6072188"/>
            <a:ext cx="1357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сантехнику</a:t>
            </a:r>
          </a:p>
        </p:txBody>
      </p:sp>
      <p:sp>
        <p:nvSpPr>
          <p:cNvPr id="17427" name="TextBox 57"/>
          <p:cNvSpPr txBox="1">
            <a:spLocks noChangeArrowheads="1"/>
          </p:cNvSpPr>
          <p:nvPr/>
        </p:nvSpPr>
        <p:spPr bwMode="auto">
          <a:xfrm>
            <a:off x="2071688" y="6143625"/>
            <a:ext cx="5214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Бронзовые скульптуры в Парке культуры и отдыха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им. А.С. Пушкина</a:t>
            </a:r>
          </a:p>
        </p:txBody>
      </p:sp>
      <p:sp>
        <p:nvSpPr>
          <p:cNvPr id="17428" name="TextBox 61"/>
          <p:cNvSpPr txBox="1">
            <a:spLocks noChangeArrowheads="1"/>
          </p:cNvSpPr>
          <p:nvPr/>
        </p:nvSpPr>
        <p:spPr bwMode="auto">
          <a:xfrm rot="-5400000">
            <a:off x="-3198018" y="3198018"/>
            <a:ext cx="6858000" cy="461963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 u="sng">
                <a:solidFill>
                  <a:srgbClr val="FF0000"/>
                </a:solidFill>
                <a:latin typeface="Georgia" panose="02040502050405020303" pitchFamily="18" charset="0"/>
              </a:rPr>
              <a:t>Достопримечательности Саранска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3"/>
          <p:cNvSpPr>
            <a:spLocks noChangeArrowheads="1"/>
          </p:cNvSpPr>
          <p:nvPr/>
        </p:nvSpPr>
        <p:spPr bwMode="auto">
          <a:xfrm>
            <a:off x="7858125" y="5643563"/>
            <a:ext cx="12858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Космонавт, Герой России В.Н. Дежуров</a:t>
            </a:r>
            <a:endParaRPr lang="ru-RU" altLang="ru-RU" sz="1400" b="1">
              <a:cs typeface="Times New Roman" panose="02020603050405020304" pitchFamily="18" charset="0"/>
            </a:endParaRPr>
          </a:p>
        </p:txBody>
      </p:sp>
      <p:pic>
        <p:nvPicPr>
          <p:cNvPr id="1843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71563"/>
            <a:ext cx="1420813" cy="1785937"/>
          </a:xfrm>
          <a:prstGeom prst="rect">
            <a:avLst/>
          </a:prstGeom>
          <a:noFill/>
          <a:ln w="38100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3857625"/>
            <a:ext cx="1308100" cy="1785938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071563"/>
            <a:ext cx="1314450" cy="1797050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1" r="8990"/>
          <a:stretch>
            <a:fillRect/>
          </a:stretch>
        </p:blipFill>
        <p:spPr bwMode="auto">
          <a:xfrm>
            <a:off x="3592513" y="1071563"/>
            <a:ext cx="1285875" cy="1785937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1071563"/>
            <a:ext cx="1214438" cy="1800225"/>
          </a:xfrm>
          <a:prstGeom prst="rect">
            <a:avLst/>
          </a:prstGeom>
          <a:noFill/>
          <a:ln w="38100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1071563"/>
            <a:ext cx="1285875" cy="1785937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3857625"/>
            <a:ext cx="1285875" cy="1785938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3857625"/>
            <a:ext cx="1443037" cy="1785938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3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27"/>
          <a:stretch>
            <a:fillRect/>
          </a:stretch>
        </p:blipFill>
        <p:spPr bwMode="auto">
          <a:xfrm>
            <a:off x="3643313" y="3857625"/>
            <a:ext cx="1285875" cy="1785938"/>
          </a:xfrm>
          <a:prstGeom prst="rect">
            <a:avLst/>
          </a:prstGeom>
          <a:noFill/>
          <a:ln w="38100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0" b="11287"/>
          <a:stretch>
            <a:fillRect/>
          </a:stretch>
        </p:blipFill>
        <p:spPr bwMode="auto">
          <a:xfrm>
            <a:off x="5072063" y="3857625"/>
            <a:ext cx="1214437" cy="176053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5" name="Рисунок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3625"/>
          <a:stretch>
            <a:fillRect/>
          </a:stretch>
        </p:blipFill>
        <p:spPr bwMode="auto">
          <a:xfrm>
            <a:off x="7888288" y="3857625"/>
            <a:ext cx="1255712" cy="1755775"/>
          </a:xfrm>
          <a:prstGeom prst="rect">
            <a:avLst/>
          </a:prstGeom>
          <a:noFill/>
          <a:ln w="38100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6" name="Прямоугольник 13"/>
          <p:cNvSpPr>
            <a:spLocks noChangeArrowheads="1"/>
          </p:cNvSpPr>
          <p:nvPr/>
        </p:nvSpPr>
        <p:spPr bwMode="auto">
          <a:xfrm>
            <a:off x="642938" y="2928938"/>
            <a:ext cx="1357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Адмирал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Ф.Ф. Ушаков</a:t>
            </a:r>
            <a:endParaRPr lang="ru-RU" altLang="ru-RU" sz="1400" b="1"/>
          </a:p>
        </p:txBody>
      </p:sp>
      <p:sp>
        <p:nvSpPr>
          <p:cNvPr id="18447" name="Прямоугольник 15"/>
          <p:cNvSpPr>
            <a:spLocks noChangeArrowheads="1"/>
          </p:cNvSpPr>
          <p:nvPr/>
        </p:nvSpPr>
        <p:spPr bwMode="auto">
          <a:xfrm>
            <a:off x="2357438" y="2928938"/>
            <a:ext cx="10271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Патриарх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Никон</a:t>
            </a:r>
            <a:endParaRPr lang="ru-RU" altLang="ru-RU" sz="1400" b="1"/>
          </a:p>
        </p:txBody>
      </p:sp>
      <p:sp>
        <p:nvSpPr>
          <p:cNvPr id="18448" name="Прямоугольник 17"/>
          <p:cNvSpPr>
            <a:spLocks noChangeArrowheads="1"/>
          </p:cNvSpPr>
          <p:nvPr/>
        </p:nvSpPr>
        <p:spPr bwMode="auto">
          <a:xfrm>
            <a:off x="3714750" y="2928938"/>
            <a:ext cx="1223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Скульптор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С.Д.  Эрьзя</a:t>
            </a:r>
            <a:endParaRPr lang="ru-RU" altLang="ru-RU" sz="1400" b="1"/>
          </a:p>
        </p:txBody>
      </p:sp>
      <p:sp>
        <p:nvSpPr>
          <p:cNvPr id="18449" name="Прямоугольник 18"/>
          <p:cNvSpPr>
            <a:spLocks noChangeArrowheads="1"/>
          </p:cNvSpPr>
          <p:nvPr/>
        </p:nvSpPr>
        <p:spPr bwMode="auto">
          <a:xfrm>
            <a:off x="4929188" y="2928938"/>
            <a:ext cx="1292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Ф.В.  Сычков</a:t>
            </a:r>
            <a:endParaRPr lang="ru-RU" altLang="ru-RU" sz="1400" b="1"/>
          </a:p>
        </p:txBody>
      </p:sp>
      <p:sp>
        <p:nvSpPr>
          <p:cNvPr id="18450" name="Прямоугольник 19"/>
          <p:cNvSpPr>
            <a:spLocks noChangeArrowheads="1"/>
          </p:cNvSpPr>
          <p:nvPr/>
        </p:nvSpPr>
        <p:spPr bwMode="auto">
          <a:xfrm>
            <a:off x="6357938" y="2928938"/>
            <a:ext cx="13922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Поэт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А.И. Полежаев</a:t>
            </a:r>
            <a:endParaRPr lang="ru-RU" altLang="ru-RU" sz="1400" b="1"/>
          </a:p>
        </p:txBody>
      </p:sp>
      <p:sp>
        <p:nvSpPr>
          <p:cNvPr id="18451" name="Прямоугольник 20"/>
          <p:cNvSpPr>
            <a:spLocks noChangeArrowheads="1"/>
          </p:cNvSpPr>
          <p:nvPr/>
        </p:nvSpPr>
        <p:spPr bwMode="auto">
          <a:xfrm>
            <a:off x="2071688" y="5715000"/>
            <a:ext cx="124936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Композитор,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дирижер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Л. И. Воинов</a:t>
            </a:r>
            <a:endParaRPr lang="ru-RU" altLang="ru-RU" sz="1400" b="1"/>
          </a:p>
        </p:txBody>
      </p:sp>
      <p:sp>
        <p:nvSpPr>
          <p:cNvPr id="18452" name="Прямоугольник 21"/>
          <p:cNvSpPr>
            <a:spLocks noChangeArrowheads="1"/>
          </p:cNvSpPr>
          <p:nvPr/>
        </p:nvSpPr>
        <p:spPr bwMode="auto">
          <a:xfrm>
            <a:off x="500063" y="5572125"/>
            <a:ext cx="14287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Певец, заслуженный артист России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И.М. Яушев</a:t>
            </a:r>
            <a:endParaRPr lang="ru-RU" altLang="ru-RU" sz="1400" b="1"/>
          </a:p>
        </p:txBody>
      </p:sp>
      <p:sp>
        <p:nvSpPr>
          <p:cNvPr id="18453" name="Прямоугольник 22"/>
          <p:cNvSpPr>
            <a:spLocks noChangeArrowheads="1"/>
          </p:cNvSpPr>
          <p:nvPr/>
        </p:nvSpPr>
        <p:spPr bwMode="auto">
          <a:xfrm>
            <a:off x="3643313" y="5786438"/>
            <a:ext cx="144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 армии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М. А. Пуркаев</a:t>
            </a:r>
            <a:endParaRPr lang="ru-RU" altLang="ru-RU" sz="1400" b="1"/>
          </a:p>
        </p:txBody>
      </p:sp>
      <p:sp>
        <p:nvSpPr>
          <p:cNvPr id="18454" name="Прямоугольник 23"/>
          <p:cNvSpPr>
            <a:spLocks noChangeArrowheads="1"/>
          </p:cNvSpPr>
          <p:nvPr/>
        </p:nvSpPr>
        <p:spPr bwMode="auto">
          <a:xfrm>
            <a:off x="5072063" y="5643563"/>
            <a:ext cx="12858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Летчик, Герой Советского Союза     </a:t>
            </a:r>
            <a:r>
              <a:rPr lang="ru-RU" altLang="ru-RU" sz="1300" b="1">
                <a:latin typeface="Times New Roman" panose="02020603050405020304" pitchFamily="18" charset="0"/>
                <a:cs typeface="Times New Roman" panose="02020603050405020304" pitchFamily="18" charset="0"/>
              </a:rPr>
              <a:t>М.П. Девятаев</a:t>
            </a:r>
            <a:endParaRPr lang="ru-RU" altLang="ru-RU" sz="1300" b="1"/>
          </a:p>
        </p:txBody>
      </p:sp>
      <p:sp>
        <p:nvSpPr>
          <p:cNvPr id="19479" name="Rectangle 6"/>
          <p:cNvSpPr>
            <a:spLocks noChangeArrowheads="1"/>
          </p:cNvSpPr>
          <p:nvPr/>
        </p:nvSpPr>
        <p:spPr bwMode="auto">
          <a:xfrm>
            <a:off x="642938" y="0"/>
            <a:ext cx="82867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just" defTabSz="912813" eaLnBrk="1" hangingPunct="1">
              <a:tabLst>
                <a:tab pos="179388" algn="l"/>
              </a:tabLst>
              <a:defRPr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Мордовией и городом Саранск связаны имена многих известных личностей: священников, военных, поэтов, скульпторов,</a:t>
            </a:r>
          </a:p>
          <a:p>
            <a:pPr algn="just" defTabSz="912813" eaLnBrk="1" hangingPunct="1">
              <a:tabLst>
                <a:tab pos="179388" algn="l"/>
              </a:tabLst>
              <a:defRPr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ученых – наших земляков.</a:t>
            </a:r>
          </a:p>
        </p:txBody>
      </p:sp>
      <p:sp>
        <p:nvSpPr>
          <p:cNvPr id="18456" name="TextBox 61"/>
          <p:cNvSpPr txBox="1">
            <a:spLocks noChangeArrowheads="1"/>
          </p:cNvSpPr>
          <p:nvPr/>
        </p:nvSpPr>
        <p:spPr bwMode="auto">
          <a:xfrm rot="-5400000">
            <a:off x="-3198018" y="3198018"/>
            <a:ext cx="6858000" cy="461963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 u="sng">
                <a:solidFill>
                  <a:srgbClr val="FF0000"/>
                </a:solidFill>
                <a:latin typeface="Georgia" panose="02040502050405020303" pitchFamily="18" charset="0"/>
              </a:rPr>
              <a:t>Наши земляки</a:t>
            </a:r>
          </a:p>
        </p:txBody>
      </p:sp>
      <p:pic>
        <p:nvPicPr>
          <p:cNvPr id="18457" name="Picture 26" descr="http://www.stihi.ru/pics/2010/05/13/8262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2" r="11511"/>
          <a:stretch>
            <a:fillRect/>
          </a:stretch>
        </p:blipFill>
        <p:spPr bwMode="auto">
          <a:xfrm>
            <a:off x="7786688" y="1071563"/>
            <a:ext cx="1192212" cy="1785937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58" name="Прямоугольник 14"/>
          <p:cNvSpPr>
            <a:spLocks noChangeArrowheads="1"/>
          </p:cNvSpPr>
          <p:nvPr/>
        </p:nvSpPr>
        <p:spPr bwMode="auto">
          <a:xfrm>
            <a:off x="6357938" y="5715000"/>
            <a:ext cx="150018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Литературовед,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философ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М.М. Бахтин</a:t>
            </a:r>
          </a:p>
        </p:txBody>
      </p:sp>
      <p:sp>
        <p:nvSpPr>
          <p:cNvPr id="18459" name="Прямоугольник 19"/>
          <p:cNvSpPr>
            <a:spLocks noChangeArrowheads="1"/>
          </p:cNvSpPr>
          <p:nvPr/>
        </p:nvSpPr>
        <p:spPr bwMode="auto">
          <a:xfrm>
            <a:off x="7643813" y="2928938"/>
            <a:ext cx="157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Поэт , публицист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Н. П. Огарев</a:t>
            </a:r>
            <a:endParaRPr lang="ru-RU" altLang="ru-RU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1"/>
          <p:cNvSpPr>
            <a:spLocks noChangeArrowheads="1"/>
          </p:cNvSpPr>
          <p:nvPr/>
        </p:nvSpPr>
        <p:spPr bwMode="auto">
          <a:xfrm>
            <a:off x="1071563" y="142875"/>
            <a:ext cx="7799387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FF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Саранск является одним из крупных спортивных центров Поволжья </a:t>
            </a:r>
          </a:p>
        </p:txBody>
      </p:sp>
      <p:pic>
        <p:nvPicPr>
          <p:cNvPr id="19459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4071938"/>
            <a:ext cx="1798637" cy="18002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071563"/>
            <a:ext cx="2143125" cy="2143125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61"/>
          <a:stretch>
            <a:fillRect/>
          </a:stretch>
        </p:blipFill>
        <p:spPr bwMode="auto">
          <a:xfrm>
            <a:off x="6143625" y="1071563"/>
            <a:ext cx="2470150" cy="2173287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4071938"/>
            <a:ext cx="1943100" cy="1857375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4071938"/>
            <a:ext cx="1833562" cy="1833562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4071938"/>
            <a:ext cx="1954212" cy="1785937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5" name="Прямоугольник 7"/>
          <p:cNvSpPr>
            <a:spLocks noChangeArrowheads="1"/>
          </p:cNvSpPr>
          <p:nvPr/>
        </p:nvSpPr>
        <p:spPr bwMode="auto">
          <a:xfrm>
            <a:off x="1214438" y="3214688"/>
            <a:ext cx="16240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 дворец спорта</a:t>
            </a:r>
            <a:endParaRPr lang="ru-RU" altLang="ru-RU" sz="1400" b="1"/>
          </a:p>
        </p:txBody>
      </p:sp>
      <p:sp>
        <p:nvSpPr>
          <p:cNvPr id="19466" name="Прямоугольник 9"/>
          <p:cNvSpPr>
            <a:spLocks noChangeArrowheads="1"/>
          </p:cNvSpPr>
          <p:nvPr/>
        </p:nvSpPr>
        <p:spPr bwMode="auto">
          <a:xfrm>
            <a:off x="5072063" y="6143625"/>
            <a:ext cx="1516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Ледовый дворец</a:t>
            </a:r>
          </a:p>
        </p:txBody>
      </p:sp>
      <p:sp>
        <p:nvSpPr>
          <p:cNvPr id="19467" name="Прямоугольник 10"/>
          <p:cNvSpPr>
            <a:spLocks noChangeArrowheads="1"/>
          </p:cNvSpPr>
          <p:nvPr/>
        </p:nvSpPr>
        <p:spPr bwMode="auto">
          <a:xfrm>
            <a:off x="6429375" y="3357563"/>
            <a:ext cx="1947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Дворец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водных видов спорта</a:t>
            </a:r>
          </a:p>
        </p:txBody>
      </p:sp>
      <p:sp>
        <p:nvSpPr>
          <p:cNvPr id="19468" name="Прямоугольник 11"/>
          <p:cNvSpPr>
            <a:spLocks noChangeArrowheads="1"/>
          </p:cNvSpPr>
          <p:nvPr/>
        </p:nvSpPr>
        <p:spPr bwMode="auto">
          <a:xfrm>
            <a:off x="4000500" y="3286125"/>
            <a:ext cx="14684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Спорткомплекс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«Мордовия</a:t>
            </a: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  <p:sp>
        <p:nvSpPr>
          <p:cNvPr id="19469" name="Прямоугольник 12"/>
          <p:cNvSpPr>
            <a:spLocks noChangeArrowheads="1"/>
          </p:cNvSpPr>
          <p:nvPr/>
        </p:nvSpPr>
        <p:spPr bwMode="auto">
          <a:xfrm>
            <a:off x="571500" y="5929313"/>
            <a:ext cx="2128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Гимнастический центр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им. Л. Аркаева</a:t>
            </a:r>
          </a:p>
        </p:txBody>
      </p:sp>
      <p:sp>
        <p:nvSpPr>
          <p:cNvPr id="19470" name="Прямоугольник 13"/>
          <p:cNvSpPr>
            <a:spLocks noChangeArrowheads="1"/>
          </p:cNvSpPr>
          <p:nvPr/>
        </p:nvSpPr>
        <p:spPr bwMode="auto">
          <a:xfrm>
            <a:off x="2643188" y="6143625"/>
            <a:ext cx="2360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по велоспорту </a:t>
            </a:r>
            <a:r>
              <a:rPr lang="en-US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BMX</a:t>
            </a:r>
            <a:endParaRPr lang="ru-RU" altLang="ru-RU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71" name="Прямоугольник 14"/>
          <p:cNvSpPr>
            <a:spLocks noChangeArrowheads="1"/>
          </p:cNvSpPr>
          <p:nvPr/>
        </p:nvSpPr>
        <p:spPr bwMode="auto">
          <a:xfrm>
            <a:off x="6786563" y="6119813"/>
            <a:ext cx="23574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олимпийской подготовки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им. В.М. Чегина</a:t>
            </a:r>
          </a:p>
        </p:txBody>
      </p:sp>
      <p:pic>
        <p:nvPicPr>
          <p:cNvPr id="19472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1071563"/>
            <a:ext cx="2354263" cy="2143125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73" name="TextBox 55"/>
          <p:cNvSpPr txBox="1">
            <a:spLocks noChangeArrowheads="1"/>
          </p:cNvSpPr>
          <p:nvPr/>
        </p:nvSpPr>
        <p:spPr bwMode="auto">
          <a:xfrm rot="-5400000">
            <a:off x="-3136899" y="3167062"/>
            <a:ext cx="6858000" cy="523875"/>
          </a:xfrm>
          <a:prstGeom prst="rect">
            <a:avLst/>
          </a:prstGeom>
          <a:solidFill>
            <a:srgbClr val="FFFFCC"/>
          </a:solidFill>
          <a:ln w="57150">
            <a:solidFill>
              <a:srgbClr val="9900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i="1" u="sng">
                <a:solidFill>
                  <a:srgbClr val="9900CC"/>
                </a:solidFill>
                <a:latin typeface="Georgia" panose="02040502050405020303" pitchFamily="18" charset="0"/>
              </a:rPr>
              <a:t>Саранск спортивный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1"/>
          <p:cNvSpPr>
            <a:spLocks noChangeArrowheads="1"/>
          </p:cNvSpPr>
          <p:nvPr/>
        </p:nvSpPr>
        <p:spPr bwMode="auto">
          <a:xfrm>
            <a:off x="642938" y="142875"/>
            <a:ext cx="3214687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Но, пожалуй, самым важным является то, что в Мордовии существуют ряд спортивных школ, которые готовят выдающихся спортсменов современности. </a:t>
            </a:r>
            <a:endParaRPr lang="ru-RU" altLang="ru-RU" sz="1400" b="1">
              <a:cs typeface="Times New Roman" panose="02020603050405020304" pitchFamily="18" charset="0"/>
            </a:endParaRPr>
          </a:p>
        </p:txBody>
      </p:sp>
      <p:pic>
        <p:nvPicPr>
          <p:cNvPr id="20483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42875"/>
            <a:ext cx="1606550" cy="222567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94" b="5907"/>
          <a:stretch>
            <a:fillRect/>
          </a:stretch>
        </p:blipFill>
        <p:spPr bwMode="auto">
          <a:xfrm>
            <a:off x="7500938" y="1071563"/>
            <a:ext cx="1500187" cy="21431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>
            <a:fillRect/>
          </a:stretch>
        </p:blipFill>
        <p:spPr bwMode="auto">
          <a:xfrm>
            <a:off x="5715000" y="714375"/>
            <a:ext cx="1500188" cy="2233613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7" t="3224" r="13106"/>
          <a:stretch>
            <a:fillRect/>
          </a:stretch>
        </p:blipFill>
        <p:spPr bwMode="auto">
          <a:xfrm>
            <a:off x="857250" y="2643188"/>
            <a:ext cx="1790700" cy="2233612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8" r="6680"/>
          <a:stretch>
            <a:fillRect/>
          </a:stretch>
        </p:blipFill>
        <p:spPr bwMode="auto">
          <a:xfrm>
            <a:off x="2786063" y="3214688"/>
            <a:ext cx="1857375" cy="2100262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3" r="14238" b="11511"/>
          <a:stretch>
            <a:fillRect/>
          </a:stretch>
        </p:blipFill>
        <p:spPr bwMode="auto">
          <a:xfrm>
            <a:off x="6929438" y="4000500"/>
            <a:ext cx="1851025" cy="2259013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9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" r="15027" b="7874"/>
          <a:stretch>
            <a:fillRect/>
          </a:stretch>
        </p:blipFill>
        <p:spPr bwMode="auto">
          <a:xfrm>
            <a:off x="4857750" y="3714750"/>
            <a:ext cx="1857375" cy="2052638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0" name="TextBox 55"/>
          <p:cNvSpPr txBox="1">
            <a:spLocks noChangeArrowheads="1"/>
          </p:cNvSpPr>
          <p:nvPr/>
        </p:nvSpPr>
        <p:spPr bwMode="auto">
          <a:xfrm rot="-5400000">
            <a:off x="-3136899" y="3167062"/>
            <a:ext cx="6858000" cy="523875"/>
          </a:xfrm>
          <a:prstGeom prst="rect">
            <a:avLst/>
          </a:prstGeom>
          <a:solidFill>
            <a:srgbClr val="FFFFCC"/>
          </a:solidFill>
          <a:ln w="57150">
            <a:solidFill>
              <a:srgbClr val="9900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i="1" u="sng">
                <a:solidFill>
                  <a:srgbClr val="9900CC"/>
                </a:solidFill>
                <a:latin typeface="Georgia" panose="02040502050405020303" pitchFamily="18" charset="0"/>
              </a:rPr>
              <a:t>Саранск спортивный</a:t>
            </a:r>
          </a:p>
        </p:txBody>
      </p:sp>
      <p:sp>
        <p:nvSpPr>
          <p:cNvPr id="20491" name="Прямоугольник 10"/>
          <p:cNvSpPr>
            <a:spLocks noChangeArrowheads="1"/>
          </p:cNvSpPr>
          <p:nvPr/>
        </p:nvSpPr>
        <p:spPr bwMode="auto">
          <a:xfrm>
            <a:off x="3929063" y="2500313"/>
            <a:ext cx="1541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Мишин</a:t>
            </a:r>
            <a:endParaRPr lang="ru-RU" altLang="ru-RU" sz="1400" b="1"/>
          </a:p>
        </p:txBody>
      </p:sp>
      <p:sp>
        <p:nvSpPr>
          <p:cNvPr id="20492" name="Прямоугольник 11"/>
          <p:cNvSpPr>
            <a:spLocks noChangeArrowheads="1"/>
          </p:cNvSpPr>
          <p:nvPr/>
        </p:nvSpPr>
        <p:spPr bwMode="auto">
          <a:xfrm>
            <a:off x="7572375" y="3429000"/>
            <a:ext cx="1458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Денис Нижегородов</a:t>
            </a:r>
            <a:endParaRPr lang="ru-RU" altLang="ru-RU" sz="1400" b="1"/>
          </a:p>
        </p:txBody>
      </p:sp>
      <p:sp>
        <p:nvSpPr>
          <p:cNvPr id="20493" name="Прямоугольник 12"/>
          <p:cNvSpPr>
            <a:spLocks noChangeArrowheads="1"/>
          </p:cNvSpPr>
          <p:nvPr/>
        </p:nvSpPr>
        <p:spPr bwMode="auto">
          <a:xfrm>
            <a:off x="5786438" y="3000375"/>
            <a:ext cx="1543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Валерий Борчин</a:t>
            </a:r>
            <a:endParaRPr lang="ru-RU" altLang="ru-RU" sz="1400" b="1"/>
          </a:p>
        </p:txBody>
      </p:sp>
      <p:sp>
        <p:nvSpPr>
          <p:cNvPr id="20494" name="TextBox 13"/>
          <p:cNvSpPr txBox="1">
            <a:spLocks noChangeArrowheads="1"/>
          </p:cNvSpPr>
          <p:nvPr/>
        </p:nvSpPr>
        <p:spPr bwMode="auto">
          <a:xfrm>
            <a:off x="1000125" y="5072063"/>
            <a:ext cx="1500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Ольга Каниськина </a:t>
            </a:r>
          </a:p>
        </p:txBody>
      </p:sp>
      <p:sp>
        <p:nvSpPr>
          <p:cNvPr id="20495" name="TextBox 14"/>
          <p:cNvSpPr txBox="1">
            <a:spLocks noChangeArrowheads="1"/>
          </p:cNvSpPr>
          <p:nvPr/>
        </p:nvSpPr>
        <p:spPr bwMode="auto">
          <a:xfrm>
            <a:off x="2928938" y="5357813"/>
            <a:ext cx="1500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Сергей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Кирдяпкин</a:t>
            </a:r>
          </a:p>
        </p:txBody>
      </p:sp>
      <p:sp>
        <p:nvSpPr>
          <p:cNvPr id="20496" name="Прямоугольник 15"/>
          <p:cNvSpPr>
            <a:spLocks noChangeArrowheads="1"/>
          </p:cNvSpPr>
          <p:nvPr/>
        </p:nvSpPr>
        <p:spPr bwMode="auto">
          <a:xfrm>
            <a:off x="4786313" y="5929313"/>
            <a:ext cx="1779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Анися Кипдяпкина</a:t>
            </a:r>
            <a:endParaRPr lang="ru-RU" altLang="ru-RU" sz="1400" b="1"/>
          </a:p>
        </p:txBody>
      </p:sp>
      <p:sp>
        <p:nvSpPr>
          <p:cNvPr id="20497" name="Прямоугольник 16"/>
          <p:cNvSpPr>
            <a:spLocks noChangeArrowheads="1"/>
          </p:cNvSpPr>
          <p:nvPr/>
        </p:nvSpPr>
        <p:spPr bwMode="auto">
          <a:xfrm>
            <a:off x="6929438" y="6357938"/>
            <a:ext cx="2063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Лашманова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5"/>
          <p:cNvSpPr>
            <a:spLocks noChangeArrowheads="1"/>
          </p:cNvSpPr>
          <p:nvPr/>
        </p:nvSpPr>
        <p:spPr bwMode="auto">
          <a:xfrm>
            <a:off x="428625" y="214313"/>
            <a:ext cx="5857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общеобразовательное учреждение</a:t>
            </a:r>
            <a:endParaRPr lang="ru-RU" altLang="ru-RU" sz="1800" b="1">
              <a:solidFill>
                <a:srgbClr val="0033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«Средняя общеобразовательная школа № 27»</a:t>
            </a:r>
            <a:endParaRPr lang="ru-RU" altLang="ru-RU" sz="1800" b="1">
              <a:solidFill>
                <a:srgbClr val="0033CC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Саранск</a:t>
            </a:r>
            <a:r>
              <a:rPr lang="ru-RU" altLang="ru-RU" sz="16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ru-RU" sz="1600" b="1">
              <a:solidFill>
                <a:srgbClr val="0033CC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5" name="Прямоугольник 6"/>
          <p:cNvSpPr>
            <a:spLocks noChangeArrowheads="1"/>
          </p:cNvSpPr>
          <p:nvPr/>
        </p:nvSpPr>
        <p:spPr bwMode="auto">
          <a:xfrm>
            <a:off x="4143375" y="4500563"/>
            <a:ext cx="4786313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 работы: ученик 1 класса А</a:t>
            </a: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МОУ «Средняя школа № 27»</a:t>
            </a: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ru-RU" altLang="ru-RU" sz="1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Камышов Егор                                     </a:t>
            </a:r>
            <a:endParaRPr lang="ru-RU" altLang="ru-RU" sz="1800" b="1" i="1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учитель начальных классов</a:t>
            </a: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altLang="ru-RU" sz="1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Терлецкая Н.В. </a:t>
            </a:r>
            <a:r>
              <a:rPr lang="ru-RU" alt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ru-RU" sz="1800" i="1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6" b="75449"/>
          <a:stretch>
            <a:fillRect/>
          </a:stretch>
        </p:blipFill>
        <p:spPr bwMode="auto">
          <a:xfrm>
            <a:off x="6189663" y="142875"/>
            <a:ext cx="2774950" cy="2357438"/>
          </a:xfrm>
          <a:prstGeom prst="rect">
            <a:avLst/>
          </a:prstGeom>
          <a:noFill/>
          <a:ln w="57150">
            <a:solidFill>
              <a:srgbClr val="0033CC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Прямоугольник 2"/>
          <p:cNvSpPr>
            <a:spLocks noChangeArrowheads="1"/>
          </p:cNvSpPr>
          <p:nvPr/>
        </p:nvSpPr>
        <p:spPr bwMode="auto">
          <a:xfrm>
            <a:off x="214313" y="1357313"/>
            <a:ext cx="60007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проектных и исследовательских работ учащихся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«Первые шаги в науку»</a:t>
            </a:r>
            <a:endParaRPr lang="ru-RU" altLang="ru-RU" sz="2000" b="1" dirty="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8" name="Рисунок 4" descr="DSC0017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0" r="-299" b="39850"/>
          <a:stretch>
            <a:fillRect/>
          </a:stretch>
        </p:blipFill>
        <p:spPr bwMode="auto">
          <a:xfrm>
            <a:off x="285750" y="4071938"/>
            <a:ext cx="2428875" cy="2513012"/>
          </a:xfrm>
          <a:prstGeom prst="rect">
            <a:avLst/>
          </a:prstGeom>
          <a:noFill/>
          <a:ln w="57150">
            <a:solidFill>
              <a:srgbClr val="3333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Прямоугольник 8"/>
          <p:cNvSpPr>
            <a:spLocks noChangeArrowheads="1"/>
          </p:cNvSpPr>
          <p:nvPr/>
        </p:nvSpPr>
        <p:spPr bwMode="auto">
          <a:xfrm>
            <a:off x="3786188" y="6286500"/>
            <a:ext cx="1019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  <a:endParaRPr lang="ru-RU" altLang="ru-RU" sz="1800" b="1">
              <a:solidFill>
                <a:srgbClr val="0033CC"/>
              </a:solidFill>
            </a:endParaRPr>
          </a:p>
        </p:txBody>
      </p:sp>
      <p:sp>
        <p:nvSpPr>
          <p:cNvPr id="3080" name="TextBox 9"/>
          <p:cNvSpPr txBox="1">
            <a:spLocks noChangeArrowheads="1"/>
          </p:cNvSpPr>
          <p:nvPr/>
        </p:nvSpPr>
        <p:spPr bwMode="auto">
          <a:xfrm>
            <a:off x="285750" y="2571750"/>
            <a:ext cx="8572500" cy="12922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Учебно-исследовательская работа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i="1" u="sng">
                <a:solidFill>
                  <a:srgbClr val="FF0000"/>
                </a:solidFill>
                <a:latin typeface="Georgia" panose="02040502050405020303" pitchFamily="18" charset="0"/>
              </a:rPr>
              <a:t>Саранск родной, но незнакомый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2"/>
          <p:cNvSpPr>
            <a:spLocks noChangeArrowheads="1"/>
          </p:cNvSpPr>
          <p:nvPr/>
        </p:nvSpPr>
        <p:spPr bwMode="auto">
          <a:xfrm>
            <a:off x="785813" y="357188"/>
            <a:ext cx="8070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5613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наш город готовится к Чемпионату мира по футболу – 2018. Для этого строится новый стадион на 45 тысяч зрителей.</a:t>
            </a:r>
          </a:p>
        </p:txBody>
      </p:sp>
      <p:pic>
        <p:nvPicPr>
          <p:cNvPr id="21507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571625"/>
            <a:ext cx="6232525" cy="4681538"/>
          </a:xfrm>
          <a:prstGeom prst="rect">
            <a:avLst/>
          </a:prstGeom>
          <a:noFill/>
          <a:ln w="38100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extBox 55"/>
          <p:cNvSpPr txBox="1">
            <a:spLocks noChangeArrowheads="1"/>
          </p:cNvSpPr>
          <p:nvPr/>
        </p:nvSpPr>
        <p:spPr bwMode="auto">
          <a:xfrm rot="-5400000">
            <a:off x="-3136899" y="3167062"/>
            <a:ext cx="6858000" cy="523875"/>
          </a:xfrm>
          <a:prstGeom prst="rect">
            <a:avLst/>
          </a:prstGeom>
          <a:solidFill>
            <a:srgbClr val="FFFFCC"/>
          </a:solidFill>
          <a:ln w="57150">
            <a:solidFill>
              <a:srgbClr val="9900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i="1" u="sng">
                <a:solidFill>
                  <a:srgbClr val="9900CC"/>
                </a:solidFill>
                <a:latin typeface="Georgia" panose="02040502050405020303" pitchFamily="18" charset="0"/>
              </a:rPr>
              <a:t>Саранск спортивный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1"/>
          <p:cNvSpPr>
            <a:spLocks noChangeArrowheads="1"/>
          </p:cNvSpPr>
          <p:nvPr/>
        </p:nvSpPr>
        <p:spPr bwMode="auto">
          <a:xfrm>
            <a:off x="4572000" y="142875"/>
            <a:ext cx="4402138" cy="6569075"/>
          </a:xfrm>
          <a:prstGeom prst="rect">
            <a:avLst/>
          </a:prstGeom>
          <a:solidFill>
            <a:srgbClr val="FFFFCC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indent="-449263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АНКЕТА №1</a:t>
            </a: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ru-RU" altLang="ru-RU" sz="1000" b="1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В каком году был основан Саранск?</a:t>
            </a:r>
            <a:endParaRPr lang="ru-RU" altLang="ru-RU" sz="1400" b="1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Какое первоначальное название имел наш город?</a:t>
            </a:r>
            <a:endParaRPr lang="ru-RU" altLang="ru-RU" sz="1400" b="1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3. Что означает «сара»?</a:t>
            </a:r>
            <a:endParaRPr lang="ru-RU" altLang="ru-RU" sz="1400" b="1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4. Кто такой Емельян Пугачёв и почему его памятник стоит в Саранске?</a:t>
            </a:r>
            <a:endParaRPr lang="ru-RU" altLang="ru-RU" sz="1400" b="1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5. Кто такой Федор Ушаков?</a:t>
            </a:r>
            <a:endParaRPr lang="ru-RU" altLang="ru-RU" sz="1400" b="1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6. Кто такой С.Д. Эрьзя?</a:t>
            </a:r>
            <a:endParaRPr lang="ru-RU" altLang="ru-RU" sz="1400" b="1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7. Памятник кому стоит перед собором Фёдора Ушакова?</a:t>
            </a:r>
            <a:endParaRPr lang="ru-RU" altLang="ru-RU" sz="1400" b="1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8. Как фамилия полководца Великой Отечественной войны, генерала армии?</a:t>
            </a:r>
            <a:endParaRPr lang="ru-RU" altLang="ru-RU" sz="1400" b="1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9. Как звали летчика, нашего земляка, Героя Советского Союза, который угнал самолет из фашистского плена?</a:t>
            </a:r>
            <a:endParaRPr lang="ru-RU" altLang="ru-RU" sz="1400" b="1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10. Что интересного и знаменательного пройдёт в Саранске в 2018 году?</a:t>
            </a: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ru-RU" sz="1400">
              <a:cs typeface="Times New Roman" panose="02020603050405020304" pitchFamily="18" charset="0"/>
            </a:endParaRPr>
          </a:p>
        </p:txBody>
      </p:sp>
      <p:sp>
        <p:nvSpPr>
          <p:cNvPr id="22531" name="TextBox 2"/>
          <p:cNvSpPr txBox="1">
            <a:spLocks noChangeArrowheads="1"/>
          </p:cNvSpPr>
          <p:nvPr/>
        </p:nvSpPr>
        <p:spPr bwMode="auto">
          <a:xfrm rot="-5400000">
            <a:off x="-3198018" y="3228181"/>
            <a:ext cx="6858000" cy="401637"/>
          </a:xfrm>
          <a:prstGeom prst="rect">
            <a:avLst/>
          </a:prstGeom>
          <a:solidFill>
            <a:srgbClr val="FF99CC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Экспериментальная часть исследования.</a:t>
            </a:r>
          </a:p>
        </p:txBody>
      </p:sp>
      <p:sp>
        <p:nvSpPr>
          <p:cNvPr id="22532" name="Прямоугольник 4"/>
          <p:cNvSpPr>
            <a:spLocks noChangeArrowheads="1"/>
          </p:cNvSpPr>
          <p:nvPr/>
        </p:nvSpPr>
        <p:spPr bwMode="auto">
          <a:xfrm>
            <a:off x="642938" y="1071563"/>
            <a:ext cx="3714750" cy="1816100"/>
          </a:xfrm>
          <a:prstGeom prst="rect">
            <a:avLst/>
          </a:prstGeom>
          <a:solidFill>
            <a:srgbClr val="FFFF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i="1">
                <a:solidFill>
                  <a:srgbClr val="FF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Что младшие школьники знают о родном городе Саранске?</a:t>
            </a:r>
            <a:endParaRPr lang="ru-RU" altLang="ru-RU" sz="2800" i="1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22533" name="Прямоугольник 2"/>
          <p:cNvSpPr>
            <a:spLocks noChangeArrowheads="1"/>
          </p:cNvSpPr>
          <p:nvPr/>
        </p:nvSpPr>
        <p:spPr bwMode="auto">
          <a:xfrm>
            <a:off x="857250" y="3571875"/>
            <a:ext cx="3071813" cy="1631950"/>
          </a:xfrm>
          <a:prstGeom prst="rect">
            <a:avLst/>
          </a:prstGeom>
          <a:solidFill>
            <a:srgbClr val="FFFFCC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среди учащихся 1 класса А.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опрошено –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30 человек.</a:t>
            </a:r>
            <a:endParaRPr lang="ru-RU" altLang="ru-RU" sz="2000">
              <a:cs typeface="Times New Roman" panose="02020603050405020304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2214563" y="3000375"/>
            <a:ext cx="214312" cy="571500"/>
          </a:xfrm>
          <a:prstGeom prst="down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3929063" y="4500563"/>
            <a:ext cx="571500" cy="214312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2536" name="Прямоугольник 7"/>
          <p:cNvSpPr>
            <a:spLocks noChangeArrowheads="1"/>
          </p:cNvSpPr>
          <p:nvPr/>
        </p:nvSpPr>
        <p:spPr bwMode="auto">
          <a:xfrm>
            <a:off x="1000125" y="142875"/>
            <a:ext cx="2854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u="sng">
                <a:solidFill>
                  <a:srgbClr val="0000FF"/>
                </a:solidFill>
              </a:rPr>
              <a:t>КОНСТАТИРУЮЩИЙ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u="sng">
                <a:solidFill>
                  <a:srgbClr val="0000FF"/>
                </a:solidFill>
              </a:rPr>
              <a:t>ЭКСПЕРИМЕНТ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 стрелкой 7"/>
          <p:cNvCxnSpPr/>
          <p:nvPr/>
        </p:nvCxnSpPr>
        <p:spPr>
          <a:xfrm>
            <a:off x="3055938" y="3357563"/>
            <a:ext cx="263525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555" name="Объект 2"/>
          <p:cNvGraphicFramePr>
            <a:graphicFrameLocks noChangeAspect="1"/>
          </p:cNvGraphicFramePr>
          <p:nvPr/>
        </p:nvGraphicFramePr>
        <p:xfrm>
          <a:off x="1084263" y="1285875"/>
          <a:ext cx="7713662" cy="374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1" r:id="rId3" imgW="7712108" imgH="3743268" progId="Excel.Chart.8">
                  <p:embed/>
                </p:oleObj>
              </mc:Choice>
              <mc:Fallback>
                <p:oleObj r:id="rId3" imgW="7712108" imgH="3743268" progId="Excel.Chart.8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4263" y="1285875"/>
                        <a:ext cx="7713662" cy="374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Прямоугольник 3"/>
          <p:cNvSpPr>
            <a:spLocks noChangeArrowheads="1"/>
          </p:cNvSpPr>
          <p:nvPr/>
        </p:nvSpPr>
        <p:spPr bwMode="auto">
          <a:xfrm>
            <a:off x="1000125" y="5429250"/>
            <a:ext cx="7715250" cy="9064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indent="449263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endParaRPr lang="ru-RU" altLang="ru-RU" sz="28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FF0000"/>
                </a:solidFill>
              </a:rPr>
              <a:t>мои одноклассники плохо знают свой родной город. </a:t>
            </a:r>
          </a:p>
        </p:txBody>
      </p:sp>
      <p:sp>
        <p:nvSpPr>
          <p:cNvPr id="23557" name="TextBox 9"/>
          <p:cNvSpPr txBox="1">
            <a:spLocks noChangeArrowheads="1"/>
          </p:cNvSpPr>
          <p:nvPr/>
        </p:nvSpPr>
        <p:spPr bwMode="auto">
          <a:xfrm>
            <a:off x="2286000" y="857250"/>
            <a:ext cx="5857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u="sng">
                <a:solidFill>
                  <a:srgbClr val="FF0000"/>
                </a:solidFill>
              </a:rPr>
              <a:t>РЕЗУЛЬТАТЫ АНКЕТИРОВАНИЯ №1</a:t>
            </a:r>
            <a:r>
              <a:rPr lang="ru-RU" altLang="ru-RU" sz="1800" b="1" u="sng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3558" name="TextBox 2"/>
          <p:cNvSpPr txBox="1">
            <a:spLocks noChangeArrowheads="1"/>
          </p:cNvSpPr>
          <p:nvPr/>
        </p:nvSpPr>
        <p:spPr bwMode="auto">
          <a:xfrm rot="-5400000">
            <a:off x="-3213893" y="3213893"/>
            <a:ext cx="6858000" cy="430213"/>
          </a:xfrm>
          <a:prstGeom prst="rect">
            <a:avLst/>
          </a:prstGeom>
          <a:solidFill>
            <a:srgbClr val="FF99CC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/>
              <a:t>Экспериментальная часть исследования.</a:t>
            </a:r>
          </a:p>
        </p:txBody>
      </p:sp>
      <p:sp>
        <p:nvSpPr>
          <p:cNvPr id="23559" name="Прямоугольник 6"/>
          <p:cNvSpPr>
            <a:spLocks noChangeArrowheads="1"/>
          </p:cNvSpPr>
          <p:nvPr/>
        </p:nvSpPr>
        <p:spPr bwMode="auto">
          <a:xfrm>
            <a:off x="1214438" y="142875"/>
            <a:ext cx="7643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u="sng">
                <a:solidFill>
                  <a:srgbClr val="0000FF"/>
                </a:solidFill>
              </a:rPr>
              <a:t>КОНСТАТИРУЮЩИЙ ЭКСПЕРИМЕНТ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1"/>
          <p:cNvSpPr>
            <a:spLocks noChangeArrowheads="1"/>
          </p:cNvSpPr>
          <p:nvPr/>
        </p:nvSpPr>
        <p:spPr bwMode="auto">
          <a:xfrm>
            <a:off x="1000125" y="785813"/>
            <a:ext cx="478790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Учитывая результаты исследования, я провел в своём классе беседы о Саранске:</a:t>
            </a:r>
            <a:endParaRPr lang="ru-RU" altLang="ru-RU" sz="1400" b="1">
              <a:cs typeface="Times New Roman" panose="02020603050405020304" pitchFamily="18" charset="0"/>
            </a:endParaRPr>
          </a:p>
        </p:txBody>
      </p:sp>
      <p:pic>
        <p:nvPicPr>
          <p:cNvPr id="24579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000250"/>
            <a:ext cx="2428875" cy="20002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2000250"/>
            <a:ext cx="2428875" cy="20002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4357688"/>
            <a:ext cx="2428875" cy="18970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376738"/>
            <a:ext cx="2500313" cy="19097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3" name="TextBox 2"/>
          <p:cNvSpPr txBox="1">
            <a:spLocks noChangeArrowheads="1"/>
          </p:cNvSpPr>
          <p:nvPr/>
        </p:nvSpPr>
        <p:spPr bwMode="auto">
          <a:xfrm rot="-5400000">
            <a:off x="-3198018" y="3213893"/>
            <a:ext cx="6858000" cy="430213"/>
          </a:xfrm>
          <a:prstGeom prst="rect">
            <a:avLst/>
          </a:prstGeom>
          <a:solidFill>
            <a:srgbClr val="FF99CC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/>
              <a:t>Экспериментальная часть исследования.</a:t>
            </a:r>
          </a:p>
        </p:txBody>
      </p:sp>
      <p:sp>
        <p:nvSpPr>
          <p:cNvPr id="24584" name="TextBox 7"/>
          <p:cNvSpPr txBox="1">
            <a:spLocks noChangeArrowheads="1"/>
          </p:cNvSpPr>
          <p:nvPr/>
        </p:nvSpPr>
        <p:spPr bwMode="auto">
          <a:xfrm>
            <a:off x="6500813" y="428625"/>
            <a:ext cx="2357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4585" name="Прямоугольник 13"/>
          <p:cNvSpPr>
            <a:spLocks noChangeArrowheads="1"/>
          </p:cNvSpPr>
          <p:nvPr/>
        </p:nvSpPr>
        <p:spPr bwMode="auto">
          <a:xfrm>
            <a:off x="1500188" y="142875"/>
            <a:ext cx="4465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u="sng">
                <a:solidFill>
                  <a:srgbClr val="0000FF"/>
                </a:solidFill>
              </a:rPr>
              <a:t>ФОРМИРУЮЩИЙ ЭКСПЕРИМЕНТ</a:t>
            </a:r>
          </a:p>
        </p:txBody>
      </p:sp>
      <p:pic>
        <p:nvPicPr>
          <p:cNvPr id="13" name="Рисунок 12" descr="DSCN52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57950" y="214290"/>
            <a:ext cx="2619362" cy="19645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DSCN5214.JPG"/>
          <p:cNvPicPr>
            <a:picLocks noChangeAspect="1"/>
          </p:cNvPicPr>
          <p:nvPr/>
        </p:nvPicPr>
        <p:blipFill>
          <a:blip r:embed="rId7" cstate="print"/>
          <a:srcRect l="17143" t="11429" r="3570" b="8571"/>
          <a:stretch>
            <a:fillRect/>
          </a:stretch>
        </p:blipFill>
        <p:spPr>
          <a:xfrm>
            <a:off x="6286512" y="2428868"/>
            <a:ext cx="2643238" cy="2000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FF3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 descr="DSCN5201.JPG"/>
          <p:cNvPicPr>
            <a:picLocks noChangeAspect="1"/>
          </p:cNvPicPr>
          <p:nvPr/>
        </p:nvPicPr>
        <p:blipFill>
          <a:blip r:embed="rId8" cstate="print"/>
          <a:srcRect l="15132" t="7895" r="3946"/>
          <a:stretch>
            <a:fillRect/>
          </a:stretch>
        </p:blipFill>
        <p:spPr>
          <a:xfrm>
            <a:off x="6286512" y="4714884"/>
            <a:ext cx="2628912" cy="20002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Прямоугольник 1"/>
          <p:cNvSpPr>
            <a:spLocks noChangeArrowheads="1"/>
          </p:cNvSpPr>
          <p:nvPr/>
        </p:nvSpPr>
        <p:spPr bwMode="auto">
          <a:xfrm>
            <a:off x="928688" y="142875"/>
            <a:ext cx="37211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ru-RU" altLang="ru-RU" sz="1400"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ru-RU" sz="1400">
              <a:cs typeface="Times New Roman" panose="02020603050405020304" pitchFamily="18" charset="0"/>
            </a:endParaRPr>
          </a:p>
        </p:txBody>
      </p:sp>
      <p:sp>
        <p:nvSpPr>
          <p:cNvPr id="25603" name="TextBox 2"/>
          <p:cNvSpPr txBox="1">
            <a:spLocks noChangeArrowheads="1"/>
          </p:cNvSpPr>
          <p:nvPr/>
        </p:nvSpPr>
        <p:spPr bwMode="auto">
          <a:xfrm rot="-5400000">
            <a:off x="-3213893" y="3213893"/>
            <a:ext cx="6858000" cy="430213"/>
          </a:xfrm>
          <a:prstGeom prst="rect">
            <a:avLst/>
          </a:prstGeom>
          <a:solidFill>
            <a:srgbClr val="FF99CC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/>
              <a:t>Экспериментальная часть исследования.</a:t>
            </a:r>
          </a:p>
        </p:txBody>
      </p:sp>
      <p:sp>
        <p:nvSpPr>
          <p:cNvPr id="25604" name="Прямоугольник 3"/>
          <p:cNvSpPr>
            <a:spLocks noChangeArrowheads="1"/>
          </p:cNvSpPr>
          <p:nvPr/>
        </p:nvSpPr>
        <p:spPr bwMode="auto">
          <a:xfrm>
            <a:off x="1214438" y="142875"/>
            <a:ext cx="7643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u="sng">
                <a:solidFill>
                  <a:srgbClr val="0000FF"/>
                </a:solidFill>
              </a:rPr>
              <a:t>КОНТРОЛИРУЮЩИЙ ЭКСПЕРИМЕНТ</a:t>
            </a:r>
          </a:p>
        </p:txBody>
      </p:sp>
      <p:sp>
        <p:nvSpPr>
          <p:cNvPr id="25605" name="Прямоугольник 4"/>
          <p:cNvSpPr>
            <a:spLocks noChangeArrowheads="1"/>
          </p:cNvSpPr>
          <p:nvPr/>
        </p:nvSpPr>
        <p:spPr bwMode="auto">
          <a:xfrm>
            <a:off x="642938" y="714375"/>
            <a:ext cx="3071812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бесед мною было проведено повторное анкетирование, в котором немного изменилась формулировка вопросов о Саранске.</a:t>
            </a:r>
            <a:endParaRPr lang="ru-RU" altLang="ru-RU" sz="1400" b="1"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4000500" y="714375"/>
            <a:ext cx="4973638" cy="5821363"/>
          </a:xfrm>
          <a:prstGeom prst="rect">
            <a:avLst/>
          </a:prstGeom>
          <a:solidFill>
            <a:srgbClr val="FFFFCC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49263" algn="ctr" defTabSz="912813" eaLnBrk="1" hangingPunct="1">
              <a:lnSpc>
                <a:spcPct val="115000"/>
              </a:lnSpc>
              <a:defRPr/>
            </a:pPr>
            <a:r>
              <a:rPr lang="ru-RU" alt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АНКЕТА №2</a:t>
            </a:r>
          </a:p>
          <a:p>
            <a:pPr indent="-449263" algn="ctr" defTabSz="912813" eaLnBrk="1" hangingPunct="1">
              <a:lnSpc>
                <a:spcPct val="115000"/>
              </a:lnSpc>
              <a:defRPr/>
            </a:pPr>
            <a:endParaRPr lang="ru-RU" altLang="ru-RU" sz="1000" b="1" dirty="0">
              <a:latin typeface="Arial" charset="0"/>
              <a:cs typeface="Times New Roman" pitchFamily="18" charset="0"/>
            </a:endParaRPr>
          </a:p>
          <a:p>
            <a:pPr algn="just" defTabSz="912813" eaLnBrk="1" hangingPunct="1">
              <a:defRPr/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1. Сколько лет нашему Саранску?</a:t>
            </a:r>
            <a:endParaRPr lang="ru-RU" altLang="ru-RU" sz="1400" b="1" dirty="0">
              <a:latin typeface="Arial" charset="0"/>
              <a:cs typeface="Times New Roman" pitchFamily="18" charset="0"/>
            </a:endParaRPr>
          </a:p>
          <a:p>
            <a:pPr algn="just" defTabSz="912813" eaLnBrk="1" hangingPunct="1">
              <a:defRPr/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2. Как называлась крепость, на месте которой затем был основан город Саранск?</a:t>
            </a:r>
            <a:endParaRPr lang="ru-RU" altLang="ru-RU" sz="1400" b="1" dirty="0">
              <a:latin typeface="Arial" charset="0"/>
              <a:cs typeface="Times New Roman" pitchFamily="18" charset="0"/>
            </a:endParaRPr>
          </a:p>
          <a:p>
            <a:pPr algn="just" defTabSz="912813" eaLnBrk="1" hangingPunct="1">
              <a:defRPr/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3. От какого слова образовалось название города Саранск?</a:t>
            </a:r>
            <a:endParaRPr lang="ru-RU" altLang="ru-RU" sz="1400" b="1" dirty="0">
              <a:latin typeface="Arial" charset="0"/>
              <a:cs typeface="Times New Roman" pitchFamily="18" charset="0"/>
            </a:endParaRPr>
          </a:p>
          <a:p>
            <a:pPr algn="just" defTabSz="912813" eaLnBrk="1" hangingPunct="1">
              <a:defRPr/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4. Донской казак, предводитель Крестьянской войны, чей памятник стоит в Саранске?</a:t>
            </a:r>
            <a:endParaRPr lang="ru-RU" altLang="ru-RU" sz="1400" b="1" dirty="0">
              <a:latin typeface="Arial" charset="0"/>
              <a:cs typeface="Times New Roman" pitchFamily="18" charset="0"/>
            </a:endParaRPr>
          </a:p>
          <a:p>
            <a:pPr algn="just" defTabSz="912813" eaLnBrk="1" hangingPunct="1">
              <a:defRPr/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5. Чьё имя носит кафедральный собор в центре Саранска?</a:t>
            </a:r>
            <a:endParaRPr lang="ru-RU" altLang="ru-RU" sz="1400" b="1" dirty="0">
              <a:latin typeface="Arial" charset="0"/>
              <a:cs typeface="Times New Roman" pitchFamily="18" charset="0"/>
            </a:endParaRPr>
          </a:p>
          <a:p>
            <a:pPr algn="just" defTabSz="912813" eaLnBrk="1" hangingPunct="1">
              <a:defRPr/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6. Как фамилия самого известного мордовского скульптора?</a:t>
            </a:r>
            <a:endParaRPr lang="ru-RU" altLang="ru-RU" sz="1400" b="1" dirty="0">
              <a:latin typeface="Arial" charset="0"/>
              <a:cs typeface="Times New Roman" pitchFamily="18" charset="0"/>
            </a:endParaRPr>
          </a:p>
          <a:p>
            <a:pPr algn="just" defTabSz="912813" eaLnBrk="1" hangingPunct="1">
              <a:defRPr/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7. Памятник кому стоит перед Кафедральным собором Фёдора Ушакова?</a:t>
            </a:r>
            <a:endParaRPr lang="ru-RU" altLang="ru-RU" sz="1400" b="1" dirty="0">
              <a:latin typeface="Arial" charset="0"/>
              <a:cs typeface="Times New Roman" pitchFamily="18" charset="0"/>
            </a:endParaRPr>
          </a:p>
          <a:p>
            <a:pPr algn="just" defTabSz="912813" eaLnBrk="1" hangingPunct="1">
              <a:defRPr/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8. Кто такой М.А. </a:t>
            </a:r>
            <a:r>
              <a:rPr lang="ru-RU" altLang="ru-RU" b="1" dirty="0" err="1">
                <a:latin typeface="Times New Roman" pitchFamily="18" charset="0"/>
                <a:cs typeface="Times New Roman" pitchFamily="18" charset="0"/>
              </a:rPr>
              <a:t>Пуркаев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ru-RU" altLang="ru-RU" sz="1400" b="1" dirty="0">
              <a:latin typeface="Arial" charset="0"/>
              <a:cs typeface="Times New Roman" pitchFamily="18" charset="0"/>
            </a:endParaRPr>
          </a:p>
          <a:p>
            <a:pPr algn="just" defTabSz="912813" eaLnBrk="1" hangingPunct="1">
              <a:defRPr/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9. Кто такой М.П. </a:t>
            </a:r>
            <a:r>
              <a:rPr lang="ru-RU" altLang="ru-RU" b="1" dirty="0" err="1">
                <a:latin typeface="Times New Roman" pitchFamily="18" charset="0"/>
                <a:cs typeface="Times New Roman" pitchFamily="18" charset="0"/>
              </a:rPr>
              <a:t>Девятаев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ru-RU" altLang="ru-RU" sz="1400" b="1" dirty="0">
              <a:latin typeface="Arial" charset="0"/>
              <a:cs typeface="Times New Roman" pitchFamily="18" charset="0"/>
            </a:endParaRPr>
          </a:p>
          <a:p>
            <a:pPr algn="just" defTabSz="912813" eaLnBrk="1" hangingPunct="1">
              <a:defRPr/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10. В каком году пройдет Чемпионат Мира по футболу в Саранске?</a:t>
            </a:r>
            <a:endParaRPr lang="ru-RU" altLang="ru-RU" sz="1400" b="1" dirty="0">
              <a:latin typeface="Arial" charset="0"/>
              <a:cs typeface="Times New Roman" pitchFamily="18" charset="0"/>
            </a:endParaRPr>
          </a:p>
        </p:txBody>
      </p:sp>
      <p:pic>
        <p:nvPicPr>
          <p:cNvPr id="9" name="Рисунок 8" descr="DSCN5216.JPG"/>
          <p:cNvPicPr>
            <a:picLocks noChangeAspect="1"/>
          </p:cNvPicPr>
          <p:nvPr/>
        </p:nvPicPr>
        <p:blipFill>
          <a:blip r:embed="rId2" cstate="print"/>
          <a:srcRect l="6250" t="8333" b="5555"/>
          <a:stretch>
            <a:fillRect/>
          </a:stretch>
        </p:blipFill>
        <p:spPr>
          <a:xfrm>
            <a:off x="642910" y="3500438"/>
            <a:ext cx="3214678" cy="22145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573213" y="20843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6627" name="Прямоугольник 3"/>
          <p:cNvSpPr>
            <a:spLocks noChangeArrowheads="1"/>
          </p:cNvSpPr>
          <p:nvPr/>
        </p:nvSpPr>
        <p:spPr bwMode="auto">
          <a:xfrm>
            <a:off x="857250" y="642938"/>
            <a:ext cx="77866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второго анкетирования меня очень порадовали: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моих одноклассников смогли ответить почти на все вопросы о Саранске. </a:t>
            </a:r>
            <a:endParaRPr lang="ru-RU" altLang="ru-RU" sz="1400" b="1">
              <a:cs typeface="Times New Roman" panose="02020603050405020304" pitchFamily="18" charset="0"/>
            </a:endParaRPr>
          </a:p>
        </p:txBody>
      </p:sp>
      <p:sp>
        <p:nvSpPr>
          <p:cNvPr id="26628" name="TextBox 2"/>
          <p:cNvSpPr txBox="1">
            <a:spLocks noChangeArrowheads="1"/>
          </p:cNvSpPr>
          <p:nvPr/>
        </p:nvSpPr>
        <p:spPr bwMode="auto">
          <a:xfrm rot="-5400000">
            <a:off x="-3198018" y="3213893"/>
            <a:ext cx="6858000" cy="430213"/>
          </a:xfrm>
          <a:prstGeom prst="rect">
            <a:avLst/>
          </a:prstGeom>
          <a:solidFill>
            <a:srgbClr val="FF99CC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/>
              <a:t>Экспериментальная часть исследования.</a:t>
            </a:r>
          </a:p>
        </p:txBody>
      </p:sp>
      <p:sp>
        <p:nvSpPr>
          <p:cNvPr id="26629" name="Прямоугольник 5"/>
          <p:cNvSpPr>
            <a:spLocks noChangeArrowheads="1"/>
          </p:cNvSpPr>
          <p:nvPr/>
        </p:nvSpPr>
        <p:spPr bwMode="auto">
          <a:xfrm>
            <a:off x="1214438" y="142875"/>
            <a:ext cx="7643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u="sng">
                <a:solidFill>
                  <a:srgbClr val="0000FF"/>
                </a:solidFill>
              </a:rPr>
              <a:t>КОНТРОЛИРУЮЩИЙ ЭКСПЕРИМЕНТ</a:t>
            </a:r>
          </a:p>
        </p:txBody>
      </p:sp>
      <p:sp>
        <p:nvSpPr>
          <p:cNvPr id="26630" name="TextBox 9"/>
          <p:cNvSpPr txBox="1">
            <a:spLocks noChangeArrowheads="1"/>
          </p:cNvSpPr>
          <p:nvPr/>
        </p:nvSpPr>
        <p:spPr bwMode="auto">
          <a:xfrm>
            <a:off x="1857375" y="1643063"/>
            <a:ext cx="5786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u="sng">
                <a:solidFill>
                  <a:srgbClr val="FF0000"/>
                </a:solidFill>
              </a:rPr>
              <a:t>РЕЗУЛЬТАТЫ АНКЕТИРОВАНИЯ №2</a:t>
            </a:r>
            <a:r>
              <a:rPr lang="ru-RU" altLang="ru-RU" sz="1800" b="1" u="sng">
                <a:solidFill>
                  <a:srgbClr val="FF0000"/>
                </a:solidFill>
              </a:rPr>
              <a:t> </a:t>
            </a: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071538" y="2071678"/>
          <a:ext cx="7500990" cy="3929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632" name="Прямоугольник 9"/>
          <p:cNvSpPr>
            <a:spLocks noChangeArrowheads="1"/>
          </p:cNvSpPr>
          <p:nvPr/>
        </p:nvSpPr>
        <p:spPr bwMode="auto">
          <a:xfrm>
            <a:off x="1928813" y="6143625"/>
            <a:ext cx="62468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беседы о Саранске были не напрасны!</a:t>
            </a:r>
            <a:endParaRPr lang="ru-RU" altLang="ru-RU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1"/>
          <p:cNvSpPr>
            <a:spLocks noChangeArrowheads="1"/>
          </p:cNvSpPr>
          <p:nvPr/>
        </p:nvSpPr>
        <p:spPr bwMode="auto">
          <a:xfrm>
            <a:off x="1643063" y="142875"/>
            <a:ext cx="4000500" cy="31702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ходе работы моя </a:t>
            </a:r>
            <a:r>
              <a:rPr lang="ru-RU" altLang="ru-RU" sz="1800" b="1" u="sng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ГИПОТЕЗА ПОДТВЕРДИЛАСЬ</a:t>
            </a:r>
            <a:r>
              <a:rPr lang="ru-RU" altLang="ru-RU" sz="1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8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мои одноклассники действительно плохо знали историю  и достопримечательности своего города</a:t>
            </a:r>
            <a:r>
              <a:rPr lang="ru-RU" altLang="ru-RU" sz="1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</a:t>
            </a:r>
            <a:r>
              <a:rPr lang="ru-RU" altLang="ru-RU" sz="18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полученные мною знания </a:t>
            </a:r>
            <a:r>
              <a:rPr lang="ru-RU" altLang="ru-RU" sz="1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проведение бесед о Саранске, </a:t>
            </a:r>
            <a:r>
              <a:rPr lang="ru-RU" altLang="ru-RU" sz="18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помогли всем нам лучше узнать родной город.</a:t>
            </a:r>
            <a:endParaRPr lang="ru-RU" altLang="ru-RU" sz="1800" b="1" u="sng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651" name="Прямоугольник 2"/>
          <p:cNvSpPr>
            <a:spLocks noChangeArrowheads="1"/>
          </p:cNvSpPr>
          <p:nvPr/>
        </p:nvSpPr>
        <p:spPr bwMode="auto">
          <a:xfrm>
            <a:off x="1571625" y="4214813"/>
            <a:ext cx="7215188" cy="17208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важные результаты исследования:</a:t>
            </a: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я узнал много новой информации о своем городе;</a:t>
            </a:r>
            <a:endParaRPr lang="ru-RU" altLang="ru-RU" sz="1400" b="1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я поделился этими знаниями с одноклассниками; </a:t>
            </a:r>
            <a:endParaRPr lang="ru-RU" altLang="ru-RU" sz="1400" b="1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мое анкетирование по выявлению знаний детей о Саранске повысило их интерес к изучению своей малой Родины.</a:t>
            </a:r>
            <a:endParaRPr lang="ru-RU" altLang="ru-RU" sz="1400" b="1">
              <a:cs typeface="Times New Roman" panose="02020603050405020304" pitchFamily="18" charset="0"/>
            </a:endParaRPr>
          </a:p>
        </p:txBody>
      </p:sp>
      <p:sp>
        <p:nvSpPr>
          <p:cNvPr id="27652" name="TextBox 2"/>
          <p:cNvSpPr txBox="1">
            <a:spLocks noChangeArrowheads="1"/>
          </p:cNvSpPr>
          <p:nvPr/>
        </p:nvSpPr>
        <p:spPr bwMode="auto">
          <a:xfrm rot="-5400000">
            <a:off x="-3136899" y="3167062"/>
            <a:ext cx="6858000" cy="523875"/>
          </a:xfrm>
          <a:prstGeom prst="rect">
            <a:avLst/>
          </a:prstGeom>
          <a:solidFill>
            <a:srgbClr val="CCFF99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i="1" u="sng">
                <a:solidFill>
                  <a:srgbClr val="0000FF"/>
                </a:solidFill>
                <a:latin typeface="Georgia" panose="02040502050405020303" pitchFamily="18" charset="0"/>
              </a:rPr>
              <a:t>ЗАКЛЮЧЕНИЕ</a:t>
            </a:r>
          </a:p>
        </p:txBody>
      </p:sp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714375" y="785813"/>
            <a:ext cx="11430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0" b="1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27654" name="Picture 4" descr="http://www.gidrm.ru/stock_photo/000/000/000/179/original/image_aaaebde696ac4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214313"/>
            <a:ext cx="2833687" cy="35004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9"/>
          <p:cNvGrpSpPr>
            <a:grpSpLocks/>
          </p:cNvGrpSpPr>
          <p:nvPr/>
        </p:nvGrpSpPr>
        <p:grpSpPr bwMode="auto">
          <a:xfrm>
            <a:off x="214313" y="142875"/>
            <a:ext cx="8686800" cy="312738"/>
            <a:chOff x="85" y="1842"/>
            <a:chExt cx="5607" cy="197"/>
          </a:xfrm>
        </p:grpSpPr>
        <p:pic>
          <p:nvPicPr>
            <p:cNvPr id="28735" name="Picture 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740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36" name="Picture 3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98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37" name="Picture 3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47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38" name="Picture 3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23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39" name="Picture 3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77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40" name="Picture 3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018" y="1842"/>
              <a:ext cx="213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41" name="Picture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509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42" name="Picture 3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264" y="1842"/>
              <a:ext cx="213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43" name="Picture 3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75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44" name="Picture 3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00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45" name="Picture 4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494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46" name="Picture 4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24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47" name="Picture 4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78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48" name="Picture 4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034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49" name="Picture 4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52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50" name="Picture 4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280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51" name="Picture 4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803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52" name="Picture 4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049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53" name="Picture 4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541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54" name="Picture 4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295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55" name="Picture 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85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56" name="Picture 5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77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57" name="Picture 5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31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675" name="Group 29"/>
          <p:cNvGrpSpPr>
            <a:grpSpLocks/>
          </p:cNvGrpSpPr>
          <p:nvPr/>
        </p:nvGrpSpPr>
        <p:grpSpPr bwMode="auto">
          <a:xfrm>
            <a:off x="142875" y="6286500"/>
            <a:ext cx="8686800" cy="312738"/>
            <a:chOff x="85" y="1842"/>
            <a:chExt cx="5607" cy="197"/>
          </a:xfrm>
        </p:grpSpPr>
        <p:pic>
          <p:nvPicPr>
            <p:cNvPr id="28712" name="Picture 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740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13" name="Picture 3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98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14" name="Picture 3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47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15" name="Picture 3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23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16" name="Picture 3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77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17" name="Picture 3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018" y="1842"/>
              <a:ext cx="213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18" name="Picture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509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19" name="Picture 3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264" y="1842"/>
              <a:ext cx="213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20" name="Picture 3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75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21" name="Picture 3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00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22" name="Picture 4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494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23" name="Picture 4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24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24" name="Picture 4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78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25" name="Picture 4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034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26" name="Picture 4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52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27" name="Picture 4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280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28" name="Picture 4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803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29" name="Picture 4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049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30" name="Picture 4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541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31" name="Picture 4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295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32" name="Picture 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85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33" name="Picture 5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77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34" name="Picture 5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31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676" name="Group 29"/>
          <p:cNvGrpSpPr>
            <a:grpSpLocks/>
          </p:cNvGrpSpPr>
          <p:nvPr/>
        </p:nvGrpSpPr>
        <p:grpSpPr bwMode="auto">
          <a:xfrm rot="5400000">
            <a:off x="-2447131" y="3161507"/>
            <a:ext cx="5635625" cy="312737"/>
            <a:chOff x="85" y="1842"/>
            <a:chExt cx="3638" cy="197"/>
          </a:xfrm>
        </p:grpSpPr>
        <p:pic>
          <p:nvPicPr>
            <p:cNvPr id="28697" name="Picture 3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77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8" name="Picture 3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018" y="1842"/>
              <a:ext cx="213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9" name="Picture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509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0" name="Picture 3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264" y="1842"/>
              <a:ext cx="213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1" name="Picture 4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78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2" name="Picture 4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034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3" name="Picture 4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52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4" name="Picture 4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280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5" name="Picture 4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803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6" name="Picture 4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049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7" name="Picture 4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541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8" name="Picture 4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295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9" name="Picture 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85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10" name="Picture 5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77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11" name="Picture 5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31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677" name="Group 29"/>
          <p:cNvGrpSpPr>
            <a:grpSpLocks/>
          </p:cNvGrpSpPr>
          <p:nvPr/>
        </p:nvGrpSpPr>
        <p:grpSpPr bwMode="auto">
          <a:xfrm rot="5400000">
            <a:off x="5911056" y="3161507"/>
            <a:ext cx="5635625" cy="312738"/>
            <a:chOff x="85" y="1842"/>
            <a:chExt cx="3638" cy="197"/>
          </a:xfrm>
        </p:grpSpPr>
        <p:pic>
          <p:nvPicPr>
            <p:cNvPr id="28682" name="Picture 3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77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3" name="Picture 3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018" y="1842"/>
              <a:ext cx="213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4" name="Picture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509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5" name="Picture 3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264" y="1842"/>
              <a:ext cx="213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6" name="Picture 4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78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7" name="Picture 4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034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8" name="Picture 4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52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9" name="Picture 4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280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0" name="Picture 4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803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1" name="Picture 4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049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2" name="Picture 4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541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3" name="Picture 4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295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4" name="Picture 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85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5" name="Picture 5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77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6" name="Picture 5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31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678" name="Picture 6" descr="http://odepressii.ru/wp-content/uploads/2015/08/gorod-sarans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429000"/>
            <a:ext cx="77152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Box 85"/>
          <p:cNvSpPr txBox="1">
            <a:spLocks noChangeArrowheads="1"/>
          </p:cNvSpPr>
          <p:nvPr/>
        </p:nvSpPr>
        <p:spPr bwMode="auto">
          <a:xfrm>
            <a:off x="1714500" y="500063"/>
            <a:ext cx="6072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FF0000"/>
                </a:solidFill>
              </a:rPr>
              <a:t>РЕКОМЕНДАЦИЯ</a:t>
            </a:r>
          </a:p>
        </p:txBody>
      </p:sp>
      <p:sp>
        <p:nvSpPr>
          <p:cNvPr id="28680" name="TextBox 86"/>
          <p:cNvSpPr txBox="1">
            <a:spLocks noChangeArrowheads="1"/>
          </p:cNvSpPr>
          <p:nvPr/>
        </p:nvSpPr>
        <p:spPr bwMode="auto">
          <a:xfrm>
            <a:off x="571500" y="1357313"/>
            <a:ext cx="7072313" cy="157003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FF0000"/>
                </a:solidFill>
              </a:rPr>
              <a:t>Нужно усилить работу школы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FF0000"/>
                </a:solidFill>
              </a:rPr>
              <a:t>и семьи по изучению родного края.</a:t>
            </a:r>
          </a:p>
        </p:txBody>
      </p:sp>
      <p:sp>
        <p:nvSpPr>
          <p:cNvPr id="28681" name="TextBox 4"/>
          <p:cNvSpPr txBox="1">
            <a:spLocks noChangeArrowheads="1"/>
          </p:cNvSpPr>
          <p:nvPr/>
        </p:nvSpPr>
        <p:spPr bwMode="auto">
          <a:xfrm>
            <a:off x="7500938" y="500063"/>
            <a:ext cx="11430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0" b="1">
                <a:solidFill>
                  <a:srgbClr val="FF0000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1"/>
          <p:cNvSpPr>
            <a:spLocks noChangeArrowheads="1"/>
          </p:cNvSpPr>
          <p:nvPr/>
        </p:nvSpPr>
        <p:spPr bwMode="auto">
          <a:xfrm>
            <a:off x="357188" y="2286000"/>
            <a:ext cx="8572500" cy="12763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indent="449263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altLang="ru-RU" sz="600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250"/>
            <a:ext cx="4427538" cy="5903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76249"/>
            <a:ext cx="4429125" cy="5903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2"/>
          <p:cNvSpPr txBox="1">
            <a:spLocks noChangeArrowheads="1"/>
          </p:cNvSpPr>
          <p:nvPr/>
        </p:nvSpPr>
        <p:spPr bwMode="auto">
          <a:xfrm rot="-5400000">
            <a:off x="-3136899" y="3167062"/>
            <a:ext cx="6858000" cy="523875"/>
          </a:xfrm>
          <a:prstGeom prst="rect">
            <a:avLst/>
          </a:prstGeom>
          <a:solidFill>
            <a:srgbClr val="CCFF99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i="1" u="sng">
                <a:solidFill>
                  <a:srgbClr val="0000FF"/>
                </a:solidFill>
                <a:latin typeface="Georgia" panose="02040502050405020303" pitchFamily="18" charset="0"/>
              </a:rPr>
              <a:t>Программа исследования</a:t>
            </a:r>
          </a:p>
        </p:txBody>
      </p:sp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2428875" y="214313"/>
            <a:ext cx="5143500" cy="1077912"/>
          </a:xfrm>
          <a:prstGeom prst="rect">
            <a:avLst/>
          </a:prstGeom>
          <a:solidFill>
            <a:srgbClr val="FFFF66"/>
          </a:solidFill>
          <a:ln w="57150">
            <a:solidFill>
              <a:srgbClr val="0033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i="1">
                <a:solidFill>
                  <a:srgbClr val="FF0000"/>
                </a:solidFill>
              </a:rPr>
              <a:t>Актуальность исследования</a:t>
            </a:r>
          </a:p>
        </p:txBody>
      </p:sp>
      <p:sp>
        <p:nvSpPr>
          <p:cNvPr id="4100" name="Прямоугольник 4"/>
          <p:cNvSpPr>
            <a:spLocks noChangeArrowheads="1"/>
          </p:cNvSpPr>
          <p:nvPr/>
        </p:nvSpPr>
        <p:spPr bwMode="auto">
          <a:xfrm>
            <a:off x="2786063" y="1571625"/>
            <a:ext cx="4500562" cy="646113"/>
          </a:xfrm>
          <a:prstGeom prst="rect">
            <a:avLst/>
          </a:prstGeom>
          <a:solidFill>
            <a:srgbClr val="CCFF99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33CC"/>
                </a:solidFill>
              </a:rPr>
              <a:t>каждый человек должен знать больше о своем родном городе.</a:t>
            </a:r>
          </a:p>
        </p:txBody>
      </p:sp>
      <p:sp>
        <p:nvSpPr>
          <p:cNvPr id="4101" name="Прямоугольник 5"/>
          <p:cNvSpPr>
            <a:spLocks noChangeArrowheads="1"/>
          </p:cNvSpPr>
          <p:nvPr/>
        </p:nvSpPr>
        <p:spPr bwMode="auto">
          <a:xfrm>
            <a:off x="3214688" y="4214813"/>
            <a:ext cx="5214937" cy="1754187"/>
          </a:xfrm>
          <a:prstGeom prst="rect">
            <a:avLst/>
          </a:prstGeom>
          <a:solidFill>
            <a:srgbClr val="CCFF99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33CC"/>
                </a:solidFill>
              </a:rPr>
              <a:t>в 2018 г. в Саранске пройдут матчи Чемпионата мира по футболу. Поэтому жители должны знать историю и достопримечательности родного города, чтобы уметь донести эту информацию до его гостей. </a:t>
            </a:r>
          </a:p>
        </p:txBody>
      </p:sp>
      <p:sp>
        <p:nvSpPr>
          <p:cNvPr id="4102" name="Прямоугольник 6"/>
          <p:cNvSpPr>
            <a:spLocks noChangeArrowheads="1"/>
          </p:cNvSpPr>
          <p:nvPr/>
        </p:nvSpPr>
        <p:spPr bwMode="auto">
          <a:xfrm>
            <a:off x="3071813" y="2571750"/>
            <a:ext cx="5143500" cy="1200150"/>
          </a:xfrm>
          <a:prstGeom prst="rect">
            <a:avLst/>
          </a:prstGeom>
          <a:solidFill>
            <a:srgbClr val="CCFF99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33CC"/>
                </a:solidFill>
              </a:rPr>
              <a:t>в Саранске проходит много важных культурных, спортивных и других мероприятий, которые заслуживают внимания его жителей и гостей.</a:t>
            </a:r>
          </a:p>
        </p:txBody>
      </p:sp>
      <p:sp>
        <p:nvSpPr>
          <p:cNvPr id="4103" name="TextBox 10"/>
          <p:cNvSpPr>
            <a:spLocks noChangeArrowheads="1"/>
          </p:cNvSpPr>
          <p:nvPr/>
        </p:nvSpPr>
        <p:spPr bwMode="auto">
          <a:xfrm>
            <a:off x="928688" y="1571625"/>
            <a:ext cx="1857375" cy="733425"/>
          </a:xfrm>
          <a:prstGeom prst="rightArrow">
            <a:avLst>
              <a:gd name="adj1" fmla="val 50000"/>
              <a:gd name="adj2" fmla="val 50016"/>
            </a:avLst>
          </a:prstGeom>
          <a:solidFill>
            <a:srgbClr val="FFFF66"/>
          </a:solidFill>
          <a:ln w="38100">
            <a:solidFill>
              <a:srgbClr val="0033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Во-первых,</a:t>
            </a:r>
            <a:endParaRPr lang="ru-RU" altLang="ru-RU" sz="1800"/>
          </a:p>
        </p:txBody>
      </p:sp>
      <p:sp>
        <p:nvSpPr>
          <p:cNvPr id="4104" name="TextBox 11"/>
          <p:cNvSpPr>
            <a:spLocks noChangeArrowheads="1"/>
          </p:cNvSpPr>
          <p:nvPr/>
        </p:nvSpPr>
        <p:spPr bwMode="auto">
          <a:xfrm>
            <a:off x="928688" y="3143250"/>
            <a:ext cx="2071687" cy="733425"/>
          </a:xfrm>
          <a:prstGeom prst="rightArrow">
            <a:avLst>
              <a:gd name="adj1" fmla="val 50000"/>
              <a:gd name="adj2" fmla="val 50020"/>
            </a:avLst>
          </a:prstGeom>
          <a:solidFill>
            <a:srgbClr val="FFFF66"/>
          </a:solidFill>
          <a:ln w="38100">
            <a:solidFill>
              <a:srgbClr val="0033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Во-вторых,</a:t>
            </a:r>
            <a:endParaRPr lang="ru-RU" altLang="ru-RU" sz="1800"/>
          </a:p>
        </p:txBody>
      </p:sp>
      <p:sp>
        <p:nvSpPr>
          <p:cNvPr id="4105" name="TextBox 12"/>
          <p:cNvSpPr>
            <a:spLocks noChangeArrowheads="1"/>
          </p:cNvSpPr>
          <p:nvPr/>
        </p:nvSpPr>
        <p:spPr bwMode="auto">
          <a:xfrm>
            <a:off x="928688" y="4714875"/>
            <a:ext cx="2286000" cy="733425"/>
          </a:xfrm>
          <a:prstGeom prst="rightArrow">
            <a:avLst>
              <a:gd name="adj1" fmla="val 50000"/>
              <a:gd name="adj2" fmla="val 50014"/>
            </a:avLst>
          </a:prstGeom>
          <a:solidFill>
            <a:srgbClr val="FFFF66"/>
          </a:solidFill>
          <a:ln w="38100">
            <a:solidFill>
              <a:srgbClr val="0033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В-третьих,</a:t>
            </a:r>
            <a:endParaRPr lang="ru-RU" altLang="ru-RU" sz="180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rot="5400000">
            <a:off x="-1430338" y="2928938"/>
            <a:ext cx="4716463" cy="1588"/>
          </a:xfrm>
          <a:prstGeom prst="line">
            <a:avLst/>
          </a:prstGeom>
          <a:ln w="571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928688" y="571500"/>
            <a:ext cx="1500187" cy="1588"/>
          </a:xfrm>
          <a:prstGeom prst="line">
            <a:avLst/>
          </a:prstGeom>
          <a:ln w="571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8" name="TextBox 13"/>
          <p:cNvSpPr txBox="1">
            <a:spLocks noChangeArrowheads="1"/>
          </p:cNvSpPr>
          <p:nvPr/>
        </p:nvSpPr>
        <p:spPr bwMode="auto">
          <a:xfrm>
            <a:off x="7500938" y="1428750"/>
            <a:ext cx="5000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4109" name="TextBox 15"/>
          <p:cNvSpPr txBox="1">
            <a:spLocks noChangeArrowheads="1"/>
          </p:cNvSpPr>
          <p:nvPr/>
        </p:nvSpPr>
        <p:spPr bwMode="auto">
          <a:xfrm>
            <a:off x="8286750" y="2714625"/>
            <a:ext cx="5000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4110" name="TextBox 16"/>
          <p:cNvSpPr txBox="1">
            <a:spLocks noChangeArrowheads="1"/>
          </p:cNvSpPr>
          <p:nvPr/>
        </p:nvSpPr>
        <p:spPr bwMode="auto">
          <a:xfrm>
            <a:off x="8501063" y="4643438"/>
            <a:ext cx="5000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>
                <a:solidFill>
                  <a:srgbClr val="FF0000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7"/>
            <a:ext cx="4392488" cy="5856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717" y="302878"/>
            <a:ext cx="4424227" cy="5898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672"/>
            <a:ext cx="4428492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600" y="281020"/>
            <a:ext cx="4454481" cy="5939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332656"/>
            <a:ext cx="4412423" cy="5883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9236"/>
            <a:ext cx="4392488" cy="5856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972"/>
            <a:ext cx="4392488" cy="5856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364" y="366972"/>
            <a:ext cx="4419582" cy="5892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646" y="286340"/>
            <a:ext cx="4443958" cy="5925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86341"/>
            <a:ext cx="4443958" cy="5925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583" y="199510"/>
            <a:ext cx="4528352" cy="6037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88640"/>
            <a:ext cx="4536504" cy="6048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4475"/>
            <a:ext cx="4548188" cy="606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3005"/>
            <a:ext cx="4383565" cy="5844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79" y="476671"/>
            <a:ext cx="4361681" cy="5815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4361681" cy="5815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4371950" cy="5829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2656"/>
            <a:ext cx="4371951" cy="5829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00154"/>
            <a:ext cx="3435846" cy="4581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3435846" cy="4581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420888"/>
            <a:ext cx="3186354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1"/>
          <p:cNvSpPr>
            <a:spLocks noChangeArrowheads="1"/>
          </p:cNvSpPr>
          <p:nvPr/>
        </p:nvSpPr>
        <p:spPr bwMode="auto">
          <a:xfrm>
            <a:off x="5000625" y="2143125"/>
            <a:ext cx="4000500" cy="43973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изучить историю возникновения и развития Саранска;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ru-RU" altLang="ru-RU" sz="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познакомиться с достопримечательностями города;  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ru-RU" altLang="ru-RU" sz="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узнать о людях, прославивших Саранск;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ru-RU" altLang="ru-RU" sz="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исследовать знания первоклассников о родном городе;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ru-RU" altLang="ru-RU" sz="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углубить знания первоклассников об истории Саранска, его достопримечательностях и знаменитых людях.</a:t>
            </a:r>
          </a:p>
        </p:txBody>
      </p:sp>
      <p:sp>
        <p:nvSpPr>
          <p:cNvPr id="5123" name="TextBox 3"/>
          <p:cNvSpPr>
            <a:spLocks noChangeArrowheads="1"/>
          </p:cNvSpPr>
          <p:nvPr/>
        </p:nvSpPr>
        <p:spPr bwMode="auto">
          <a:xfrm>
            <a:off x="1071563" y="214313"/>
            <a:ext cx="7500937" cy="895350"/>
          </a:xfrm>
          <a:prstGeom prst="downArrowCallout">
            <a:avLst>
              <a:gd name="adj1" fmla="val 25055"/>
              <a:gd name="adj2" fmla="val 25017"/>
              <a:gd name="adj3" fmla="val 25000"/>
              <a:gd name="adj4" fmla="val 64977"/>
            </a:avLst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FF"/>
                </a:solidFill>
                <a:latin typeface="Georgia" panose="02040502050405020303" pitchFamily="18" charset="0"/>
              </a:rPr>
              <a:t>ЦЕЛЬ ИССЛЕДОВАНИЯ</a:t>
            </a:r>
          </a:p>
        </p:txBody>
      </p:sp>
      <p:sp>
        <p:nvSpPr>
          <p:cNvPr id="5124" name="Прямоугольник 4"/>
          <p:cNvSpPr>
            <a:spLocks noChangeArrowheads="1"/>
          </p:cNvSpPr>
          <p:nvPr/>
        </p:nvSpPr>
        <p:spPr bwMode="auto">
          <a:xfrm>
            <a:off x="1071563" y="1143000"/>
            <a:ext cx="7500937" cy="7080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выяснить, что знают первоклассники о своём родном городе Саранске и познакомить их с городом ближе.</a:t>
            </a:r>
          </a:p>
        </p:txBody>
      </p:sp>
      <p:sp>
        <p:nvSpPr>
          <p:cNvPr id="5125" name="Прямоугольник 5"/>
          <p:cNvSpPr>
            <a:spLocks noChangeArrowheads="1"/>
          </p:cNvSpPr>
          <p:nvPr/>
        </p:nvSpPr>
        <p:spPr bwMode="auto">
          <a:xfrm>
            <a:off x="714375" y="3214688"/>
            <a:ext cx="4286250" cy="1870075"/>
          </a:xfrm>
          <a:prstGeom prst="rightArrow">
            <a:avLst>
              <a:gd name="adj1" fmla="val 50000"/>
              <a:gd name="adj2" fmla="val 50021"/>
            </a:avLst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ЗАДАЧИ ИССЛЕДОВАНИЯ</a:t>
            </a:r>
          </a:p>
        </p:txBody>
      </p:sp>
      <p:sp>
        <p:nvSpPr>
          <p:cNvPr id="5126" name="TextBox 2"/>
          <p:cNvSpPr txBox="1">
            <a:spLocks noChangeArrowheads="1"/>
          </p:cNvSpPr>
          <p:nvPr/>
        </p:nvSpPr>
        <p:spPr bwMode="auto">
          <a:xfrm rot="-5400000">
            <a:off x="-3136899" y="3167062"/>
            <a:ext cx="6858000" cy="523875"/>
          </a:xfrm>
          <a:prstGeom prst="rect">
            <a:avLst/>
          </a:prstGeom>
          <a:solidFill>
            <a:srgbClr val="CCFF99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i="1" u="sng">
                <a:solidFill>
                  <a:srgbClr val="0000FF"/>
                </a:solidFill>
                <a:latin typeface="Georgia" panose="02040502050405020303" pitchFamily="18" charset="0"/>
              </a:rPr>
              <a:t>Программа исследования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3"/>
          <p:cNvSpPr>
            <a:spLocks noChangeArrowheads="1"/>
          </p:cNvSpPr>
          <p:nvPr/>
        </p:nvSpPr>
        <p:spPr bwMode="auto">
          <a:xfrm>
            <a:off x="2786063" y="2357438"/>
            <a:ext cx="4357687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1800" b="1">
                <a:solidFill>
                  <a:srgbClr val="9900CC"/>
                </a:solidFill>
                <a:cs typeface="Times New Roman" panose="02020603050405020304" pitchFamily="18" charset="0"/>
              </a:rPr>
              <a:t> </a:t>
            </a:r>
            <a:r>
              <a:rPr lang="ru-RU" altLang="ru-RU" sz="1800" b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altLang="ru-RU" sz="1800" b="1">
                <a:solidFill>
                  <a:srgbClr val="99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зучение  литературы</a:t>
            </a:r>
            <a:endParaRPr lang="ru-RU" altLang="ru-RU" sz="1800" b="1">
              <a:solidFill>
                <a:srgbClr val="9900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1800" b="1">
                <a:solidFill>
                  <a:srgbClr val="99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анализ Интернет-источников</a:t>
            </a:r>
            <a:endParaRPr lang="ru-RU" altLang="ru-RU" sz="1800" b="1">
              <a:solidFill>
                <a:srgbClr val="9900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1800" b="1">
                <a:solidFill>
                  <a:srgbClr val="99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анкетирование</a:t>
            </a:r>
          </a:p>
          <a:p>
            <a:pPr eaLnBrk="1" hangingPunct="1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1800" b="1">
                <a:solidFill>
                  <a:srgbClr val="99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беседа</a:t>
            </a:r>
          </a:p>
          <a:p>
            <a:pPr eaLnBrk="1" hangingPunct="1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1800" b="1">
                <a:solidFill>
                  <a:srgbClr val="99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эксперимент</a:t>
            </a:r>
          </a:p>
          <a:p>
            <a:pPr eaLnBrk="1" hangingPunct="1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1800" b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анализ и синтез полученных данных</a:t>
            </a:r>
            <a:r>
              <a:rPr lang="ru-RU" altLang="ru-RU" sz="1800" b="1">
                <a:solidFill>
                  <a:srgbClr val="99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altLang="ru-RU" sz="1400" b="1">
              <a:solidFill>
                <a:srgbClr val="9900CC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7" name="Прямоугольник 4"/>
          <p:cNvSpPr>
            <a:spLocks noChangeArrowheads="1"/>
          </p:cNvSpPr>
          <p:nvPr/>
        </p:nvSpPr>
        <p:spPr bwMode="auto">
          <a:xfrm>
            <a:off x="1071563" y="4572000"/>
            <a:ext cx="7786687" cy="1784350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 ИССЛЕДОВАНИЯ 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0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Первоклассники плохо знают историю и достопримечательности родного города.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8" name="TextBox 6"/>
          <p:cNvSpPr>
            <a:spLocks noChangeArrowheads="1"/>
          </p:cNvSpPr>
          <p:nvPr/>
        </p:nvSpPr>
        <p:spPr bwMode="auto">
          <a:xfrm>
            <a:off x="857250" y="214313"/>
            <a:ext cx="3429000" cy="565150"/>
          </a:xfrm>
          <a:prstGeom prst="downArrowCallout">
            <a:avLst>
              <a:gd name="adj1" fmla="val 25000"/>
              <a:gd name="adj2" fmla="val 25028"/>
              <a:gd name="adj3" fmla="val 25000"/>
              <a:gd name="adj4" fmla="val 64977"/>
            </a:avLst>
          </a:prstGeom>
          <a:solidFill>
            <a:srgbClr val="FFFF00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66"/>
                </a:solidFill>
              </a:rPr>
              <a:t>ОБЪЕКТ ИССЛЕДОВАНИЯ</a:t>
            </a:r>
          </a:p>
        </p:txBody>
      </p:sp>
      <p:sp>
        <p:nvSpPr>
          <p:cNvPr id="6149" name="TextBox 7"/>
          <p:cNvSpPr txBox="1">
            <a:spLocks noChangeArrowheads="1"/>
          </p:cNvSpPr>
          <p:nvPr/>
        </p:nvSpPr>
        <p:spPr bwMode="auto">
          <a:xfrm>
            <a:off x="1357313" y="785813"/>
            <a:ext cx="2714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66"/>
                </a:solidFill>
              </a:rPr>
              <a:t>Наш родной город Саранск</a:t>
            </a:r>
          </a:p>
        </p:txBody>
      </p:sp>
      <p:sp>
        <p:nvSpPr>
          <p:cNvPr id="6150" name="TextBox 8"/>
          <p:cNvSpPr>
            <a:spLocks noChangeArrowheads="1"/>
          </p:cNvSpPr>
          <p:nvPr/>
        </p:nvSpPr>
        <p:spPr bwMode="auto">
          <a:xfrm>
            <a:off x="5286375" y="214313"/>
            <a:ext cx="3571875" cy="565150"/>
          </a:xfrm>
          <a:prstGeom prst="downArrowCallout">
            <a:avLst>
              <a:gd name="adj1" fmla="val 25047"/>
              <a:gd name="adj2" fmla="val 25018"/>
              <a:gd name="adj3" fmla="val 25000"/>
              <a:gd name="adj4" fmla="val 64977"/>
            </a:avLst>
          </a:prstGeom>
          <a:solidFill>
            <a:srgbClr val="FFFF00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ПРЕДМЕТ ИССЛЕДОВАНИЯ</a:t>
            </a:r>
          </a:p>
        </p:txBody>
      </p:sp>
      <p:sp>
        <p:nvSpPr>
          <p:cNvPr id="6151" name="TextBox 10"/>
          <p:cNvSpPr txBox="1">
            <a:spLocks noChangeArrowheads="1"/>
          </p:cNvSpPr>
          <p:nvPr/>
        </p:nvSpPr>
        <p:spPr bwMode="auto">
          <a:xfrm>
            <a:off x="5143500" y="785813"/>
            <a:ext cx="3857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История возникновения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и развитие города Саранска</a:t>
            </a:r>
          </a:p>
        </p:txBody>
      </p:sp>
      <p:sp>
        <p:nvSpPr>
          <p:cNvPr id="6152" name="Выноска со стрелкой вниз 12"/>
          <p:cNvSpPr>
            <a:spLocks noChangeArrowheads="1"/>
          </p:cNvSpPr>
          <p:nvPr/>
        </p:nvSpPr>
        <p:spPr bwMode="auto">
          <a:xfrm>
            <a:off x="3214688" y="1785938"/>
            <a:ext cx="3397250" cy="565150"/>
          </a:xfrm>
          <a:prstGeom prst="downArrowCallout">
            <a:avLst>
              <a:gd name="adj1" fmla="val 25047"/>
              <a:gd name="adj2" fmla="val 25019"/>
              <a:gd name="adj3" fmla="val 25000"/>
              <a:gd name="adj4" fmla="val 64977"/>
            </a:avLst>
          </a:prstGeom>
          <a:solidFill>
            <a:srgbClr val="FFFF00"/>
          </a:solidFill>
          <a:ln w="38100">
            <a:solidFill>
              <a:srgbClr val="9900C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ИССЛЕДОВАНИЯ</a:t>
            </a:r>
            <a:endParaRPr lang="ru-RU" altLang="ru-RU" sz="1800">
              <a:solidFill>
                <a:srgbClr val="009900"/>
              </a:solidFill>
            </a:endParaRPr>
          </a:p>
        </p:txBody>
      </p:sp>
      <p:sp>
        <p:nvSpPr>
          <p:cNvPr id="6153" name="TextBox 2"/>
          <p:cNvSpPr txBox="1">
            <a:spLocks noChangeArrowheads="1"/>
          </p:cNvSpPr>
          <p:nvPr/>
        </p:nvSpPr>
        <p:spPr bwMode="auto">
          <a:xfrm rot="-5400000">
            <a:off x="-3136899" y="3167062"/>
            <a:ext cx="6858000" cy="523875"/>
          </a:xfrm>
          <a:prstGeom prst="rect">
            <a:avLst/>
          </a:prstGeom>
          <a:solidFill>
            <a:srgbClr val="CCFF99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i="1" u="sng">
                <a:solidFill>
                  <a:srgbClr val="0000FF"/>
                </a:solidFill>
                <a:latin typeface="Georgia" panose="02040502050405020303" pitchFamily="18" charset="0"/>
              </a:rPr>
              <a:t>Программа исследования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9"/>
          <p:cNvGrpSpPr>
            <a:grpSpLocks/>
          </p:cNvGrpSpPr>
          <p:nvPr/>
        </p:nvGrpSpPr>
        <p:grpSpPr bwMode="auto">
          <a:xfrm>
            <a:off x="285750" y="6357938"/>
            <a:ext cx="8686800" cy="312737"/>
            <a:chOff x="85" y="1842"/>
            <a:chExt cx="5607" cy="197"/>
          </a:xfrm>
        </p:grpSpPr>
        <p:pic>
          <p:nvPicPr>
            <p:cNvPr id="7198" name="Picture 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740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9" name="Picture 3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98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0" name="Picture 3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47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1" name="Picture 3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23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2" name="Picture 3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77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3" name="Picture 3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018" y="1842"/>
              <a:ext cx="213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4" name="Picture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509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5" name="Picture 3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264" y="1842"/>
              <a:ext cx="213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6" name="Picture 3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75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7" name="Picture 3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00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8" name="Picture 4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494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9" name="Picture 4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24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0" name="Picture 4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78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1" name="Picture 4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034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2" name="Picture 4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52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3" name="Picture 4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280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4" name="Picture 4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803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5" name="Picture 4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049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6" name="Picture 4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541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7" name="Picture 4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295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8" name="Picture 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85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9" name="Picture 5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77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20" name="Picture 5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31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71" name="Group 8"/>
          <p:cNvGrpSpPr>
            <a:grpSpLocks/>
          </p:cNvGrpSpPr>
          <p:nvPr/>
        </p:nvGrpSpPr>
        <p:grpSpPr bwMode="auto">
          <a:xfrm>
            <a:off x="214313" y="142875"/>
            <a:ext cx="8686800" cy="312738"/>
            <a:chOff x="85" y="1842"/>
            <a:chExt cx="5607" cy="197"/>
          </a:xfrm>
        </p:grpSpPr>
        <p:pic>
          <p:nvPicPr>
            <p:cNvPr id="7175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740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6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98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7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47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8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23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9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77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018" y="1842"/>
              <a:ext cx="213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1" name="Picture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509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Picture 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264" y="1842"/>
              <a:ext cx="213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1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75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4" name="Picture 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00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5" name="Picture 1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494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6" name="Picture 2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24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7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78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8" name="Picture 2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034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9" name="Picture 2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52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0" name="Picture 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280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1" name="Picture 2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803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2" name="Picture 2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049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3" name="Picture 2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541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4" name="Picture 2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295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5" name="Picture 2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85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6" name="Picture 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77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7" name="Picture 3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31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2" name="Вертикальный свиток 52"/>
          <p:cNvSpPr>
            <a:spLocks noChangeArrowheads="1"/>
          </p:cNvSpPr>
          <p:nvPr/>
        </p:nvSpPr>
        <p:spPr bwMode="auto">
          <a:xfrm>
            <a:off x="2428875" y="571500"/>
            <a:ext cx="5214938" cy="2144713"/>
          </a:xfrm>
          <a:prstGeom prst="verticalScroll">
            <a:avLst>
              <a:gd name="adj" fmla="val 12500"/>
            </a:avLst>
          </a:prstGeom>
          <a:solidFill>
            <a:srgbClr val="FFCC99"/>
          </a:solidFill>
          <a:ln w="28575">
            <a:solidFill>
              <a:srgbClr val="0033CC"/>
            </a:solidFill>
            <a:round/>
            <a:headEnd/>
            <a:tailEnd/>
          </a:ln>
        </p:spPr>
        <p:txBody>
          <a:bodyPr>
            <a:spAutoFit/>
          </a:bodyPr>
          <a:lstStyle>
            <a:lvl1pPr indent="430213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 возник в 1641 году как военная крепость на границе Русского государства.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Крепость называлась Саранский Острожек и располагалась на берегу реки Инсар,  в устье реки Саранки.</a:t>
            </a:r>
            <a:endParaRPr lang="ru-RU" altLang="ru-RU" sz="1800"/>
          </a:p>
        </p:txBody>
      </p:sp>
      <p:pic>
        <p:nvPicPr>
          <p:cNvPr id="7173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3000375"/>
            <a:ext cx="7027863" cy="3217863"/>
          </a:xfrm>
          <a:prstGeom prst="rect">
            <a:avLst/>
          </a:prstGeom>
          <a:noFill/>
          <a:ln w="2857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TextBox 55"/>
          <p:cNvSpPr txBox="1">
            <a:spLocks noChangeArrowheads="1"/>
          </p:cNvSpPr>
          <p:nvPr/>
        </p:nvSpPr>
        <p:spPr bwMode="auto">
          <a:xfrm rot="-5400000">
            <a:off x="-3136899" y="3167062"/>
            <a:ext cx="6858000" cy="523875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i="1" u="sng">
                <a:solidFill>
                  <a:srgbClr val="009900"/>
                </a:solidFill>
                <a:latin typeface="Georgia" panose="02040502050405020303" pitchFamily="18" charset="0"/>
              </a:rPr>
              <a:t>История Саранска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9"/>
          <p:cNvGrpSpPr>
            <a:grpSpLocks/>
          </p:cNvGrpSpPr>
          <p:nvPr/>
        </p:nvGrpSpPr>
        <p:grpSpPr bwMode="auto">
          <a:xfrm>
            <a:off x="285750" y="6429375"/>
            <a:ext cx="8686800" cy="312738"/>
            <a:chOff x="85" y="1842"/>
            <a:chExt cx="5607" cy="197"/>
          </a:xfrm>
        </p:grpSpPr>
        <p:pic>
          <p:nvPicPr>
            <p:cNvPr id="8226" name="Picture 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740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7" name="Picture 3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98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8" name="Picture 3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47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9" name="Picture 3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23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0" name="Picture 3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77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1" name="Picture 3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018" y="1842"/>
              <a:ext cx="213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2" name="Picture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509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3" name="Picture 3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264" y="1842"/>
              <a:ext cx="213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4" name="Picture 3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75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5" name="Picture 3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00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6" name="Picture 4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494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7" name="Picture 4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24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8" name="Picture 4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78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9" name="Picture 4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034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0" name="Picture 4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52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1" name="Picture 4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280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2" name="Picture 4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803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3" name="Picture 4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049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4" name="Picture 4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541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5" name="Picture 4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295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6" name="Picture 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85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7" name="Picture 5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77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8" name="Picture 5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31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95" name="Group 8"/>
          <p:cNvGrpSpPr>
            <a:grpSpLocks/>
          </p:cNvGrpSpPr>
          <p:nvPr/>
        </p:nvGrpSpPr>
        <p:grpSpPr bwMode="auto">
          <a:xfrm>
            <a:off x="214313" y="142875"/>
            <a:ext cx="8686800" cy="312738"/>
            <a:chOff x="85" y="1842"/>
            <a:chExt cx="5607" cy="197"/>
          </a:xfrm>
        </p:grpSpPr>
        <p:pic>
          <p:nvPicPr>
            <p:cNvPr id="8203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740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4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98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5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47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6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23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7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77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8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018" y="1842"/>
              <a:ext cx="213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9" name="Picture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509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0" name="Picture 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264" y="1842"/>
              <a:ext cx="213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1" name="Picture 1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75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2" name="Picture 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00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3" name="Picture 1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494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4" name="Picture 2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24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5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78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6" name="Picture 2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034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7" name="Picture 2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52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8" name="Picture 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280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9" name="Picture 2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803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0" name="Picture 2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049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1" name="Picture 2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541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2" name="Picture 2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295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3" name="Picture 2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85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77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5" name="Picture 3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31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196" name="TextBox 55"/>
          <p:cNvSpPr txBox="1">
            <a:spLocks noChangeArrowheads="1"/>
          </p:cNvSpPr>
          <p:nvPr/>
        </p:nvSpPr>
        <p:spPr bwMode="auto">
          <a:xfrm rot="-5400000">
            <a:off x="-3136899" y="3167062"/>
            <a:ext cx="6858000" cy="523875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i="1" u="sng">
                <a:solidFill>
                  <a:srgbClr val="009900"/>
                </a:solidFill>
                <a:latin typeface="Georgia" panose="02040502050405020303" pitchFamily="18" charset="0"/>
              </a:rPr>
              <a:t>История Саранска</a:t>
            </a:r>
          </a:p>
        </p:txBody>
      </p:sp>
      <p:sp>
        <p:nvSpPr>
          <p:cNvPr id="8197" name="Прямоугольник 1"/>
          <p:cNvSpPr>
            <a:spLocks noChangeArrowheads="1"/>
          </p:cNvSpPr>
          <p:nvPr/>
        </p:nvSpPr>
        <p:spPr bwMode="auto">
          <a:xfrm>
            <a:off x="642938" y="571500"/>
            <a:ext cx="4786312" cy="1128713"/>
          </a:xfrm>
          <a:prstGeom prst="verticalScroll">
            <a:avLst>
              <a:gd name="adj" fmla="val 12500"/>
            </a:avLst>
          </a:prstGeom>
          <a:solidFill>
            <a:srgbClr val="FFCC99"/>
          </a:solidFill>
          <a:ln w="38100">
            <a:solidFill>
              <a:srgbClr val="0033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indent="449263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города Саранск получил лишь в 1780 году. Первоначально город назывался Саранеск.</a:t>
            </a:r>
            <a:endParaRPr lang="ru-RU" altLang="ru-RU" sz="1400" b="1">
              <a:cs typeface="Times New Roman" panose="02020603050405020304" pitchFamily="18" charset="0"/>
            </a:endParaRPr>
          </a:p>
        </p:txBody>
      </p:sp>
      <p:pic>
        <p:nvPicPr>
          <p:cNvPr id="57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13" y="642938"/>
            <a:ext cx="2976562" cy="2232025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9" name="Рисунок 3" descr="C:\Users\OleGAGA\Desktop\для презентации\117 - 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5" y="2143125"/>
            <a:ext cx="2528888" cy="20288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Рисунок 4" descr="C:\Users\OleGAGA\Desktop\для презентации\117 - 0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6" t="9250" r="45370" b="74826"/>
          <a:stretch>
            <a:fillRect/>
          </a:stretch>
        </p:blipFill>
        <p:spPr bwMode="auto">
          <a:xfrm>
            <a:off x="2286000" y="3314700"/>
            <a:ext cx="2500313" cy="19891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stolica-s.su/wp-content/uploads/2015/08/%D0%A1%D0%B0%D1%80%D0%B0%D0%BD%D1%81%D0%BA%D0%9E%D0%B1%D1%89%D0%B8%D0%B9-%D0%B2%D0%B8%D0%B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75" y="4495800"/>
            <a:ext cx="2500313" cy="1862138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202" name="Вертикальный свиток 63"/>
          <p:cNvSpPr>
            <a:spLocks noChangeArrowheads="1"/>
          </p:cNvSpPr>
          <p:nvPr/>
        </p:nvSpPr>
        <p:spPr bwMode="auto">
          <a:xfrm>
            <a:off x="4786313" y="4286250"/>
            <a:ext cx="4357687" cy="2144713"/>
          </a:xfrm>
          <a:prstGeom prst="verticalScroll">
            <a:avLst>
              <a:gd name="adj" fmla="val 12500"/>
            </a:avLst>
          </a:prstGeom>
          <a:solidFill>
            <a:srgbClr val="FFCC99"/>
          </a:solidFill>
          <a:ln w="38100">
            <a:solidFill>
              <a:srgbClr val="0033CC"/>
            </a:solidFill>
            <a:round/>
            <a:headEnd/>
            <a:tailEnd/>
          </a:ln>
        </p:spPr>
        <p:txBody>
          <a:bodyPr>
            <a:spAutoFit/>
          </a:bodyPr>
          <a:lstStyle>
            <a:lvl1pPr indent="455613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 XVIII века город превращается в торгово-промышленный центр.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веке город сильно пострадал от пожаров, но отстроился заново.</a:t>
            </a:r>
            <a:endParaRPr lang="ru-RU" altLang="ru-RU" sz="1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8"/>
          <p:cNvGrpSpPr>
            <a:grpSpLocks/>
          </p:cNvGrpSpPr>
          <p:nvPr/>
        </p:nvGrpSpPr>
        <p:grpSpPr bwMode="auto">
          <a:xfrm>
            <a:off x="242888" y="142875"/>
            <a:ext cx="8686800" cy="312738"/>
            <a:chOff x="85" y="1842"/>
            <a:chExt cx="5607" cy="197"/>
          </a:xfrm>
        </p:grpSpPr>
        <p:pic>
          <p:nvPicPr>
            <p:cNvPr id="9248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740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9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98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0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47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1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23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2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77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3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018" y="1842"/>
              <a:ext cx="213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4" name="Picture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509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5" name="Picture 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264" y="1842"/>
              <a:ext cx="213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6" name="Picture 1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75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7" name="Picture 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00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8" name="Picture 1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494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9" name="Picture 2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24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0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78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1" name="Picture 2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034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2" name="Picture 2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52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3" name="Picture 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280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4" name="Picture 2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803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5" name="Picture 2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049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6" name="Picture 2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541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7" name="Picture 2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295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8" name="Picture 2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85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9" name="Picture 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77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0" name="Picture 3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31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19" name="Picture 37" descr="http://static.panoramio.com/photos/original/44504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7"/>
          <a:stretch>
            <a:fillRect/>
          </a:stretch>
        </p:blipFill>
        <p:spPr bwMode="auto">
          <a:xfrm>
            <a:off x="0" y="3571875"/>
            <a:ext cx="9144000" cy="25669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0" name="Group 8"/>
          <p:cNvGrpSpPr>
            <a:grpSpLocks/>
          </p:cNvGrpSpPr>
          <p:nvPr/>
        </p:nvGrpSpPr>
        <p:grpSpPr bwMode="auto">
          <a:xfrm>
            <a:off x="242888" y="6286500"/>
            <a:ext cx="8758237" cy="312738"/>
            <a:chOff x="85" y="1842"/>
            <a:chExt cx="5607" cy="197"/>
          </a:xfrm>
        </p:grpSpPr>
        <p:pic>
          <p:nvPicPr>
            <p:cNvPr id="9225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740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6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98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7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47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8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23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9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77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0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018" y="1842"/>
              <a:ext cx="213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1" name="Picture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509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2" name="Picture 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264" y="1842"/>
              <a:ext cx="213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3" name="Picture 1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75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4" name="Picture 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00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5" name="Picture 1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494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2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24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7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78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8" name="Picture 2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034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9" name="Picture 2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52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280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1" name="Picture 2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803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2" name="Picture 2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049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3" name="Picture 2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541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4" name="Picture 2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295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5" name="Picture 2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85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6" name="Picture 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77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7" name="Picture 3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31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1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" t="6017" r="10925" b="9738"/>
          <a:stretch>
            <a:fillRect/>
          </a:stretch>
        </p:blipFill>
        <p:spPr bwMode="auto">
          <a:xfrm>
            <a:off x="4714875" y="642938"/>
            <a:ext cx="1933575" cy="24653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642938"/>
            <a:ext cx="2270125" cy="24733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3" name="Прямоугольник 1"/>
          <p:cNvSpPr>
            <a:spLocks noChangeArrowheads="1"/>
          </p:cNvSpPr>
          <p:nvPr/>
        </p:nvSpPr>
        <p:spPr bwMode="auto">
          <a:xfrm>
            <a:off x="571500" y="500063"/>
            <a:ext cx="4071938" cy="2362200"/>
          </a:xfrm>
          <a:prstGeom prst="verticalScroll">
            <a:avLst>
              <a:gd name="adj" fmla="val 12500"/>
            </a:avLst>
          </a:prstGeom>
          <a:solidFill>
            <a:srgbClr val="FFCC99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indent="449263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XX века в Саранске произошли большие преобразования. В результате город изменился в лучшую сторону.</a:t>
            </a: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ru-RU" altLang="ru-RU" sz="1400" b="1">
              <a:cs typeface="Times New Roman" panose="02020603050405020304" pitchFamily="18" charset="0"/>
            </a:endParaRPr>
          </a:p>
        </p:txBody>
      </p:sp>
      <p:sp>
        <p:nvSpPr>
          <p:cNvPr id="9224" name="TextBox 55"/>
          <p:cNvSpPr txBox="1">
            <a:spLocks noChangeArrowheads="1"/>
          </p:cNvSpPr>
          <p:nvPr/>
        </p:nvSpPr>
        <p:spPr bwMode="auto">
          <a:xfrm rot="-5400000">
            <a:off x="-3136899" y="3167062"/>
            <a:ext cx="6858000" cy="523875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i="1" u="sng">
                <a:solidFill>
                  <a:srgbClr val="009900"/>
                </a:solidFill>
                <a:latin typeface="Georgia" panose="02040502050405020303" pitchFamily="18" charset="0"/>
              </a:rPr>
              <a:t>История Саранска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3" descr="90b29a60b62b9bbb93fabcb539c0f2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53"/>
          <a:stretch>
            <a:fillRect/>
          </a:stretch>
        </p:blipFill>
        <p:spPr bwMode="auto">
          <a:xfrm>
            <a:off x="714375" y="3000375"/>
            <a:ext cx="2428875" cy="1681163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Рисунок 5" descr="DSC081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7291" b="10416"/>
          <a:stretch>
            <a:fillRect/>
          </a:stretch>
        </p:blipFill>
        <p:spPr bwMode="auto">
          <a:xfrm>
            <a:off x="642938" y="4786313"/>
            <a:ext cx="2486025" cy="1668462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2" descr="http://letsmi.ru/wp-content/uploads/2014/09/9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2" r="7874"/>
          <a:stretch>
            <a:fillRect/>
          </a:stretch>
        </p:blipFill>
        <p:spPr bwMode="auto">
          <a:xfrm>
            <a:off x="3214688" y="3000375"/>
            <a:ext cx="3000375" cy="163036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5" name="Group 29"/>
          <p:cNvGrpSpPr>
            <a:grpSpLocks/>
          </p:cNvGrpSpPr>
          <p:nvPr/>
        </p:nvGrpSpPr>
        <p:grpSpPr bwMode="auto">
          <a:xfrm>
            <a:off x="285750" y="142875"/>
            <a:ext cx="8686800" cy="312738"/>
            <a:chOff x="85" y="1842"/>
            <a:chExt cx="5607" cy="197"/>
          </a:xfrm>
        </p:grpSpPr>
        <p:pic>
          <p:nvPicPr>
            <p:cNvPr id="10278" name="Picture 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740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9" name="Picture 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98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0" name="Picture 3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47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1" name="Picture 3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23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2" name="Picture 3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77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3" name="Picture 3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018" y="1842"/>
              <a:ext cx="213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4" name="Picture 3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509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5" name="Picture 3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264" y="1842"/>
              <a:ext cx="213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6" name="Picture 3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75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7" name="Picture 3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00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8" name="Picture 4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494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9" name="Picture 4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24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0" name="Picture 4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78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1" name="Picture 4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034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2" name="Picture 4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52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3" name="Picture 4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280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4" name="Picture 4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803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5" name="Picture 4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049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6" name="Picture 4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541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7" name="Picture 4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295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8" name="Picture 5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85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9" name="Picture 5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77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0" name="Picture 5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31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46" name="Group 29"/>
          <p:cNvGrpSpPr>
            <a:grpSpLocks/>
          </p:cNvGrpSpPr>
          <p:nvPr/>
        </p:nvGrpSpPr>
        <p:grpSpPr bwMode="auto">
          <a:xfrm>
            <a:off x="357188" y="6429375"/>
            <a:ext cx="8472487" cy="312738"/>
            <a:chOff x="85" y="1842"/>
            <a:chExt cx="5607" cy="197"/>
          </a:xfrm>
        </p:grpSpPr>
        <p:pic>
          <p:nvPicPr>
            <p:cNvPr id="10255" name="Picture 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740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6" name="Picture 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98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7" name="Picture 3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47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8" name="Picture 3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23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9" name="Picture 3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77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0" name="Picture 3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018" y="1842"/>
              <a:ext cx="213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1" name="Picture 3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509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2" name="Picture 3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264" y="1842"/>
              <a:ext cx="213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3" name="Picture 3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75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4" name="Picture 3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002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5" name="Picture 4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494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6" name="Picture 4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424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7" name="Picture 4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788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8" name="Picture 4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034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9" name="Picture 4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526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0" name="Picture 4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2280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1" name="Picture 4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803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2" name="Picture 4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049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3" name="Picture 4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541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4" name="Picture 4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1295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5" name="Picture 5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85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6" name="Picture 5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577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7" name="Picture 5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1" t="28131" r="30290" b="28131"/>
            <a:stretch>
              <a:fillRect/>
            </a:stretch>
          </p:blipFill>
          <p:spPr bwMode="auto">
            <a:xfrm>
              <a:off x="331" y="1842"/>
              <a:ext cx="21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7" name="Picture 4" descr="http://www.myudm.ru/sites/default/files/ptmrd4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" b="6665"/>
          <a:stretch>
            <a:fillRect/>
          </a:stretch>
        </p:blipFill>
        <p:spPr bwMode="auto">
          <a:xfrm>
            <a:off x="6357938" y="4786313"/>
            <a:ext cx="2500312" cy="1649412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8" name="TextBox 57"/>
          <p:cNvSpPr txBox="1">
            <a:spLocks noChangeArrowheads="1"/>
          </p:cNvSpPr>
          <p:nvPr/>
        </p:nvSpPr>
        <p:spPr bwMode="auto">
          <a:xfrm>
            <a:off x="928688" y="428625"/>
            <a:ext cx="77152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5613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Саранск – красивый, уютный, чистый город, в котором весело и интересно проходят праздничные, спортивные и другие важные мероприятия.</a:t>
            </a:r>
          </a:p>
        </p:txBody>
      </p:sp>
      <p:pic>
        <p:nvPicPr>
          <p:cNvPr id="10249" name="Picture 6" descr="http://www.rg.ru/i/gallery/95d01be4/bf90ffe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/>
          <a:stretch>
            <a:fillRect/>
          </a:stretch>
        </p:blipFill>
        <p:spPr bwMode="auto">
          <a:xfrm>
            <a:off x="6429375" y="3000375"/>
            <a:ext cx="2471738" cy="1627188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8" descr="http://preview.photoxpress.ru/preview/photoxpress_ru/news_info/321838921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5"/>
          <a:stretch>
            <a:fillRect/>
          </a:stretch>
        </p:blipFill>
        <p:spPr bwMode="auto">
          <a:xfrm>
            <a:off x="3286125" y="1357313"/>
            <a:ext cx="2928938" cy="1500187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0" descr="http://saransk.bezformata.ru/content/image6788265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1357313"/>
            <a:ext cx="2500313" cy="1500187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s://im3-tub-ru.yandex.net/i?id=bce142b699fe173fc94c6893c9207ce4&amp;n=33&amp;h=190&amp;w=38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86125" y="4786313"/>
            <a:ext cx="2928938" cy="1666875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0253" name="Picture 14" descr="http://izvmor.ru/data/photo/051013_013636226627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t="4349"/>
          <a:stretch>
            <a:fillRect/>
          </a:stretch>
        </p:blipFill>
        <p:spPr bwMode="auto">
          <a:xfrm>
            <a:off x="714375" y="1357313"/>
            <a:ext cx="2470150" cy="150018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4" name="TextBox 55"/>
          <p:cNvSpPr txBox="1">
            <a:spLocks noChangeArrowheads="1"/>
          </p:cNvSpPr>
          <p:nvPr/>
        </p:nvSpPr>
        <p:spPr bwMode="auto">
          <a:xfrm rot="-5400000">
            <a:off x="-3136899" y="3167062"/>
            <a:ext cx="6858000" cy="523875"/>
          </a:xfrm>
          <a:prstGeom prst="rect">
            <a:avLst/>
          </a:prstGeom>
          <a:solidFill>
            <a:srgbClr val="FFFFCC"/>
          </a:solidFill>
          <a:ln w="57150">
            <a:solidFill>
              <a:srgbClr val="9900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i="1" u="sng">
                <a:solidFill>
                  <a:srgbClr val="9900CC"/>
                </a:solidFill>
                <a:latin typeface="Georgia" panose="02040502050405020303" pitchFamily="18" charset="0"/>
              </a:rPr>
              <a:t>Современный  Саранск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1874</TotalTime>
  <Words>1247</Words>
  <Application>Microsoft Office PowerPoint</Application>
  <PresentationFormat>Экран (4:3)</PresentationFormat>
  <Paragraphs>271</Paragraphs>
  <Slides>39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7" baseType="lpstr">
      <vt:lpstr>Arial</vt:lpstr>
      <vt:lpstr>Calibri</vt:lpstr>
      <vt:lpstr>Georgia</vt:lpstr>
      <vt:lpstr>Monotype Corsiva</vt:lpstr>
      <vt:lpstr>Times New Roman</vt:lpstr>
      <vt:lpstr>Wingdings</vt:lpstr>
      <vt:lpstr>Оформление по умолчанию</vt:lpstr>
      <vt:lpstr>Диаграмма Microsoft Excel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MASTER</dc:creator>
  <cp:lastModifiedBy>Наталья</cp:lastModifiedBy>
  <cp:revision>138</cp:revision>
  <dcterms:created xsi:type="dcterms:W3CDTF">2011-05-19T14:30:10Z</dcterms:created>
  <dcterms:modified xsi:type="dcterms:W3CDTF">2016-07-15T16:05:32Z</dcterms:modified>
</cp:coreProperties>
</file>