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61" r:id="rId4"/>
    <p:sldId id="259" r:id="rId5"/>
    <p:sldId id="278" r:id="rId6"/>
    <p:sldId id="29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4" r:id="rId24"/>
    <p:sldId id="298" r:id="rId25"/>
    <p:sldId id="273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208"/>
    <a:srgbClr val="861DA3"/>
    <a:srgbClr val="211377"/>
    <a:srgbClr val="C4F7FE"/>
    <a:srgbClr val="ADDB7B"/>
    <a:srgbClr val="CA88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4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9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7F14D-4357-4F60-8602-2C33A44023FC}" type="doc">
      <dgm:prSet loTypeId="urn:microsoft.com/office/officeart/2005/8/layout/v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5066E4-A251-46D9-B5C1-CE047775AC2E}">
      <dgm:prSet custT="1"/>
      <dgm:spPr/>
      <dgm:t>
        <a:bodyPr/>
        <a:lstStyle/>
        <a:p>
          <a:r>
            <a:rPr lang="ru-RU" sz="1300" dirty="0" smtClean="0"/>
            <a:t>обучение родителей использованию  методов и приемов развития связной речи у детей в домашних условиях и максимальное подключение к решению проблемы речемыслительной деятельности;</a:t>
          </a:r>
          <a:endParaRPr lang="ru-RU" sz="1300" dirty="0"/>
        </a:p>
      </dgm:t>
    </dgm:pt>
    <dgm:pt modelId="{F6B1DEFC-6996-4E67-B0D7-2856EB7C0838}" type="sibTrans" cxnId="{3F153428-73F8-40C6-82E0-64E365B8A797}">
      <dgm:prSet/>
      <dgm:spPr/>
      <dgm:t>
        <a:bodyPr/>
        <a:lstStyle/>
        <a:p>
          <a:endParaRPr lang="ru-RU"/>
        </a:p>
      </dgm:t>
    </dgm:pt>
    <dgm:pt modelId="{E13806E5-F410-478A-8A3F-6991C73D096E}" type="parTrans" cxnId="{3F153428-73F8-40C6-82E0-64E365B8A797}">
      <dgm:prSet/>
      <dgm:spPr/>
      <dgm:t>
        <a:bodyPr/>
        <a:lstStyle/>
        <a:p>
          <a:endParaRPr lang="ru-RU"/>
        </a:p>
      </dgm:t>
    </dgm:pt>
    <dgm:pt modelId="{1354C166-56E0-461D-9476-DA7470407F4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D14FA43-B88B-4501-BABD-2A32BAC39DDD}" type="sibTrans" cxnId="{C7FEDC6C-8153-49FC-B30A-A49DCEF54A5F}">
      <dgm:prSet/>
      <dgm:spPr/>
      <dgm:t>
        <a:bodyPr/>
        <a:lstStyle/>
        <a:p>
          <a:endParaRPr lang="ru-RU"/>
        </a:p>
      </dgm:t>
    </dgm:pt>
    <dgm:pt modelId="{3ABBB893-B175-4BA5-BCE1-E0462F855831}" type="parTrans" cxnId="{C7FEDC6C-8153-49FC-B30A-A49DCEF54A5F}">
      <dgm:prSet/>
      <dgm:spPr/>
      <dgm:t>
        <a:bodyPr/>
        <a:lstStyle/>
        <a:p>
          <a:endParaRPr lang="ru-RU"/>
        </a:p>
      </dgm:t>
    </dgm:pt>
    <dgm:pt modelId="{AF42E5E1-9204-47D1-8F4E-A926393E08C8}">
      <dgm:prSet custT="1"/>
      <dgm:spPr/>
      <dgm:t>
        <a:bodyPr/>
        <a:lstStyle/>
        <a:p>
          <a:r>
            <a:rPr lang="ru-RU" sz="1400" dirty="0" smtClean="0"/>
            <a:t>установление партнерских доверительных отношений с родителями  воспитанников.</a:t>
          </a:r>
          <a:endParaRPr lang="ru-RU" sz="1400" dirty="0"/>
        </a:p>
      </dgm:t>
    </dgm:pt>
    <dgm:pt modelId="{C0F3951E-2130-4911-A1CC-61C91190B838}" type="sibTrans" cxnId="{5FCDE644-8509-4304-AE56-809D166CAA90}">
      <dgm:prSet/>
      <dgm:spPr/>
      <dgm:t>
        <a:bodyPr/>
        <a:lstStyle/>
        <a:p>
          <a:endParaRPr lang="ru-RU"/>
        </a:p>
      </dgm:t>
    </dgm:pt>
    <dgm:pt modelId="{4442ACA8-7710-4A71-8514-8E811EE73002}" type="parTrans" cxnId="{5FCDE644-8509-4304-AE56-809D166CAA90}">
      <dgm:prSet/>
      <dgm:spPr/>
      <dgm:t>
        <a:bodyPr/>
        <a:lstStyle/>
        <a:p>
          <a:endParaRPr lang="ru-RU"/>
        </a:p>
      </dgm:t>
    </dgm:pt>
    <dgm:pt modelId="{ABF409DA-0A4F-405B-8A5E-FED30D0099BE}">
      <dgm:prSet custT="1"/>
      <dgm:spPr/>
      <dgm:t>
        <a:bodyPr/>
        <a:lstStyle/>
        <a:p>
          <a:endParaRPr lang="ru-RU" sz="1800" dirty="0"/>
        </a:p>
      </dgm:t>
    </dgm:pt>
    <dgm:pt modelId="{49720B20-825C-4899-9A9D-654C2E3DEBA6}" type="parTrans" cxnId="{F452052D-79F4-48F7-A852-7EA6B314661F}">
      <dgm:prSet/>
      <dgm:spPr/>
      <dgm:t>
        <a:bodyPr/>
        <a:lstStyle/>
        <a:p>
          <a:endParaRPr lang="ru-RU"/>
        </a:p>
      </dgm:t>
    </dgm:pt>
    <dgm:pt modelId="{2994B60F-9BCE-4ED9-83B9-894B490979F3}" type="sibTrans" cxnId="{F452052D-79F4-48F7-A852-7EA6B314661F}">
      <dgm:prSet/>
      <dgm:spPr/>
      <dgm:t>
        <a:bodyPr/>
        <a:lstStyle/>
        <a:p>
          <a:endParaRPr lang="ru-RU"/>
        </a:p>
      </dgm:t>
    </dgm:pt>
    <dgm:pt modelId="{0AED78C2-51FF-4583-A491-3F83073A7055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155DD5-80BF-4C55-B4DD-F219BA5C3D99}" type="parTrans" cxnId="{46B7AEBA-75B7-48D2-AF3B-7FF61E5EA68D}">
      <dgm:prSet/>
      <dgm:spPr/>
      <dgm:t>
        <a:bodyPr/>
        <a:lstStyle/>
        <a:p>
          <a:endParaRPr lang="ru-RU"/>
        </a:p>
      </dgm:t>
    </dgm:pt>
    <dgm:pt modelId="{7D600487-5933-41F0-8654-6625E7F4B7E5}" type="sibTrans" cxnId="{46B7AEBA-75B7-48D2-AF3B-7FF61E5EA68D}">
      <dgm:prSet/>
      <dgm:spPr/>
      <dgm:t>
        <a:bodyPr/>
        <a:lstStyle/>
        <a:p>
          <a:endParaRPr lang="ru-RU"/>
        </a:p>
      </dgm:t>
    </dgm:pt>
    <dgm:pt modelId="{16595F20-ECB5-4E12-B253-4234577808C7}">
      <dgm:prSet custT="1"/>
      <dgm:spPr/>
      <dgm:t>
        <a:bodyPr/>
        <a:lstStyle/>
        <a:p>
          <a:r>
            <a:rPr lang="ru-RU" sz="1400" dirty="0" smtClean="0">
              <a:latin typeface="Times New Roman"/>
              <a:ea typeface="Times New Roman"/>
            </a:rPr>
            <a:t>активное включение родителей в образовательный процесс</a:t>
          </a:r>
          <a:endParaRPr lang="ru-RU" sz="1400" dirty="0"/>
        </a:p>
      </dgm:t>
    </dgm:pt>
    <dgm:pt modelId="{FDA35124-5047-4D37-B0F0-2B8D9606BC5D}" type="parTrans" cxnId="{0DCF8603-754E-4B77-A8B1-80C5FF67A89E}">
      <dgm:prSet/>
      <dgm:spPr/>
      <dgm:t>
        <a:bodyPr/>
        <a:lstStyle/>
        <a:p>
          <a:endParaRPr lang="ru-RU"/>
        </a:p>
      </dgm:t>
    </dgm:pt>
    <dgm:pt modelId="{F217F4B0-EB47-430F-ABBB-B15075C7CAB6}" type="sibTrans" cxnId="{0DCF8603-754E-4B77-A8B1-80C5FF67A89E}">
      <dgm:prSet/>
      <dgm:spPr/>
      <dgm:t>
        <a:bodyPr/>
        <a:lstStyle/>
        <a:p>
          <a:endParaRPr lang="ru-RU"/>
        </a:p>
      </dgm:t>
    </dgm:pt>
    <dgm:pt modelId="{5B631DE3-3F49-42EC-BECC-E6030E904D4C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D523CC1-4742-44BC-BEF0-7F06043B5F89}" type="sibTrans" cxnId="{BAF94141-5485-48C4-8714-72170B94CB0F}">
      <dgm:prSet/>
      <dgm:spPr/>
      <dgm:t>
        <a:bodyPr/>
        <a:lstStyle/>
        <a:p>
          <a:endParaRPr lang="ru-RU"/>
        </a:p>
      </dgm:t>
    </dgm:pt>
    <dgm:pt modelId="{EE26DE3A-EF8E-4156-9220-66CB8915D819}" type="parTrans" cxnId="{BAF94141-5485-48C4-8714-72170B94CB0F}">
      <dgm:prSet/>
      <dgm:spPr/>
      <dgm:t>
        <a:bodyPr/>
        <a:lstStyle/>
        <a:p>
          <a:endParaRPr lang="ru-RU"/>
        </a:p>
      </dgm:t>
    </dgm:pt>
    <dgm:pt modelId="{1AE91EA2-C6D6-4940-9F83-18D4AF526687}">
      <dgm:prSet/>
      <dgm:spPr/>
      <dgm:t>
        <a:bodyPr/>
        <a:lstStyle/>
        <a:p>
          <a:endParaRPr lang="ru-RU" sz="1200" dirty="0"/>
        </a:p>
      </dgm:t>
    </dgm:pt>
    <dgm:pt modelId="{5D368ECC-FB9D-4B63-ADA4-725C51052B17}" type="parTrans" cxnId="{C58E38A1-4C0E-4BE4-8AFA-166C791C5F61}">
      <dgm:prSet/>
      <dgm:spPr/>
      <dgm:t>
        <a:bodyPr/>
        <a:lstStyle/>
        <a:p>
          <a:endParaRPr lang="ru-RU"/>
        </a:p>
      </dgm:t>
    </dgm:pt>
    <dgm:pt modelId="{AA91A138-A426-4203-BB86-E88080BBB58A}" type="sibTrans" cxnId="{C58E38A1-4C0E-4BE4-8AFA-166C791C5F61}">
      <dgm:prSet/>
      <dgm:spPr/>
      <dgm:t>
        <a:bodyPr/>
        <a:lstStyle/>
        <a:p>
          <a:endParaRPr lang="ru-RU"/>
        </a:p>
      </dgm:t>
    </dgm:pt>
    <dgm:pt modelId="{B979AE1C-E7B4-4A97-ADF8-50D1AEADD01B}">
      <dgm:prSet/>
      <dgm:spPr/>
      <dgm:t>
        <a:bodyPr/>
        <a:lstStyle/>
        <a:p>
          <a:endParaRPr lang="ru-RU" sz="1200" dirty="0"/>
        </a:p>
      </dgm:t>
    </dgm:pt>
    <dgm:pt modelId="{66973044-19BF-446A-9C9C-73A63B42A6FB}" type="parTrans" cxnId="{E0A57804-2BFF-43D2-8769-5DC8A8E010EF}">
      <dgm:prSet/>
      <dgm:spPr/>
      <dgm:t>
        <a:bodyPr/>
        <a:lstStyle/>
        <a:p>
          <a:endParaRPr lang="ru-RU"/>
        </a:p>
      </dgm:t>
    </dgm:pt>
    <dgm:pt modelId="{D9FF27AE-A5E9-4D58-AA20-B92126FA7317}" type="sibTrans" cxnId="{E0A57804-2BFF-43D2-8769-5DC8A8E010EF}">
      <dgm:prSet/>
      <dgm:spPr/>
      <dgm:t>
        <a:bodyPr/>
        <a:lstStyle/>
        <a:p>
          <a:endParaRPr lang="ru-RU"/>
        </a:p>
      </dgm:t>
    </dgm:pt>
    <dgm:pt modelId="{59AFE100-67FE-45EE-B2EA-E960E61CF865}">
      <dgm:prSet/>
      <dgm:spPr/>
      <dgm:t>
        <a:bodyPr/>
        <a:lstStyle/>
        <a:p>
          <a:endParaRPr lang="ru-RU" sz="1200" dirty="0"/>
        </a:p>
      </dgm:t>
    </dgm:pt>
    <dgm:pt modelId="{0113A1C6-32EC-4D79-B460-3CBAE6D2F6D3}" type="parTrans" cxnId="{2088D049-2177-478B-A41F-6B1288A44F7C}">
      <dgm:prSet/>
      <dgm:spPr/>
      <dgm:t>
        <a:bodyPr/>
        <a:lstStyle/>
        <a:p>
          <a:endParaRPr lang="ru-RU"/>
        </a:p>
      </dgm:t>
    </dgm:pt>
    <dgm:pt modelId="{740C125F-2530-49F3-8746-41602E7DCC91}" type="sibTrans" cxnId="{2088D049-2177-478B-A41F-6B1288A44F7C}">
      <dgm:prSet/>
      <dgm:spPr/>
      <dgm:t>
        <a:bodyPr/>
        <a:lstStyle/>
        <a:p>
          <a:endParaRPr lang="ru-RU"/>
        </a:p>
      </dgm:t>
    </dgm:pt>
    <dgm:pt modelId="{8AED4AFD-4404-4E90-AA9F-D2C742E62F93}" type="pres">
      <dgm:prSet presAssocID="{9177F14D-4357-4F60-8602-2C33A44023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A89288-9A94-428C-98D5-EC9177F45AF5}" type="pres">
      <dgm:prSet presAssocID="{5B631DE3-3F49-42EC-BECC-E6030E904D4C}" presName="linNode" presStyleCnt="0"/>
      <dgm:spPr/>
      <dgm:t>
        <a:bodyPr/>
        <a:lstStyle/>
        <a:p>
          <a:endParaRPr lang="ru-RU"/>
        </a:p>
      </dgm:t>
    </dgm:pt>
    <dgm:pt modelId="{5313DEF8-88B3-40C9-B431-495ACF80E490}" type="pres">
      <dgm:prSet presAssocID="{5B631DE3-3F49-42EC-BECC-E6030E904D4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133C0-FF79-4F3C-8F86-924B3722E503}" type="pres">
      <dgm:prSet presAssocID="{5B631DE3-3F49-42EC-BECC-E6030E904D4C}" presName="childShp" presStyleLbl="bgAccFollowNode1" presStyleIdx="0" presStyleCnt="3" custScaleY="11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AD96C-749B-4207-8047-CAF8E38F7778}" type="pres">
      <dgm:prSet presAssocID="{9D523CC1-4742-44BC-BEF0-7F06043B5F89}" presName="spacing" presStyleCnt="0"/>
      <dgm:spPr/>
      <dgm:t>
        <a:bodyPr/>
        <a:lstStyle/>
        <a:p>
          <a:endParaRPr lang="ru-RU"/>
        </a:p>
      </dgm:t>
    </dgm:pt>
    <dgm:pt modelId="{E571235D-5286-45B3-B2AB-215E5CE8ACFF}" type="pres">
      <dgm:prSet presAssocID="{0AED78C2-51FF-4583-A491-3F83073A7055}" presName="linNode" presStyleCnt="0"/>
      <dgm:spPr/>
    </dgm:pt>
    <dgm:pt modelId="{56CD52B9-09A3-4B7D-A019-419267F756E9}" type="pres">
      <dgm:prSet presAssocID="{0AED78C2-51FF-4583-A491-3F83073A705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B5EA3-785F-4C87-8E79-D0A330C0C408}" type="pres">
      <dgm:prSet presAssocID="{0AED78C2-51FF-4583-A491-3F83073A705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6EC6C-6CDC-45DE-8035-0188FF140F5C}" type="pres">
      <dgm:prSet presAssocID="{7D600487-5933-41F0-8654-6625E7F4B7E5}" presName="spacing" presStyleCnt="0"/>
      <dgm:spPr/>
    </dgm:pt>
    <dgm:pt modelId="{31FC97B5-1B43-4B7C-BDEF-F2D1487AEC65}" type="pres">
      <dgm:prSet presAssocID="{1354C166-56E0-461D-9476-DA7470407F4C}" presName="linNode" presStyleCnt="0"/>
      <dgm:spPr/>
      <dgm:t>
        <a:bodyPr/>
        <a:lstStyle/>
        <a:p>
          <a:endParaRPr lang="ru-RU"/>
        </a:p>
      </dgm:t>
    </dgm:pt>
    <dgm:pt modelId="{72D03162-D7D9-4BA4-86F6-8DBF14815BB7}" type="pres">
      <dgm:prSet presAssocID="{1354C166-56E0-461D-9476-DA7470407F4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F3128-ED26-49E6-983B-697804910F1D}" type="pres">
      <dgm:prSet presAssocID="{1354C166-56E0-461D-9476-DA7470407F4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049D19-E242-44A5-8FE5-2F1C28884493}" type="presOf" srcId="{0AED78C2-51FF-4583-A491-3F83073A7055}" destId="{56CD52B9-09A3-4B7D-A019-419267F756E9}" srcOrd="0" destOrd="0" presId="urn:microsoft.com/office/officeart/2005/8/layout/vList6"/>
    <dgm:cxn modelId="{C1B49D64-CE1F-4AAC-ABB0-F8C4731AA103}" type="presOf" srcId="{59AFE100-67FE-45EE-B2EA-E960E61CF865}" destId="{CC9B5EA3-785F-4C87-8E79-D0A330C0C408}" srcOrd="0" destOrd="2" presId="urn:microsoft.com/office/officeart/2005/8/layout/vList6"/>
    <dgm:cxn modelId="{6A151633-5A2F-4C6A-A3D2-E4834A5587C7}" type="presOf" srcId="{16595F20-ECB5-4E12-B253-4234577808C7}" destId="{CC9B5EA3-785F-4C87-8E79-D0A330C0C408}" srcOrd="0" destOrd="3" presId="urn:microsoft.com/office/officeart/2005/8/layout/vList6"/>
    <dgm:cxn modelId="{E0A57804-2BFF-43D2-8769-5DC8A8E010EF}" srcId="{0AED78C2-51FF-4583-A491-3F83073A7055}" destId="{B979AE1C-E7B4-4A97-ADF8-50D1AEADD01B}" srcOrd="1" destOrd="0" parTransId="{66973044-19BF-446A-9C9C-73A63B42A6FB}" sibTransId="{D9FF27AE-A5E9-4D58-AA20-B92126FA7317}"/>
    <dgm:cxn modelId="{009EFA25-5505-45FA-988C-F38DAA1DD9B7}" type="presOf" srcId="{5B631DE3-3F49-42EC-BECC-E6030E904D4C}" destId="{5313DEF8-88B3-40C9-B431-495ACF80E490}" srcOrd="0" destOrd="0" presId="urn:microsoft.com/office/officeart/2005/8/layout/vList6"/>
    <dgm:cxn modelId="{40749488-17FD-459A-913A-B055B86F9751}" type="presOf" srcId="{1AE91EA2-C6D6-4940-9F83-18D4AF526687}" destId="{CC9B5EA3-785F-4C87-8E79-D0A330C0C408}" srcOrd="0" destOrd="0" presId="urn:microsoft.com/office/officeart/2005/8/layout/vList6"/>
    <dgm:cxn modelId="{BAF94141-5485-48C4-8714-72170B94CB0F}" srcId="{9177F14D-4357-4F60-8602-2C33A44023FC}" destId="{5B631DE3-3F49-42EC-BECC-E6030E904D4C}" srcOrd="0" destOrd="0" parTransId="{EE26DE3A-EF8E-4156-9220-66CB8915D819}" sibTransId="{9D523CC1-4742-44BC-BEF0-7F06043B5F89}"/>
    <dgm:cxn modelId="{107730FF-9516-47F2-ABF9-6D0952B79911}" type="presOf" srcId="{B979AE1C-E7B4-4A97-ADF8-50D1AEADD01B}" destId="{CC9B5EA3-785F-4C87-8E79-D0A330C0C408}" srcOrd="0" destOrd="1" presId="urn:microsoft.com/office/officeart/2005/8/layout/vList6"/>
    <dgm:cxn modelId="{C7FEDC6C-8153-49FC-B30A-A49DCEF54A5F}" srcId="{9177F14D-4357-4F60-8602-2C33A44023FC}" destId="{1354C166-56E0-461D-9476-DA7470407F4C}" srcOrd="2" destOrd="0" parTransId="{3ABBB893-B175-4BA5-BCE1-E0462F855831}" sibTransId="{FD14FA43-B88B-4501-BABD-2A32BAC39DDD}"/>
    <dgm:cxn modelId="{3F153428-73F8-40C6-82E0-64E365B8A797}" srcId="{5B631DE3-3F49-42EC-BECC-E6030E904D4C}" destId="{495066E4-A251-46D9-B5C1-CE047775AC2E}" srcOrd="0" destOrd="0" parTransId="{E13806E5-F410-478A-8A3F-6991C73D096E}" sibTransId="{F6B1DEFC-6996-4E67-B0D7-2856EB7C0838}"/>
    <dgm:cxn modelId="{F452052D-79F4-48F7-A852-7EA6B314661F}" srcId="{1354C166-56E0-461D-9476-DA7470407F4C}" destId="{ABF409DA-0A4F-405B-8A5E-FED30D0099BE}" srcOrd="0" destOrd="0" parTransId="{49720B20-825C-4899-9A9D-654C2E3DEBA6}" sibTransId="{2994B60F-9BCE-4ED9-83B9-894B490979F3}"/>
    <dgm:cxn modelId="{46B7AEBA-75B7-48D2-AF3B-7FF61E5EA68D}" srcId="{9177F14D-4357-4F60-8602-2C33A44023FC}" destId="{0AED78C2-51FF-4583-A491-3F83073A7055}" srcOrd="1" destOrd="0" parTransId="{CD155DD5-80BF-4C55-B4DD-F219BA5C3D99}" sibTransId="{7D600487-5933-41F0-8654-6625E7F4B7E5}"/>
    <dgm:cxn modelId="{2088D049-2177-478B-A41F-6B1288A44F7C}" srcId="{0AED78C2-51FF-4583-A491-3F83073A7055}" destId="{59AFE100-67FE-45EE-B2EA-E960E61CF865}" srcOrd="2" destOrd="0" parTransId="{0113A1C6-32EC-4D79-B460-3CBAE6D2F6D3}" sibTransId="{740C125F-2530-49F3-8746-41602E7DCC91}"/>
    <dgm:cxn modelId="{0DCF8603-754E-4B77-A8B1-80C5FF67A89E}" srcId="{0AED78C2-51FF-4583-A491-3F83073A7055}" destId="{16595F20-ECB5-4E12-B253-4234577808C7}" srcOrd="3" destOrd="0" parTransId="{FDA35124-5047-4D37-B0F0-2B8D9606BC5D}" sibTransId="{F217F4B0-EB47-430F-ABBB-B15075C7CAB6}"/>
    <dgm:cxn modelId="{415C126A-B3B9-4152-8C08-7AEB7E771A46}" type="presOf" srcId="{ABF409DA-0A4F-405B-8A5E-FED30D0099BE}" destId="{256F3128-ED26-49E6-983B-697804910F1D}" srcOrd="0" destOrd="0" presId="urn:microsoft.com/office/officeart/2005/8/layout/vList6"/>
    <dgm:cxn modelId="{5FFC2C36-64A7-4DE0-A3A2-CA9BD299E78A}" type="presOf" srcId="{9177F14D-4357-4F60-8602-2C33A44023FC}" destId="{8AED4AFD-4404-4E90-AA9F-D2C742E62F93}" srcOrd="0" destOrd="0" presId="urn:microsoft.com/office/officeart/2005/8/layout/vList6"/>
    <dgm:cxn modelId="{C58E38A1-4C0E-4BE4-8AFA-166C791C5F61}" srcId="{0AED78C2-51FF-4583-A491-3F83073A7055}" destId="{1AE91EA2-C6D6-4940-9F83-18D4AF526687}" srcOrd="0" destOrd="0" parTransId="{5D368ECC-FB9D-4B63-ADA4-725C51052B17}" sibTransId="{AA91A138-A426-4203-BB86-E88080BBB58A}"/>
    <dgm:cxn modelId="{5FCDE644-8509-4304-AE56-809D166CAA90}" srcId="{1354C166-56E0-461D-9476-DA7470407F4C}" destId="{AF42E5E1-9204-47D1-8F4E-A926393E08C8}" srcOrd="1" destOrd="0" parTransId="{4442ACA8-7710-4A71-8514-8E811EE73002}" sibTransId="{C0F3951E-2130-4911-A1CC-61C91190B838}"/>
    <dgm:cxn modelId="{40446DB5-790B-40A0-95C2-31AE66720D69}" type="presOf" srcId="{1354C166-56E0-461D-9476-DA7470407F4C}" destId="{72D03162-D7D9-4BA4-86F6-8DBF14815BB7}" srcOrd="0" destOrd="0" presId="urn:microsoft.com/office/officeart/2005/8/layout/vList6"/>
    <dgm:cxn modelId="{05F4E765-E0BF-44E0-9A2B-0FAECED24F3E}" type="presOf" srcId="{495066E4-A251-46D9-B5C1-CE047775AC2E}" destId="{029133C0-FF79-4F3C-8F86-924B3722E503}" srcOrd="0" destOrd="0" presId="urn:microsoft.com/office/officeart/2005/8/layout/vList6"/>
    <dgm:cxn modelId="{920AFA17-F127-4D1D-87C4-21A703A18CE7}" type="presOf" srcId="{AF42E5E1-9204-47D1-8F4E-A926393E08C8}" destId="{256F3128-ED26-49E6-983B-697804910F1D}" srcOrd="0" destOrd="1" presId="urn:microsoft.com/office/officeart/2005/8/layout/vList6"/>
    <dgm:cxn modelId="{52DBE886-6346-4903-9171-D89DDC7C80E6}" type="presParOf" srcId="{8AED4AFD-4404-4E90-AA9F-D2C742E62F93}" destId="{A3A89288-9A94-428C-98D5-EC9177F45AF5}" srcOrd="0" destOrd="0" presId="urn:microsoft.com/office/officeart/2005/8/layout/vList6"/>
    <dgm:cxn modelId="{1A30765D-D123-4302-93B8-B7982DA1C3F1}" type="presParOf" srcId="{A3A89288-9A94-428C-98D5-EC9177F45AF5}" destId="{5313DEF8-88B3-40C9-B431-495ACF80E490}" srcOrd="0" destOrd="0" presId="urn:microsoft.com/office/officeart/2005/8/layout/vList6"/>
    <dgm:cxn modelId="{2DB2B300-32B1-479A-9621-BCDCB5795749}" type="presParOf" srcId="{A3A89288-9A94-428C-98D5-EC9177F45AF5}" destId="{029133C0-FF79-4F3C-8F86-924B3722E503}" srcOrd="1" destOrd="0" presId="urn:microsoft.com/office/officeart/2005/8/layout/vList6"/>
    <dgm:cxn modelId="{A0193ED0-424C-4C22-A074-06F4C9547ECE}" type="presParOf" srcId="{8AED4AFD-4404-4E90-AA9F-D2C742E62F93}" destId="{776AD96C-749B-4207-8047-CAF8E38F7778}" srcOrd="1" destOrd="0" presId="urn:microsoft.com/office/officeart/2005/8/layout/vList6"/>
    <dgm:cxn modelId="{736DA16D-8C52-4430-96C7-4D2CB151D082}" type="presParOf" srcId="{8AED4AFD-4404-4E90-AA9F-D2C742E62F93}" destId="{E571235D-5286-45B3-B2AB-215E5CE8ACFF}" srcOrd="2" destOrd="0" presId="urn:microsoft.com/office/officeart/2005/8/layout/vList6"/>
    <dgm:cxn modelId="{20D63283-0FA9-4DE9-A7DF-99DE1A7B7228}" type="presParOf" srcId="{E571235D-5286-45B3-B2AB-215E5CE8ACFF}" destId="{56CD52B9-09A3-4B7D-A019-419267F756E9}" srcOrd="0" destOrd="0" presId="urn:microsoft.com/office/officeart/2005/8/layout/vList6"/>
    <dgm:cxn modelId="{E6FCBA6E-1A12-4E6D-A07C-48F5281AE928}" type="presParOf" srcId="{E571235D-5286-45B3-B2AB-215E5CE8ACFF}" destId="{CC9B5EA3-785F-4C87-8E79-D0A330C0C408}" srcOrd="1" destOrd="0" presId="urn:microsoft.com/office/officeart/2005/8/layout/vList6"/>
    <dgm:cxn modelId="{7161595D-23DF-43D2-A2B7-1A6E70827105}" type="presParOf" srcId="{8AED4AFD-4404-4E90-AA9F-D2C742E62F93}" destId="{5196EC6C-6CDC-45DE-8035-0188FF140F5C}" srcOrd="3" destOrd="0" presId="urn:microsoft.com/office/officeart/2005/8/layout/vList6"/>
    <dgm:cxn modelId="{ACDE020F-5CEE-483F-A385-B8768568CF69}" type="presParOf" srcId="{8AED4AFD-4404-4E90-AA9F-D2C742E62F93}" destId="{31FC97B5-1B43-4B7C-BDEF-F2D1487AEC65}" srcOrd="4" destOrd="0" presId="urn:microsoft.com/office/officeart/2005/8/layout/vList6"/>
    <dgm:cxn modelId="{5CDE83CD-00D6-4AA2-84B9-C01EA560B967}" type="presParOf" srcId="{31FC97B5-1B43-4B7C-BDEF-F2D1487AEC65}" destId="{72D03162-D7D9-4BA4-86F6-8DBF14815BB7}" srcOrd="0" destOrd="0" presId="urn:microsoft.com/office/officeart/2005/8/layout/vList6"/>
    <dgm:cxn modelId="{713E3861-10B7-4656-8D86-08160334E053}" type="presParOf" srcId="{31FC97B5-1B43-4B7C-BDEF-F2D1487AEC65}" destId="{256F3128-ED26-49E6-983B-697804910F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DED94-B9FC-4DF5-A906-5F7C63FD3BEF}" type="doc">
      <dgm:prSet loTypeId="urn:microsoft.com/office/officeart/2005/8/layout/h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AA2C97-9200-424C-83B9-F0F79147DE6E}">
      <dgm:prSet phldrT="[Текст]" custT="1"/>
      <dgm:spPr/>
      <dgm:t>
        <a:bodyPr/>
        <a:lstStyle/>
        <a:p>
          <a:r>
            <a:rPr lang="ru-RU" altLang="ru-RU" sz="2400" b="1" dirty="0" smtClean="0">
              <a:effectLst/>
              <a:latin typeface="Arial Black" panose="020B0A04020102020204" pitchFamily="34" charset="0"/>
            </a:rPr>
            <a:t>Цель: повышение</a:t>
          </a:r>
          <a:r>
            <a:rPr lang="ru-RU" sz="2000" b="1" dirty="0" smtClean="0">
              <a:latin typeface="Times New Roman"/>
              <a:ea typeface="Times New Roman"/>
            </a:rPr>
            <a:t> </a:t>
          </a:r>
          <a:r>
            <a:rPr lang="ru-RU" sz="2000" b="1" dirty="0" smtClean="0">
              <a:latin typeface="Times New Roman"/>
              <a:ea typeface="Times New Roman"/>
            </a:rPr>
            <a:t>педагогической грамотности родителей в сфере формирования речемыслительной деятельности старших дошкольников с речевыми нарушениями</a:t>
          </a:r>
          <a:endParaRPr lang="ru-RU" sz="2000" b="1" dirty="0"/>
        </a:p>
      </dgm:t>
    </dgm:pt>
    <dgm:pt modelId="{2F2831FA-3499-4FED-A198-ED7E5DA126FF}" type="parTrans" cxnId="{47BE40D8-0F44-4EA3-8436-5444597B6711}">
      <dgm:prSet/>
      <dgm:spPr/>
      <dgm:t>
        <a:bodyPr/>
        <a:lstStyle/>
        <a:p>
          <a:endParaRPr lang="ru-RU"/>
        </a:p>
      </dgm:t>
    </dgm:pt>
    <dgm:pt modelId="{85B25641-7EAC-4097-BE34-4184491BF8D2}" type="sibTrans" cxnId="{47BE40D8-0F44-4EA3-8436-5444597B6711}">
      <dgm:prSet/>
      <dgm:spPr/>
      <dgm:t>
        <a:bodyPr/>
        <a:lstStyle/>
        <a:p>
          <a:endParaRPr lang="ru-RU"/>
        </a:p>
      </dgm:t>
    </dgm:pt>
    <dgm:pt modelId="{FEC8F537-C9CF-4252-8DEB-7C3B84A37221}" type="pres">
      <dgm:prSet presAssocID="{919DED94-B9FC-4DF5-A906-5F7C63FD3B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A45F2-4A52-44D1-87E6-6A21FC76BE31}" type="pres">
      <dgm:prSet presAssocID="{C1AA2C97-9200-424C-83B9-F0F79147DE6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2FCA7B-87ED-45EA-AD08-8995B0DDFCD3}" type="presOf" srcId="{C1AA2C97-9200-424C-83B9-F0F79147DE6E}" destId="{ECFA45F2-4A52-44D1-87E6-6A21FC76BE31}" srcOrd="0" destOrd="0" presId="urn:microsoft.com/office/officeart/2005/8/layout/hList6"/>
    <dgm:cxn modelId="{21E1C0B6-B1E3-4687-9612-75921689ED2F}" type="presOf" srcId="{919DED94-B9FC-4DF5-A906-5F7C63FD3BEF}" destId="{FEC8F537-C9CF-4252-8DEB-7C3B84A37221}" srcOrd="0" destOrd="0" presId="urn:microsoft.com/office/officeart/2005/8/layout/hList6"/>
    <dgm:cxn modelId="{47BE40D8-0F44-4EA3-8436-5444597B6711}" srcId="{919DED94-B9FC-4DF5-A906-5F7C63FD3BEF}" destId="{C1AA2C97-9200-424C-83B9-F0F79147DE6E}" srcOrd="0" destOrd="0" parTransId="{2F2831FA-3499-4FED-A198-ED7E5DA126FF}" sibTransId="{85B25641-7EAC-4097-BE34-4184491BF8D2}"/>
    <dgm:cxn modelId="{B8DC5F8C-F749-4122-B6B0-5FE365D5BAA6}" type="presParOf" srcId="{FEC8F537-C9CF-4252-8DEB-7C3B84A37221}" destId="{ECFA45F2-4A52-44D1-87E6-6A21FC76BE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77F14D-4357-4F60-8602-2C33A44023FC}" type="doc">
      <dgm:prSet loTypeId="urn:microsoft.com/office/officeart/2005/8/layout/v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5066E4-A251-46D9-B5C1-CE047775AC2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6B1DEFC-6996-4E67-B0D7-2856EB7C0838}" type="sibTrans" cxnId="{3F153428-73F8-40C6-82E0-64E365B8A797}">
      <dgm:prSet/>
      <dgm:spPr/>
      <dgm:t>
        <a:bodyPr/>
        <a:lstStyle/>
        <a:p>
          <a:endParaRPr lang="ru-RU"/>
        </a:p>
      </dgm:t>
    </dgm:pt>
    <dgm:pt modelId="{E13806E5-F410-478A-8A3F-6991C73D096E}" type="parTrans" cxnId="{3F153428-73F8-40C6-82E0-64E365B8A797}">
      <dgm:prSet/>
      <dgm:spPr/>
      <dgm:t>
        <a:bodyPr/>
        <a:lstStyle/>
        <a:p>
          <a:endParaRPr lang="ru-RU"/>
        </a:p>
      </dgm:t>
    </dgm:pt>
    <dgm:pt modelId="{AF42E5E1-9204-47D1-8F4E-A926393E08C8}">
      <dgm:prSet custT="1"/>
      <dgm:spPr/>
      <dgm:t>
        <a:bodyPr/>
        <a:lstStyle/>
        <a:p>
          <a:r>
            <a:rPr lang="ru-RU" sz="1400" dirty="0" smtClean="0"/>
            <a:t>Проводить занятия можно где угодно и когда угодно: на прогулке, в транспорте, по дороге в гости, к врачу; когда готовите еду, гладите белье,  и т. д..</a:t>
          </a:r>
          <a:endParaRPr lang="ru-RU" sz="1400" dirty="0"/>
        </a:p>
      </dgm:t>
    </dgm:pt>
    <dgm:pt modelId="{C0F3951E-2130-4911-A1CC-61C91190B838}" type="sibTrans" cxnId="{5FCDE644-8509-4304-AE56-809D166CAA90}">
      <dgm:prSet/>
      <dgm:spPr/>
      <dgm:t>
        <a:bodyPr/>
        <a:lstStyle/>
        <a:p>
          <a:endParaRPr lang="ru-RU"/>
        </a:p>
      </dgm:t>
    </dgm:pt>
    <dgm:pt modelId="{4442ACA8-7710-4A71-8514-8E811EE73002}" type="parTrans" cxnId="{5FCDE644-8509-4304-AE56-809D166CAA90}">
      <dgm:prSet/>
      <dgm:spPr/>
      <dgm:t>
        <a:bodyPr/>
        <a:lstStyle/>
        <a:p>
          <a:endParaRPr lang="ru-RU"/>
        </a:p>
      </dgm:t>
    </dgm:pt>
    <dgm:pt modelId="{ABF409DA-0A4F-405B-8A5E-FED30D0099BE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800" dirty="0"/>
        </a:p>
      </dgm:t>
    </dgm:pt>
    <dgm:pt modelId="{49720B20-825C-4899-9A9D-654C2E3DEBA6}" type="parTrans" cxnId="{F452052D-79F4-48F7-A852-7EA6B314661F}">
      <dgm:prSet/>
      <dgm:spPr/>
      <dgm:t>
        <a:bodyPr/>
        <a:lstStyle/>
        <a:p>
          <a:endParaRPr lang="ru-RU"/>
        </a:p>
      </dgm:t>
    </dgm:pt>
    <dgm:pt modelId="{2994B60F-9BCE-4ED9-83B9-894B490979F3}" type="sibTrans" cxnId="{F452052D-79F4-48F7-A852-7EA6B314661F}">
      <dgm:prSet/>
      <dgm:spPr/>
      <dgm:t>
        <a:bodyPr/>
        <a:lstStyle/>
        <a:p>
          <a:endParaRPr lang="ru-RU"/>
        </a:p>
      </dgm:t>
    </dgm:pt>
    <dgm:pt modelId="{0AED78C2-51FF-4583-A491-3F83073A7055}">
      <dgm:prSet/>
      <dgm:spPr/>
      <dgm:t>
        <a:bodyPr/>
        <a:lstStyle/>
        <a:p>
          <a:r>
            <a:rPr lang="ru-RU" dirty="0" smtClean="0"/>
            <a:t>Проводить занятия можно через день, но главное, чтобы вы не бросали их. </a:t>
          </a:r>
          <a:endParaRPr lang="ru-RU" dirty="0"/>
        </a:p>
      </dgm:t>
    </dgm:pt>
    <dgm:pt modelId="{CD155DD5-80BF-4C55-B4DD-F219BA5C3D99}" type="parTrans" cxnId="{46B7AEBA-75B7-48D2-AF3B-7FF61E5EA68D}">
      <dgm:prSet/>
      <dgm:spPr/>
      <dgm:t>
        <a:bodyPr/>
        <a:lstStyle/>
        <a:p>
          <a:endParaRPr lang="ru-RU"/>
        </a:p>
      </dgm:t>
    </dgm:pt>
    <dgm:pt modelId="{7D600487-5933-41F0-8654-6625E7F4B7E5}" type="sibTrans" cxnId="{46B7AEBA-75B7-48D2-AF3B-7FF61E5EA68D}">
      <dgm:prSet/>
      <dgm:spPr/>
      <dgm:t>
        <a:bodyPr/>
        <a:lstStyle/>
        <a:p>
          <a:endParaRPr lang="ru-RU"/>
        </a:p>
      </dgm:t>
    </dgm:pt>
    <dgm:pt modelId="{C25425DA-3B1D-434B-930D-9972FA185612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4C906F-2789-41F2-B63E-F626BBE9F15C}" type="parTrans" cxnId="{6A583CD5-991C-42FE-93F7-3AA475870B42}">
      <dgm:prSet/>
      <dgm:spPr/>
      <dgm:t>
        <a:bodyPr/>
        <a:lstStyle/>
        <a:p>
          <a:endParaRPr lang="ru-RU"/>
        </a:p>
      </dgm:t>
    </dgm:pt>
    <dgm:pt modelId="{4AABE3CB-EE41-40AB-9167-331AC3907B5E}" type="sibTrans" cxnId="{6A583CD5-991C-42FE-93F7-3AA475870B42}">
      <dgm:prSet/>
      <dgm:spPr/>
      <dgm:t>
        <a:bodyPr/>
        <a:lstStyle/>
        <a:p>
          <a:endParaRPr lang="ru-RU"/>
        </a:p>
      </dgm:t>
    </dgm:pt>
    <dgm:pt modelId="{FA876942-2E9A-4D76-BD3E-77130C36215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Каждое упражнение, должно быть : не продолжительно по времени (2—5 мин) привлекательно по содержанию, разнообразно по видам деятельности .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dirty="0"/>
        </a:p>
      </dgm:t>
    </dgm:pt>
    <dgm:pt modelId="{054F3955-AB89-4F73-B431-7D7704005E3E}" type="parTrans" cxnId="{700389A7-A84D-4AD8-9039-4FC3D95EA892}">
      <dgm:prSet/>
      <dgm:spPr/>
      <dgm:t>
        <a:bodyPr/>
        <a:lstStyle/>
        <a:p>
          <a:endParaRPr lang="ru-RU"/>
        </a:p>
      </dgm:t>
    </dgm:pt>
    <dgm:pt modelId="{2AD684F3-93DC-4A08-839D-F2FDDC29F10D}" type="sibTrans" cxnId="{700389A7-A84D-4AD8-9039-4FC3D95EA892}">
      <dgm:prSet/>
      <dgm:spPr/>
      <dgm:t>
        <a:bodyPr/>
        <a:lstStyle/>
        <a:p>
          <a:endParaRPr lang="ru-RU"/>
        </a:p>
      </dgm:t>
    </dgm:pt>
    <dgm:pt modelId="{E52DB758-5CA3-4BDF-8F7B-45C946C46DA0}">
      <dgm:prSet custT="1"/>
      <dgm:spPr/>
      <dgm:t>
        <a:bodyPr/>
        <a:lstStyle/>
        <a:p>
          <a:endParaRPr lang="ru-RU" sz="1400" dirty="0"/>
        </a:p>
      </dgm:t>
    </dgm:pt>
    <dgm:pt modelId="{7D03B5EB-45C5-470D-A839-DCEE0A6DEB24}" type="parTrans" cxnId="{FFC7CCC8-F9EF-4610-AE71-FD5283DED9F3}">
      <dgm:prSet/>
      <dgm:spPr/>
      <dgm:t>
        <a:bodyPr/>
        <a:lstStyle/>
        <a:p>
          <a:endParaRPr lang="ru-RU"/>
        </a:p>
      </dgm:t>
    </dgm:pt>
    <dgm:pt modelId="{E1C9DABF-4764-4EF4-908D-9E2210BD151D}" type="sibTrans" cxnId="{FFC7CCC8-F9EF-4610-AE71-FD5283DED9F3}">
      <dgm:prSet/>
      <dgm:spPr/>
      <dgm:t>
        <a:bodyPr/>
        <a:lstStyle/>
        <a:p>
          <a:endParaRPr lang="ru-RU"/>
        </a:p>
      </dgm:t>
    </dgm:pt>
    <dgm:pt modelId="{8AED4AFD-4404-4E90-AA9F-D2C742E62F93}" type="pres">
      <dgm:prSet presAssocID="{9177F14D-4357-4F60-8602-2C33A44023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86DB96-59D6-4A84-A115-91BE0C2B41B8}" type="pres">
      <dgm:prSet presAssocID="{495066E4-A251-46D9-B5C1-CE047775AC2E}" presName="linNode" presStyleCnt="0"/>
      <dgm:spPr/>
      <dgm:t>
        <a:bodyPr/>
        <a:lstStyle/>
        <a:p>
          <a:endParaRPr lang="ru-RU"/>
        </a:p>
      </dgm:t>
    </dgm:pt>
    <dgm:pt modelId="{40B1845B-0790-4C2C-861A-D4CDD7DBAC0B}" type="pres">
      <dgm:prSet presAssocID="{495066E4-A251-46D9-B5C1-CE047775AC2E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6ADC6-4CF7-476C-BAFC-365E4A50D6A0}" type="pres">
      <dgm:prSet presAssocID="{495066E4-A251-46D9-B5C1-CE047775AC2E}" presName="childShp" presStyleLbl="bgAccFollowNode1" presStyleIdx="0" presStyleCnt="3" custLinFactNeighborX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32710-655A-4B44-87BC-E4F070D6652B}" type="pres">
      <dgm:prSet presAssocID="{F6B1DEFC-6996-4E67-B0D7-2856EB7C0838}" presName="spacing" presStyleCnt="0"/>
      <dgm:spPr/>
      <dgm:t>
        <a:bodyPr/>
        <a:lstStyle/>
        <a:p>
          <a:endParaRPr lang="ru-RU"/>
        </a:p>
      </dgm:t>
    </dgm:pt>
    <dgm:pt modelId="{D4FFC240-1395-451A-BC5A-4407ABE90E0F}" type="pres">
      <dgm:prSet presAssocID="{C25425DA-3B1D-434B-930D-9972FA185612}" presName="linNode" presStyleCnt="0"/>
      <dgm:spPr/>
    </dgm:pt>
    <dgm:pt modelId="{EB3EB514-9ACF-49E3-BE21-BA576FA8953B}" type="pres">
      <dgm:prSet presAssocID="{C25425DA-3B1D-434B-930D-9972FA18561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D7857-886E-4148-949D-296BEC5AB0D2}" type="pres">
      <dgm:prSet presAssocID="{C25425DA-3B1D-434B-930D-9972FA18561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31467-38C8-4363-8AE1-103708BDF9C5}" type="pres">
      <dgm:prSet presAssocID="{4AABE3CB-EE41-40AB-9167-331AC3907B5E}" presName="spacing" presStyleCnt="0"/>
      <dgm:spPr/>
    </dgm:pt>
    <dgm:pt modelId="{01EE37BC-9C68-45A3-8E78-6FD13C552A36}" type="pres">
      <dgm:prSet presAssocID="{ABF409DA-0A4F-405B-8A5E-FED30D0099BE}" presName="linNode" presStyleCnt="0"/>
      <dgm:spPr/>
      <dgm:t>
        <a:bodyPr/>
        <a:lstStyle/>
        <a:p>
          <a:endParaRPr lang="ru-RU"/>
        </a:p>
      </dgm:t>
    </dgm:pt>
    <dgm:pt modelId="{8AFDBA03-49EB-4D2B-92A3-35AF57378520}" type="pres">
      <dgm:prSet presAssocID="{ABF409DA-0A4F-405B-8A5E-FED30D0099B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06569-BF02-4A4F-A0A7-CB5AD4662E47}" type="pres">
      <dgm:prSet presAssocID="{ABF409DA-0A4F-405B-8A5E-FED30D0099B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3F585-35A3-45B7-9B1C-3BDBBE12DDD1}" type="presOf" srcId="{C25425DA-3B1D-434B-930D-9972FA185612}" destId="{EB3EB514-9ACF-49E3-BE21-BA576FA8953B}" srcOrd="0" destOrd="0" presId="urn:microsoft.com/office/officeart/2005/8/layout/vList6"/>
    <dgm:cxn modelId="{F452052D-79F4-48F7-A852-7EA6B314661F}" srcId="{9177F14D-4357-4F60-8602-2C33A44023FC}" destId="{ABF409DA-0A4F-405B-8A5E-FED30D0099BE}" srcOrd="2" destOrd="0" parTransId="{49720B20-825C-4899-9A9D-654C2E3DEBA6}" sibTransId="{2994B60F-9BCE-4ED9-83B9-894B490979F3}"/>
    <dgm:cxn modelId="{870D1D2A-B493-4E9E-986B-4CC3CA224661}" type="presOf" srcId="{AF42E5E1-9204-47D1-8F4E-A926393E08C8}" destId="{BEE06569-BF02-4A4F-A0A7-CB5AD4662E47}" srcOrd="0" destOrd="1" presId="urn:microsoft.com/office/officeart/2005/8/layout/vList6"/>
    <dgm:cxn modelId="{FA4A632D-771C-4F06-AA9C-FC4CF7D92FDF}" type="presOf" srcId="{0AED78C2-51FF-4583-A491-3F83073A7055}" destId="{047D7857-886E-4148-949D-296BEC5AB0D2}" srcOrd="0" destOrd="0" presId="urn:microsoft.com/office/officeart/2005/8/layout/vList6"/>
    <dgm:cxn modelId="{FBE45F8E-C465-4386-AFDC-7F84E6455B39}" type="presOf" srcId="{495066E4-A251-46D9-B5C1-CE047775AC2E}" destId="{40B1845B-0790-4C2C-861A-D4CDD7DBAC0B}" srcOrd="0" destOrd="0" presId="urn:microsoft.com/office/officeart/2005/8/layout/vList6"/>
    <dgm:cxn modelId="{ECFF0361-F1F6-453D-865A-23CDCDC70AC2}" type="presOf" srcId="{ABF409DA-0A4F-405B-8A5E-FED30D0099BE}" destId="{8AFDBA03-49EB-4D2B-92A3-35AF57378520}" srcOrd="0" destOrd="0" presId="urn:microsoft.com/office/officeart/2005/8/layout/vList6"/>
    <dgm:cxn modelId="{58DD45DF-61D3-491B-8F93-E525E2CEDC60}" type="presOf" srcId="{9177F14D-4357-4F60-8602-2C33A44023FC}" destId="{8AED4AFD-4404-4E90-AA9F-D2C742E62F93}" srcOrd="0" destOrd="0" presId="urn:microsoft.com/office/officeart/2005/8/layout/vList6"/>
    <dgm:cxn modelId="{8109E388-E2FA-41DD-B7BD-77D90634CEAA}" type="presOf" srcId="{E52DB758-5CA3-4BDF-8F7B-45C946C46DA0}" destId="{BEE06569-BF02-4A4F-A0A7-CB5AD4662E47}" srcOrd="0" destOrd="0" presId="urn:microsoft.com/office/officeart/2005/8/layout/vList6"/>
    <dgm:cxn modelId="{FFC7CCC8-F9EF-4610-AE71-FD5283DED9F3}" srcId="{ABF409DA-0A4F-405B-8A5E-FED30D0099BE}" destId="{E52DB758-5CA3-4BDF-8F7B-45C946C46DA0}" srcOrd="0" destOrd="0" parTransId="{7D03B5EB-45C5-470D-A839-DCEE0A6DEB24}" sibTransId="{E1C9DABF-4764-4EF4-908D-9E2210BD151D}"/>
    <dgm:cxn modelId="{46B7AEBA-75B7-48D2-AF3B-7FF61E5EA68D}" srcId="{C25425DA-3B1D-434B-930D-9972FA185612}" destId="{0AED78C2-51FF-4583-A491-3F83073A7055}" srcOrd="0" destOrd="0" parTransId="{CD155DD5-80BF-4C55-B4DD-F219BA5C3D99}" sibTransId="{7D600487-5933-41F0-8654-6625E7F4B7E5}"/>
    <dgm:cxn modelId="{5FCDE644-8509-4304-AE56-809D166CAA90}" srcId="{ABF409DA-0A4F-405B-8A5E-FED30D0099BE}" destId="{AF42E5E1-9204-47D1-8F4E-A926393E08C8}" srcOrd="1" destOrd="0" parTransId="{4442ACA8-7710-4A71-8514-8E811EE73002}" sibTransId="{C0F3951E-2130-4911-A1CC-61C91190B838}"/>
    <dgm:cxn modelId="{3F153428-73F8-40C6-82E0-64E365B8A797}" srcId="{9177F14D-4357-4F60-8602-2C33A44023FC}" destId="{495066E4-A251-46D9-B5C1-CE047775AC2E}" srcOrd="0" destOrd="0" parTransId="{E13806E5-F410-478A-8A3F-6991C73D096E}" sibTransId="{F6B1DEFC-6996-4E67-B0D7-2856EB7C0838}"/>
    <dgm:cxn modelId="{700389A7-A84D-4AD8-9039-4FC3D95EA892}" srcId="{495066E4-A251-46D9-B5C1-CE047775AC2E}" destId="{FA876942-2E9A-4D76-BD3E-77130C362152}" srcOrd="0" destOrd="0" parTransId="{054F3955-AB89-4F73-B431-7D7704005E3E}" sibTransId="{2AD684F3-93DC-4A08-839D-F2FDDC29F10D}"/>
    <dgm:cxn modelId="{9A7C7A0F-82A2-46E5-B7F7-266098E02A96}" type="presOf" srcId="{FA876942-2E9A-4D76-BD3E-77130C362152}" destId="{E446ADC6-4CF7-476C-BAFC-365E4A50D6A0}" srcOrd="0" destOrd="0" presId="urn:microsoft.com/office/officeart/2005/8/layout/vList6"/>
    <dgm:cxn modelId="{6A583CD5-991C-42FE-93F7-3AA475870B42}" srcId="{9177F14D-4357-4F60-8602-2C33A44023FC}" destId="{C25425DA-3B1D-434B-930D-9972FA185612}" srcOrd="1" destOrd="0" parTransId="{CD4C906F-2789-41F2-B63E-F626BBE9F15C}" sibTransId="{4AABE3CB-EE41-40AB-9167-331AC3907B5E}"/>
    <dgm:cxn modelId="{D8F7599C-D7F7-4B38-AD9C-F0CB95C3E7B9}" type="presParOf" srcId="{8AED4AFD-4404-4E90-AA9F-D2C742E62F93}" destId="{4986DB96-59D6-4A84-A115-91BE0C2B41B8}" srcOrd="0" destOrd="0" presId="urn:microsoft.com/office/officeart/2005/8/layout/vList6"/>
    <dgm:cxn modelId="{79D298F5-783D-40D3-A9B3-10B57ED8E352}" type="presParOf" srcId="{4986DB96-59D6-4A84-A115-91BE0C2B41B8}" destId="{40B1845B-0790-4C2C-861A-D4CDD7DBAC0B}" srcOrd="0" destOrd="0" presId="urn:microsoft.com/office/officeart/2005/8/layout/vList6"/>
    <dgm:cxn modelId="{FF224EDD-2A51-4870-BBC3-287A77816CB0}" type="presParOf" srcId="{4986DB96-59D6-4A84-A115-91BE0C2B41B8}" destId="{E446ADC6-4CF7-476C-BAFC-365E4A50D6A0}" srcOrd="1" destOrd="0" presId="urn:microsoft.com/office/officeart/2005/8/layout/vList6"/>
    <dgm:cxn modelId="{824D378F-5E36-45D1-A891-B9D0313678E7}" type="presParOf" srcId="{8AED4AFD-4404-4E90-AA9F-D2C742E62F93}" destId="{8EC32710-655A-4B44-87BC-E4F070D6652B}" srcOrd="1" destOrd="0" presId="urn:microsoft.com/office/officeart/2005/8/layout/vList6"/>
    <dgm:cxn modelId="{FB148559-F6B5-49B5-A2FD-F629AA544A50}" type="presParOf" srcId="{8AED4AFD-4404-4E90-AA9F-D2C742E62F93}" destId="{D4FFC240-1395-451A-BC5A-4407ABE90E0F}" srcOrd="2" destOrd="0" presId="urn:microsoft.com/office/officeart/2005/8/layout/vList6"/>
    <dgm:cxn modelId="{B35EEBB4-E57E-4266-8664-8AEF321A0747}" type="presParOf" srcId="{D4FFC240-1395-451A-BC5A-4407ABE90E0F}" destId="{EB3EB514-9ACF-49E3-BE21-BA576FA8953B}" srcOrd="0" destOrd="0" presId="urn:microsoft.com/office/officeart/2005/8/layout/vList6"/>
    <dgm:cxn modelId="{2EE4F1D3-BF39-4491-971D-6CE46B542FC5}" type="presParOf" srcId="{D4FFC240-1395-451A-BC5A-4407ABE90E0F}" destId="{047D7857-886E-4148-949D-296BEC5AB0D2}" srcOrd="1" destOrd="0" presId="urn:microsoft.com/office/officeart/2005/8/layout/vList6"/>
    <dgm:cxn modelId="{24805CED-3464-46CA-956F-50BB61FBB4F1}" type="presParOf" srcId="{8AED4AFD-4404-4E90-AA9F-D2C742E62F93}" destId="{09731467-38C8-4363-8AE1-103708BDF9C5}" srcOrd="3" destOrd="0" presId="urn:microsoft.com/office/officeart/2005/8/layout/vList6"/>
    <dgm:cxn modelId="{A98BE3BF-6E97-418C-9B47-00CBC35CDBDA}" type="presParOf" srcId="{8AED4AFD-4404-4E90-AA9F-D2C742E62F93}" destId="{01EE37BC-9C68-45A3-8E78-6FD13C552A36}" srcOrd="4" destOrd="0" presId="urn:microsoft.com/office/officeart/2005/8/layout/vList6"/>
    <dgm:cxn modelId="{45520CEB-B663-4C36-BBA7-858E4BE615AC}" type="presParOf" srcId="{01EE37BC-9C68-45A3-8E78-6FD13C552A36}" destId="{8AFDBA03-49EB-4D2B-92A3-35AF57378520}" srcOrd="0" destOrd="0" presId="urn:microsoft.com/office/officeart/2005/8/layout/vList6"/>
    <dgm:cxn modelId="{2F7B5F6E-FC70-4F51-B81D-B5DBAF64048F}" type="presParOf" srcId="{01EE37BC-9C68-45A3-8E78-6FD13C552A36}" destId="{BEE06569-BF02-4A4F-A0A7-CB5AD4662E4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DED94-B9FC-4DF5-A906-5F7C63FD3BEF}" type="doc">
      <dgm:prSet loTypeId="urn:microsoft.com/office/officeart/2005/8/layout/hList6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AA2C97-9200-424C-83B9-F0F79147DE6E}">
      <dgm:prSet phldrT="[Текст]" custT="1"/>
      <dgm:spPr/>
      <dgm:t>
        <a:bodyPr/>
        <a:lstStyle/>
        <a:p>
          <a:r>
            <a:rPr lang="ru-RU" altLang="ru-RU" sz="2400" b="1" dirty="0" smtClean="0">
              <a:effectLst/>
              <a:latin typeface="Arial Black" panose="020B0A04020102020204" pitchFamily="34" charset="0"/>
            </a:rPr>
            <a:t>Как учить ребенка дома?</a:t>
          </a:r>
          <a:endParaRPr lang="ru-RU" sz="1900" b="1" dirty="0"/>
        </a:p>
      </dgm:t>
    </dgm:pt>
    <dgm:pt modelId="{2F2831FA-3499-4FED-A198-ED7E5DA126FF}" type="parTrans" cxnId="{47BE40D8-0F44-4EA3-8436-5444597B6711}">
      <dgm:prSet/>
      <dgm:spPr/>
      <dgm:t>
        <a:bodyPr/>
        <a:lstStyle/>
        <a:p>
          <a:endParaRPr lang="ru-RU"/>
        </a:p>
      </dgm:t>
    </dgm:pt>
    <dgm:pt modelId="{85B25641-7EAC-4097-BE34-4184491BF8D2}" type="sibTrans" cxnId="{47BE40D8-0F44-4EA3-8436-5444597B6711}">
      <dgm:prSet/>
      <dgm:spPr/>
      <dgm:t>
        <a:bodyPr/>
        <a:lstStyle/>
        <a:p>
          <a:endParaRPr lang="ru-RU"/>
        </a:p>
      </dgm:t>
    </dgm:pt>
    <dgm:pt modelId="{FEC8F537-C9CF-4252-8DEB-7C3B84A37221}" type="pres">
      <dgm:prSet presAssocID="{919DED94-B9FC-4DF5-A906-5F7C63FD3B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A45F2-4A52-44D1-87E6-6A21FC76BE31}" type="pres">
      <dgm:prSet presAssocID="{C1AA2C97-9200-424C-83B9-F0F79147DE6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31C0E5-3981-46CC-B6B6-80C08C652F6E}" type="presOf" srcId="{C1AA2C97-9200-424C-83B9-F0F79147DE6E}" destId="{ECFA45F2-4A52-44D1-87E6-6A21FC76BE31}" srcOrd="0" destOrd="0" presId="urn:microsoft.com/office/officeart/2005/8/layout/hList6"/>
    <dgm:cxn modelId="{9CAC112A-3A2F-4928-970C-8B22AB3EFA4A}" type="presOf" srcId="{919DED94-B9FC-4DF5-A906-5F7C63FD3BEF}" destId="{FEC8F537-C9CF-4252-8DEB-7C3B84A37221}" srcOrd="0" destOrd="0" presId="urn:microsoft.com/office/officeart/2005/8/layout/hList6"/>
    <dgm:cxn modelId="{47BE40D8-0F44-4EA3-8436-5444597B6711}" srcId="{919DED94-B9FC-4DF5-A906-5F7C63FD3BEF}" destId="{C1AA2C97-9200-424C-83B9-F0F79147DE6E}" srcOrd="0" destOrd="0" parTransId="{2F2831FA-3499-4FED-A198-ED7E5DA126FF}" sibTransId="{85B25641-7EAC-4097-BE34-4184491BF8D2}"/>
    <dgm:cxn modelId="{90583D5F-CA21-43CC-AEDA-C79DB8AD10DB}" type="presParOf" srcId="{FEC8F537-C9CF-4252-8DEB-7C3B84A37221}" destId="{ECFA45F2-4A52-44D1-87E6-6A21FC76BE31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133C0-FF79-4F3C-8F86-924B3722E503}">
      <dsp:nvSpPr>
        <dsp:cNvPr id="0" name=""/>
        <dsp:cNvSpPr/>
      </dsp:nvSpPr>
      <dsp:spPr>
        <a:xfrm>
          <a:off x="1968563" y="2259"/>
          <a:ext cx="2949241" cy="23222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обучение родителей использованию  методов и приемов развития связной речи у детей в домашних условиях и максимальное подключение к решению проблемы речемыслительной деятельности;</a:t>
          </a:r>
          <a:endParaRPr lang="ru-RU" sz="1300" kern="1200" dirty="0"/>
        </a:p>
      </dsp:txBody>
      <dsp:txXfrm>
        <a:off x="1968563" y="292543"/>
        <a:ext cx="2078388" cy="1741706"/>
      </dsp:txXfrm>
    </dsp:sp>
    <dsp:sp modelId="{5313DEF8-88B3-40C9-B431-495ACF80E490}">
      <dsp:nvSpPr>
        <dsp:cNvPr id="0" name=""/>
        <dsp:cNvSpPr/>
      </dsp:nvSpPr>
      <dsp:spPr>
        <a:xfrm>
          <a:off x="2402" y="143719"/>
          <a:ext cx="1966161" cy="203935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98382" y="239699"/>
        <a:ext cx="1774201" cy="1847395"/>
      </dsp:txXfrm>
    </dsp:sp>
    <dsp:sp modelId="{CC9B5EA3-785F-4C87-8E79-D0A330C0C408}">
      <dsp:nvSpPr>
        <dsp:cNvPr id="0" name=""/>
        <dsp:cNvSpPr/>
      </dsp:nvSpPr>
      <dsp:spPr>
        <a:xfrm>
          <a:off x="1968083" y="2528470"/>
          <a:ext cx="2952124" cy="20393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862340"/>
            <a:satOff val="-29363"/>
            <a:lumOff val="-1939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9862340"/>
              <a:satOff val="-29363"/>
              <a:lumOff val="-1939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/>
              <a:ea typeface="Times New Roman"/>
            </a:rPr>
            <a:t>активное включение родителей в образовательный процесс</a:t>
          </a:r>
          <a:endParaRPr lang="ru-RU" sz="1400" kern="1200" dirty="0"/>
        </a:p>
      </dsp:txBody>
      <dsp:txXfrm>
        <a:off x="1968083" y="2783389"/>
        <a:ext cx="2187366" cy="1529517"/>
      </dsp:txXfrm>
    </dsp:sp>
    <dsp:sp modelId="{56CD52B9-09A3-4B7D-A019-419267F756E9}">
      <dsp:nvSpPr>
        <dsp:cNvPr id="0" name=""/>
        <dsp:cNvSpPr/>
      </dsp:nvSpPr>
      <dsp:spPr>
        <a:xfrm>
          <a:off x="0" y="2528470"/>
          <a:ext cx="1968083" cy="203935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6074" y="2624544"/>
        <a:ext cx="1775935" cy="1847207"/>
      </dsp:txXfrm>
    </dsp:sp>
    <dsp:sp modelId="{256F3128-ED26-49E6-983B-697804910F1D}">
      <dsp:nvSpPr>
        <dsp:cNvPr id="0" name=""/>
        <dsp:cNvSpPr/>
      </dsp:nvSpPr>
      <dsp:spPr>
        <a:xfrm>
          <a:off x="1968083" y="4771761"/>
          <a:ext cx="2952124" cy="20393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9724680"/>
              <a:satOff val="-58726"/>
              <a:lumOff val="-3877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установление партнерских доверительных отношений с родителями  воспитанников.</a:t>
          </a:r>
          <a:endParaRPr lang="ru-RU" sz="1400" kern="1200" dirty="0"/>
        </a:p>
      </dsp:txBody>
      <dsp:txXfrm>
        <a:off x="1968083" y="5026680"/>
        <a:ext cx="2187366" cy="1529517"/>
      </dsp:txXfrm>
    </dsp:sp>
    <dsp:sp modelId="{72D03162-D7D9-4BA4-86F6-8DBF14815BB7}">
      <dsp:nvSpPr>
        <dsp:cNvPr id="0" name=""/>
        <dsp:cNvSpPr/>
      </dsp:nvSpPr>
      <dsp:spPr>
        <a:xfrm>
          <a:off x="0" y="4771761"/>
          <a:ext cx="1968083" cy="203935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6074" y="4867835"/>
        <a:ext cx="1775935" cy="1847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45F2-4A52-44D1-87E6-6A21FC76BE31}">
      <dsp:nvSpPr>
        <dsp:cNvPr id="0" name=""/>
        <dsp:cNvSpPr/>
      </dsp:nvSpPr>
      <dsp:spPr>
        <a:xfrm rot="16200000">
          <a:off x="-888268" y="888268"/>
          <a:ext cx="4824536" cy="3048000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err="1" smtClean="0">
              <a:effectLst/>
              <a:latin typeface="Arial Black" panose="020B0A04020102020204" pitchFamily="34" charset="0"/>
            </a:rPr>
            <a:t>Цель</a:t>
          </a:r>
          <a:r>
            <a:rPr lang="ru-RU" altLang="ru-RU" sz="2000" b="1" kern="1200" dirty="0" err="1" smtClean="0">
              <a:effectLst/>
              <a:latin typeface="Arial Black" panose="020B0A04020102020204" pitchFamily="34" charset="0"/>
            </a:rPr>
            <a:t>:</a:t>
          </a:r>
          <a:r>
            <a:rPr lang="ru-RU" sz="2000" b="1" kern="1200" dirty="0" err="1" smtClean="0">
              <a:latin typeface="Times New Roman"/>
              <a:ea typeface="Times New Roman"/>
            </a:rPr>
            <a:t>повышение</a:t>
          </a:r>
          <a:r>
            <a:rPr lang="ru-RU" sz="2000" b="1" kern="1200" dirty="0" smtClean="0">
              <a:latin typeface="Times New Roman"/>
              <a:ea typeface="Times New Roman"/>
            </a:rPr>
            <a:t> педагогической грамотности родителей в сфере формирования речемыслительной деятельности старших дошкольников с речевыми нарушениями</a:t>
          </a:r>
          <a:endParaRPr lang="ru-RU" sz="2000" b="1" kern="1200" dirty="0"/>
        </a:p>
      </dsp:txBody>
      <dsp:txXfrm rot="5400000">
        <a:off x="0" y="964907"/>
        <a:ext cx="3048000" cy="2894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6ADC6-4CF7-476C-BAFC-365E4A50D6A0}">
      <dsp:nvSpPr>
        <dsp:cNvPr id="0" name=""/>
        <dsp:cNvSpPr/>
      </dsp:nvSpPr>
      <dsp:spPr>
        <a:xfrm>
          <a:off x="1956747" y="0"/>
          <a:ext cx="2952124" cy="21291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Каждое упражнение, должно быть : не продолжительно по времени (2—5 мин) привлекательно по содержанию, разнообразно по видам деятельности .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1956747" y="266148"/>
        <a:ext cx="2153682" cy="1596885"/>
      </dsp:txXfrm>
    </dsp:sp>
    <dsp:sp modelId="{40B1845B-0790-4C2C-861A-D4CDD7DBAC0B}">
      <dsp:nvSpPr>
        <dsp:cNvPr id="0" name=""/>
        <dsp:cNvSpPr/>
      </dsp:nvSpPr>
      <dsp:spPr>
        <a:xfrm>
          <a:off x="0" y="0"/>
          <a:ext cx="1968083" cy="21291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6074" y="96074"/>
        <a:ext cx="1775935" cy="1937032"/>
      </dsp:txXfrm>
    </dsp:sp>
    <dsp:sp modelId="{047D7857-886E-4148-949D-296BEC5AB0D2}">
      <dsp:nvSpPr>
        <dsp:cNvPr id="0" name=""/>
        <dsp:cNvSpPr/>
      </dsp:nvSpPr>
      <dsp:spPr>
        <a:xfrm>
          <a:off x="1968083" y="2342097"/>
          <a:ext cx="2952124" cy="21291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862340"/>
            <a:satOff val="-29363"/>
            <a:lumOff val="-1939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Проводить занятия можно через день, но главное, чтобы вы не бросали их. </a:t>
          </a:r>
          <a:endParaRPr lang="ru-RU" sz="1900" kern="1200" dirty="0"/>
        </a:p>
      </dsp:txBody>
      <dsp:txXfrm>
        <a:off x="1968083" y="2608245"/>
        <a:ext cx="2153682" cy="1596885"/>
      </dsp:txXfrm>
    </dsp:sp>
    <dsp:sp modelId="{EB3EB514-9ACF-49E3-BE21-BA576FA8953B}">
      <dsp:nvSpPr>
        <dsp:cNvPr id="0" name=""/>
        <dsp:cNvSpPr/>
      </dsp:nvSpPr>
      <dsp:spPr>
        <a:xfrm>
          <a:off x="0" y="2342097"/>
          <a:ext cx="1968083" cy="212918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6074" y="2438171"/>
        <a:ext cx="1775935" cy="1937032"/>
      </dsp:txXfrm>
    </dsp:sp>
    <dsp:sp modelId="{BEE06569-BF02-4A4F-A0A7-CB5AD4662E47}">
      <dsp:nvSpPr>
        <dsp:cNvPr id="0" name=""/>
        <dsp:cNvSpPr/>
      </dsp:nvSpPr>
      <dsp:spPr>
        <a:xfrm>
          <a:off x="1968083" y="4684196"/>
          <a:ext cx="2952124" cy="21291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9724680"/>
            <a:satOff val="-58726"/>
            <a:lumOff val="-387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Проводить занятия можно где угодно и когда угодно: на прогулке, в транспорте, по дороге в гости, к врачу; когда готовите еду, гладите белье,  и т. д..</a:t>
          </a:r>
          <a:endParaRPr lang="ru-RU" sz="1400" kern="1200" dirty="0"/>
        </a:p>
      </dsp:txBody>
      <dsp:txXfrm>
        <a:off x="1968083" y="4950344"/>
        <a:ext cx="2153682" cy="1596885"/>
      </dsp:txXfrm>
    </dsp:sp>
    <dsp:sp modelId="{8AFDBA03-49EB-4D2B-92A3-35AF57378520}">
      <dsp:nvSpPr>
        <dsp:cNvPr id="0" name=""/>
        <dsp:cNvSpPr/>
      </dsp:nvSpPr>
      <dsp:spPr>
        <a:xfrm>
          <a:off x="0" y="4684196"/>
          <a:ext cx="1968083" cy="212918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96074" y="4780270"/>
        <a:ext cx="1775935" cy="19370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A45F2-4A52-44D1-87E6-6A21FC76BE31}">
      <dsp:nvSpPr>
        <dsp:cNvPr id="0" name=""/>
        <dsp:cNvSpPr/>
      </dsp:nvSpPr>
      <dsp:spPr>
        <a:xfrm rot="16200000">
          <a:off x="-888268" y="888268"/>
          <a:ext cx="4824536" cy="304800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400" b="1" kern="1200" dirty="0" smtClean="0">
              <a:effectLst/>
              <a:latin typeface="Arial Black" panose="020B0A04020102020204" pitchFamily="34" charset="0"/>
            </a:rPr>
            <a:t>Как учить ребенка дома?</a:t>
          </a:r>
          <a:endParaRPr lang="ru-RU" sz="1900" b="1" kern="1200" dirty="0"/>
        </a:p>
      </dsp:txBody>
      <dsp:txXfrm rot="5400000">
        <a:off x="0" y="964907"/>
        <a:ext cx="3048000" cy="2894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67C23C-506C-4D59-996E-D75114EDA92D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EEDC31-3C61-4C83-95C4-84E9B7D87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242048" cy="13747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cap="none" dirty="0" smtClean="0">
                <a:solidFill>
                  <a:srgbClr val="211377"/>
                </a:solidFill>
              </a:rPr>
              <a:t>«Ребенок учится мыслить, учась говорить, но он также и совершенствует речь, учась мыслить» </a:t>
            </a:r>
            <a:br>
              <a:rPr lang="ru-RU" sz="2400" cap="none" dirty="0" smtClean="0">
                <a:solidFill>
                  <a:srgbClr val="211377"/>
                </a:solidFill>
              </a:rPr>
            </a:br>
            <a:r>
              <a:rPr lang="ru-RU" sz="2000" cap="none" dirty="0" smtClean="0">
                <a:solidFill>
                  <a:srgbClr val="211377"/>
                </a:solidFill>
              </a:rPr>
              <a:t>                                                  (Ф. А. Сохин)</a:t>
            </a:r>
            <a:endParaRPr lang="ru-RU" sz="2000" cap="none" dirty="0">
              <a:solidFill>
                <a:srgbClr val="211377"/>
              </a:solidFill>
            </a:endParaRPr>
          </a:p>
        </p:txBody>
      </p:sp>
      <p:pic>
        <p:nvPicPr>
          <p:cNvPr id="2052" name="Picture 4" descr="http://fotodeti.ru/images/foto_b/751_07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5" t="-267" r="-177" b="267"/>
          <a:stretch/>
        </p:blipFill>
        <p:spPr bwMode="auto">
          <a:xfrm>
            <a:off x="1743740" y="2133600"/>
            <a:ext cx="5788866" cy="399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Упражнения на развитие зрительного восприятия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3857652" cy="511971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«Прятки»</a:t>
            </a:r>
          </a:p>
          <a:p>
            <a:r>
              <a:rPr lang="ru-RU" sz="1800" b="1" i="1" u="sng" dirty="0" smtClean="0"/>
              <a:t>Инструкции ребенку: </a:t>
            </a:r>
            <a:r>
              <a:rPr lang="ru-RU" sz="1800" dirty="0" smtClean="0"/>
              <a:t> «Какие буквы ты видишь? Покажи и обведи карандашом каждую из них».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524000"/>
            <a:ext cx="3786214" cy="511971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«Дорисуй букву»</a:t>
            </a:r>
          </a:p>
          <a:p>
            <a:r>
              <a:rPr lang="ru-RU" sz="1800" b="1" i="1" u="sng" dirty="0" smtClean="0"/>
              <a:t>Инструкции ребенку: </a:t>
            </a:r>
            <a:r>
              <a:rPr lang="ru-RU" sz="1800" dirty="0" smtClean="0"/>
              <a:t> «Добавь недостающую часть фигуры, чтобы получилась буква».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http://www.prosv.ru/ebooks/ishimova_razvitie_rechemisl/images/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876"/>
            <a:ext cx="3571900" cy="2000264"/>
          </a:xfrm>
          <a:prstGeom prst="rect">
            <a:avLst/>
          </a:prstGeom>
          <a:solidFill>
            <a:srgbClr val="CA88B7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prosv.ru/ebooks/ishimova_razvitie_rechemisl/images/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71876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Упражнение на отработку слитного чтения и развития речи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«Составь слово»</a:t>
            </a:r>
          </a:p>
          <a:p>
            <a:r>
              <a:rPr lang="ru-RU" sz="1900" b="1" i="1" u="sng" dirty="0" smtClean="0"/>
              <a:t>Инструкция ребенку: </a:t>
            </a:r>
            <a:r>
              <a:rPr lang="ru-RU" dirty="0" smtClean="0"/>
              <a:t>«</a:t>
            </a:r>
            <a:r>
              <a:rPr lang="ru-RU" sz="1900" dirty="0" smtClean="0"/>
              <a:t>Составь из слогов слово и придумай с ним предложение».</a:t>
            </a:r>
          </a:p>
          <a:p>
            <a:pPr>
              <a:buNone/>
            </a:pPr>
            <a:r>
              <a:rPr lang="ru-RU" sz="3500" dirty="0" smtClean="0">
                <a:solidFill>
                  <a:srgbClr val="7030A0"/>
                </a:solidFill>
              </a:rPr>
              <a:t>   </a:t>
            </a:r>
            <a:r>
              <a:rPr lang="ru-RU" sz="3500" b="1" dirty="0" smtClean="0">
                <a:solidFill>
                  <a:srgbClr val="7030A0"/>
                </a:solidFill>
              </a:rPr>
              <a:t>со-</a:t>
            </a:r>
            <a:r>
              <a:rPr lang="ru-RU" sz="3500" b="1" dirty="0" err="1" smtClean="0">
                <a:solidFill>
                  <a:srgbClr val="7030A0"/>
                </a:solidFill>
              </a:rPr>
              <a:t>ва</a:t>
            </a:r>
            <a:r>
              <a:rPr lang="ru-RU" sz="3500" b="1" dirty="0">
                <a:solidFill>
                  <a:srgbClr val="7030A0"/>
                </a:solidFill>
              </a:rPr>
              <a:t> </a:t>
            </a:r>
            <a:r>
              <a:rPr lang="ru-RU" sz="3500" b="1" dirty="0" smtClean="0">
                <a:solidFill>
                  <a:srgbClr val="7030A0"/>
                </a:solidFill>
              </a:rPr>
              <a:t>          ла-па       </a:t>
            </a:r>
            <a:r>
              <a:rPr lang="ru-RU" sz="3500" b="1" dirty="0" err="1" smtClean="0">
                <a:solidFill>
                  <a:srgbClr val="7030A0"/>
                </a:solidFill>
              </a:rPr>
              <a:t>ма</a:t>
            </a:r>
            <a:r>
              <a:rPr lang="ru-RU" sz="3500" b="1" dirty="0" smtClean="0">
                <a:solidFill>
                  <a:srgbClr val="7030A0"/>
                </a:solidFill>
              </a:rPr>
              <a:t>-ши-на</a:t>
            </a:r>
          </a:p>
          <a:p>
            <a:r>
              <a:rPr lang="ru-RU" i="1" dirty="0" smtClean="0"/>
              <a:t>      </a:t>
            </a:r>
            <a:r>
              <a:rPr lang="ru-RU" sz="1900" i="1" dirty="0" smtClean="0"/>
              <a:t>Уточните с ребенком значение получившихся слов</a:t>
            </a:r>
            <a:r>
              <a:rPr lang="ru-RU" sz="1900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www.krokha.ru/sites/default/files/articles/2007january/doshkolnye_uchrezh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57330"/>
            <a:ext cx="3468326" cy="223348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Упражнение на развитие логического мышления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928670"/>
            <a:ext cx="6994044" cy="564360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«В чем разница?»</a:t>
            </a:r>
          </a:p>
          <a:p>
            <a:r>
              <a:rPr lang="ru-RU" sz="1800" b="1" u="sng" dirty="0" smtClean="0"/>
              <a:t>Инструкция ребенку: </a:t>
            </a:r>
            <a:r>
              <a:rPr lang="ru-RU" sz="1800" dirty="0" smtClean="0"/>
              <a:t>«Послушай, повтори и объясни разницу в словах».</a:t>
            </a:r>
          </a:p>
          <a:p>
            <a:pPr>
              <a:buNone/>
            </a:pPr>
            <a:r>
              <a:rPr lang="ru-RU" sz="1800" dirty="0" smtClean="0"/>
              <a:t>       </a:t>
            </a:r>
            <a:r>
              <a:rPr lang="ru-RU" sz="3200" b="1" dirty="0" smtClean="0">
                <a:solidFill>
                  <a:srgbClr val="7030A0"/>
                </a:solidFill>
              </a:rPr>
              <a:t>Автобус шел по дороге.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Человек шел в гости.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Вова перенес тяжелую ангину.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Петя перенес груз через дорогу.</a:t>
            </a:r>
          </a:p>
          <a:p>
            <a:endParaRPr lang="ru-RU" dirty="0"/>
          </a:p>
        </p:txBody>
      </p:sp>
      <p:pic>
        <p:nvPicPr>
          <p:cNvPr id="7172" name="Picture 4" descr="http://png2.ru/media/k2/items/cache/daf30d03da42a5291604b3fcca07f0d0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336248"/>
            <a:ext cx="2483619" cy="24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0-tub-ru.yandex.net/i?id=92542e491f3a264f8d851a70fee103a1-1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1287"/>
            <a:ext cx="2890150" cy="2167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Игры на развитие внимания и памяти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857232"/>
            <a:ext cx="3857652" cy="5786478"/>
          </a:xfrm>
          <a:solidFill>
            <a:srgbClr val="C4F7FE"/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Упражнение «Запомни  игрушки»</a:t>
            </a:r>
          </a:p>
          <a:p>
            <a:pPr marL="85725" indent="-3175">
              <a:buNone/>
            </a:pPr>
            <a:r>
              <a:rPr lang="ru-RU" sz="3600" dirty="0" smtClean="0"/>
              <a:t>В произвольном порядке разложите на столе 5—7 предметов (или картинок). Ребенку  предложите их рассмотреть (примерно 10 с). Затем, отвернувшись от стола, ребенок должен назвать предметы в заданной последовательности.</a:t>
            </a:r>
            <a:br>
              <a:rPr lang="ru-RU" sz="3600" dirty="0" smtClean="0"/>
            </a:br>
            <a:r>
              <a:rPr lang="ru-RU" sz="3600" i="1" dirty="0" smtClean="0"/>
              <a:t>     </a:t>
            </a:r>
            <a:r>
              <a:rPr lang="ru-RU" sz="3600" b="1" i="1" u="sng" dirty="0" smtClean="0"/>
              <a:t> Варианты игр: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      • в момент рассматривания предметов (или картинок) ребенок может проговаривать их названия;</a:t>
            </a:r>
            <a:br>
              <a:rPr lang="ru-RU" sz="3600" i="1" dirty="0" smtClean="0"/>
            </a:br>
            <a:r>
              <a:rPr lang="ru-RU" sz="3600" i="1" dirty="0" smtClean="0"/>
              <a:t>      • после просмотра предметов ребенком поменять их местами, чтобы он потом вспомнил и восстановил их в прежней последовательности;</a:t>
            </a:r>
            <a:br>
              <a:rPr lang="ru-RU" sz="3600" i="1" dirty="0" smtClean="0"/>
            </a:br>
            <a:r>
              <a:rPr lang="ru-RU" sz="3600" i="1" dirty="0" smtClean="0"/>
              <a:t>      • после того как ребенок рассмотрел предметы (или картинки) и отвернулся, убрать (или добавить) один предмет (или картинку) для того, чтобы он смог определить, какие изменения произошли.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857232"/>
            <a:ext cx="3857652" cy="57864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Упражнение «Найди игрушку»</a:t>
            </a:r>
          </a:p>
          <a:p>
            <a:pPr marL="180975" indent="-98425">
              <a:buNone/>
            </a:pPr>
            <a:r>
              <a:rPr lang="ru-RU" dirty="0" smtClean="0"/>
              <a:t>     </a:t>
            </a:r>
            <a:r>
              <a:rPr lang="ru-RU" sz="3800" dirty="0" smtClean="0"/>
              <a:t> Покажите ребенку 5—6 предметов, затем, когда ребенок отвернется или выйдет, разложите их в разных местах, доступных взору, чтобы он смог найти эти предметы. </a:t>
            </a:r>
          </a:p>
          <a:p>
            <a:pPr marL="180975" indent="-98425">
              <a:buFont typeface="Arial" pitchFamily="34" charset="0"/>
              <a:buChar char="•"/>
            </a:pPr>
            <a:r>
              <a:rPr lang="ru-RU" sz="3800" dirty="0" smtClean="0"/>
              <a:t>Игра может сопровождаться </a:t>
            </a:r>
            <a:r>
              <a:rPr lang="ru-RU" sz="3800" dirty="0" err="1" smtClean="0"/>
              <a:t>оречевлением</a:t>
            </a:r>
            <a:r>
              <a:rPr lang="ru-RU" sz="3800" dirty="0" smtClean="0"/>
              <a:t> ребенком своих действий («Я вижу...», «Я нашел...» и т. д.) </a:t>
            </a:r>
          </a:p>
          <a:p>
            <a:endParaRPr lang="ru-RU" sz="7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504356" cy="25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320"/>
            <a:ext cx="850109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Упражнение на развитие слухового внимания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142984"/>
            <a:ext cx="3779334" cy="504445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Упражнение «Слушай звук»</a:t>
            </a:r>
          </a:p>
          <a:p>
            <a:pPr marL="85725" indent="-3175">
              <a:buNone/>
            </a:pPr>
            <a:r>
              <a:rPr lang="ru-RU" i="1" dirty="0" smtClean="0"/>
              <a:t> </a:t>
            </a:r>
            <a:r>
              <a:rPr lang="ru-RU" sz="1800" b="1" i="1" u="sng" dirty="0" smtClean="0"/>
              <a:t>Инструкции ребенку: </a:t>
            </a:r>
            <a:r>
              <a:rPr lang="ru-RU" sz="1900" dirty="0" smtClean="0"/>
              <a:t>«Подними руку, когда услышишь в конце слова звук [</a:t>
            </a:r>
            <a:r>
              <a:rPr lang="ru-RU" sz="1900" dirty="0" err="1" smtClean="0"/>
              <a:t>a</a:t>
            </a:r>
            <a:r>
              <a:rPr lang="ru-RU" sz="1900" dirty="0" smtClean="0"/>
              <a:t>]»:</a:t>
            </a:r>
          </a:p>
          <a:p>
            <a:pPr marL="85725" indent="-3175">
              <a:buNone/>
            </a:pP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курица         волки</a:t>
            </a:r>
          </a:p>
          <a:p>
            <a:pPr marL="85725" indent="-3175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медведь      лошадь</a:t>
            </a:r>
          </a:p>
          <a:p>
            <a:pPr marL="85725" indent="-3175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корова         лиса собака         кошка сороки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2984"/>
            <a:ext cx="3657600" cy="504445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7030A0"/>
                </a:solidFill>
              </a:rPr>
              <a:t>Упражнение «Назови слово»</a:t>
            </a:r>
          </a:p>
          <a:p>
            <a:pPr marL="85725" indent="-3175">
              <a:buNone/>
            </a:pPr>
            <a:r>
              <a:rPr lang="ru-RU" sz="2000" b="1" i="1" u="sng" dirty="0" smtClean="0"/>
              <a:t>Инструкции ребенку: </a:t>
            </a:r>
            <a:r>
              <a:rPr lang="ru-RU" sz="1900" dirty="0" smtClean="0"/>
              <a:t>«Назови слово, начинающееся на звук [у] </a:t>
            </a:r>
            <a:r>
              <a:rPr lang="ru-RU" sz="2000" dirty="0" smtClean="0"/>
              <a:t>и составь с ним предложение».</a:t>
            </a:r>
            <a:endParaRPr lang="ru-RU" sz="1900" dirty="0" smtClean="0"/>
          </a:p>
          <a:p>
            <a:pPr marL="85725" indent="-3175">
              <a:buNone/>
            </a:pPr>
            <a:endParaRPr lang="ru-RU" sz="1900" dirty="0" smtClean="0"/>
          </a:p>
          <a:p>
            <a:pPr marL="85725" indent="-3175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(утро, умывальник, уши, улитка, утюг...),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12394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Упражнение на развитие логического мышления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1285860"/>
            <a:ext cx="7647836" cy="496254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 Продолжи ряд»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u="sng" dirty="0" smtClean="0"/>
              <a:t>Инструкция ребенку:</a:t>
            </a:r>
            <a:r>
              <a:rPr lang="ru-RU" dirty="0" smtClean="0"/>
              <a:t> </a:t>
            </a:r>
            <a:r>
              <a:rPr lang="ru-RU" sz="1800" dirty="0" smtClean="0"/>
              <a:t>«Подумай и продолжи ряд» (до конца строчки):</a:t>
            </a:r>
          </a:p>
          <a:p>
            <a:endParaRPr lang="ru-RU" dirty="0"/>
          </a:p>
        </p:txBody>
      </p:sp>
      <p:pic>
        <p:nvPicPr>
          <p:cNvPr id="6" name="Рисунок 5" descr="http://www.prosv.ru/ebooks/ishimova_razvitie_rechemisl/images/2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357430"/>
            <a:ext cx="6858048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61D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Упражнение на развитие слогового анализа и синтеза слов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 </a:t>
            </a:r>
            <a:r>
              <a:rPr lang="ru-RU" sz="2400" b="1" dirty="0" smtClean="0">
                <a:solidFill>
                  <a:srgbClr val="7030A0"/>
                </a:solidFill>
              </a:rPr>
              <a:t>Угадай-ка»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1800" b="1" u="sng" dirty="0" smtClean="0"/>
              <a:t>Инструкция ребенку: </a:t>
            </a:r>
            <a:r>
              <a:rPr lang="ru-RU" sz="1800" dirty="0" smtClean="0"/>
              <a:t>«Отгадай, какое слово к какой схеме относится, соедини слово с соответствующей схемой стрелками».</a:t>
            </a:r>
          </a:p>
          <a:p>
            <a:endParaRPr lang="ru-RU" dirty="0"/>
          </a:p>
        </p:txBody>
      </p:sp>
      <p:pic>
        <p:nvPicPr>
          <p:cNvPr id="7" name="Рисунок 6" descr="http://www.prosv.ru/ebooks/ishimova_razvitie_rechemisl/images/23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6817390" cy="3738716"/>
          </a:xfrm>
          <a:prstGeom prst="rect">
            <a:avLst/>
          </a:prstGeom>
          <a:noFill/>
          <a:ln w="28575">
            <a:solidFill>
              <a:srgbClr val="861DA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186766" cy="64045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/>
              <a:t>Упражнение на развитие логического мышления</a:t>
            </a:r>
            <a:endParaRPr lang="ru-RU" sz="2800" cap="none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153400" cy="484030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«Лишняя картинка»</a:t>
            </a:r>
          </a:p>
          <a:p>
            <a:pPr>
              <a:buNone/>
            </a:pPr>
            <a:r>
              <a:rPr lang="ru-RU" sz="1800" dirty="0" smtClean="0"/>
              <a:t>  </a:t>
            </a:r>
            <a:r>
              <a:rPr lang="ru-RU" sz="1800" b="1" i="1" u="sng" dirty="0" smtClean="0"/>
              <a:t>Инструкция ребенку</a:t>
            </a:r>
            <a:r>
              <a:rPr lang="ru-RU" sz="1800" i="1" dirty="0" smtClean="0"/>
              <a:t>:</a:t>
            </a:r>
            <a:r>
              <a:rPr lang="ru-RU" sz="1800" dirty="0" smtClean="0"/>
              <a:t> «Какая картинка в каждом ряду лишняя (не подходит)? Объясни почему».</a:t>
            </a:r>
          </a:p>
          <a:p>
            <a:endParaRPr lang="ru-RU" dirty="0"/>
          </a:p>
        </p:txBody>
      </p:sp>
      <p:pic>
        <p:nvPicPr>
          <p:cNvPr id="4" name="Рисунок 3" descr="http://www.prosv.ru/ebooks/ishimova_razvitie_rechemisl/images/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857916" cy="3929090"/>
          </a:xfrm>
          <a:prstGeom prst="rect">
            <a:avLst/>
          </a:prstGeom>
          <a:noFill/>
          <a:ln w="28575">
            <a:solidFill>
              <a:srgbClr val="861DA3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Игры на развитие внимания, памяти и общей моторики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 Упражнение «Кто за кем? »</a:t>
            </a:r>
          </a:p>
          <a:p>
            <a:r>
              <a:rPr lang="ru-RU" dirty="0" smtClean="0"/>
              <a:t>Постройте детей в шеренгу из 5—6 человек. Выберите ведущего, который должен посмотреть на строй в течение 40—50 секунд, затем, отвернувшись, перечислить, кто за кем стоит. </a:t>
            </a:r>
            <a:br>
              <a:rPr lang="ru-RU" dirty="0" smtClean="0"/>
            </a:br>
            <a:r>
              <a:rPr lang="ru-RU" dirty="0" smtClean="0"/>
              <a:t>      Вариант: дети меняются местами (2—3 человека или все), а ведущему надо по памяти восстановить шеренгу.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Упражнение «Иголка и нитка» </a:t>
            </a:r>
          </a:p>
          <a:p>
            <a:pPr marL="180975" indent="0">
              <a:buNone/>
            </a:pPr>
            <a:r>
              <a:rPr lang="ru-RU" dirty="0" smtClean="0"/>
              <a:t>Ведущий точно повторяет движения (действия) каждого игрока в отдельности.</a:t>
            </a:r>
          </a:p>
          <a:p>
            <a:endParaRPr lang="ru-RU" dirty="0"/>
          </a:p>
        </p:txBody>
      </p:sp>
      <p:pic>
        <p:nvPicPr>
          <p:cNvPr id="5" name="Picture 5" descr="http://prv0.lori-images.net/detskii-sad-deti-na-uroke-risovaniya-zanimayutsya-0003599224-pre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9" t="33906" r="23098" b="14633"/>
          <a:stretch/>
        </p:blipFill>
        <p:spPr bwMode="auto">
          <a:xfrm>
            <a:off x="5580112" y="3695135"/>
            <a:ext cx="2998381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Упражнения на активизацию словаря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142984"/>
            <a:ext cx="3714776" cy="54292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b="1" dirty="0" smtClean="0">
                <a:solidFill>
                  <a:srgbClr val="7030A0"/>
                </a:solidFill>
              </a:rPr>
              <a:t>Упражнение « Скажи наоборот»</a:t>
            </a:r>
          </a:p>
          <a:p>
            <a:pPr>
              <a:buFont typeface="Arial" pitchFamily="34" charset="0"/>
              <a:buChar char="•"/>
            </a:pPr>
            <a:r>
              <a:rPr lang="ru-RU" sz="4900" b="1" i="1" u="sng" dirty="0" smtClean="0"/>
              <a:t>Инструкция ребенку:</a:t>
            </a:r>
            <a:r>
              <a:rPr lang="ru-RU" sz="4900" dirty="0" smtClean="0"/>
              <a:t> «Я буду называть слово, а ты подбирать другое, противоположное по значению. Например: </a:t>
            </a:r>
            <a:r>
              <a:rPr lang="ru-RU" sz="4900" b="1" dirty="0" smtClean="0"/>
              <a:t>большой дом — маленький дом, длинная улица — короткая улица, много товаров — мало товаров и т. д.»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     </a:t>
            </a:r>
          </a:p>
          <a:p>
            <a:pPr>
              <a:buFont typeface="Arial" pitchFamily="34" charset="0"/>
              <a:buChar char="•"/>
            </a:pPr>
            <a:r>
              <a:rPr lang="ru-RU" sz="4900" dirty="0" smtClean="0"/>
              <a:t> </a:t>
            </a:r>
            <a:r>
              <a:rPr lang="ru-RU" sz="4900" i="1" dirty="0" smtClean="0"/>
              <a:t>Называйте предметы, которые вас окружают, в сочетании с различными прилагательными. Постоянные упражнения в подборе антонимов развивают словарь ребенка, его речь.</a:t>
            </a:r>
            <a:endParaRPr lang="ru-RU" sz="6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6200" dirty="0" smtClean="0">
                <a:solidFill>
                  <a:srgbClr val="7030A0"/>
                </a:solidFill>
              </a:rPr>
              <a:t> </a:t>
            </a:r>
            <a:r>
              <a:rPr lang="ru-RU" sz="5500" b="1" dirty="0" smtClean="0">
                <a:solidFill>
                  <a:srgbClr val="7030A0"/>
                </a:solidFill>
              </a:rPr>
              <a:t>Плохой мальчик —    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              хороший мальчик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Неряшливая девочка —   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            аккуратная девочка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Тяжелая ноша — </a:t>
            </a:r>
          </a:p>
          <a:p>
            <a:pPr>
              <a:buNone/>
            </a:pPr>
            <a:r>
              <a:rPr lang="ru-RU" sz="5500" b="1" dirty="0" smtClean="0">
                <a:solidFill>
                  <a:srgbClr val="7030A0"/>
                </a:solidFill>
              </a:rPr>
              <a:t>                             легкая ноша.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142984"/>
            <a:ext cx="3861622" cy="5357850"/>
          </a:xfrm>
          <a:solidFill>
            <a:srgbClr val="C4F7FE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Упражнение « Скажи ласково»</a:t>
            </a:r>
          </a:p>
          <a:p>
            <a:pPr>
              <a:buNone/>
            </a:pPr>
            <a:r>
              <a:rPr lang="ru-RU" sz="5500" b="1" i="1" u="sng" dirty="0" smtClean="0"/>
              <a:t>Инструкция ребенку: </a:t>
            </a:r>
            <a:r>
              <a:rPr lang="ru-RU" sz="5500" dirty="0" smtClean="0"/>
              <a:t>«Я буду называть тебе слова, а ты будешь говорить мне эти же слова ласково».</a:t>
            </a:r>
            <a:br>
              <a:rPr lang="ru-RU" sz="5500" dirty="0" smtClean="0"/>
            </a:br>
            <a:r>
              <a:rPr lang="ru-RU" sz="5500" dirty="0" smtClean="0"/>
              <a:t>      Называйте любое слово, обозначающее предмет, а ребенок пусть образует от него новое с уменьшительно-ласкательным значением:</a:t>
            </a:r>
            <a:br>
              <a:rPr lang="ru-RU" sz="5500" dirty="0" smtClean="0"/>
            </a:br>
            <a:r>
              <a:rPr lang="ru-RU" sz="5500" dirty="0" smtClean="0"/>
              <a:t>    </a:t>
            </a:r>
          </a:p>
          <a:p>
            <a:pPr>
              <a:buNone/>
            </a:pPr>
            <a:r>
              <a:rPr lang="ru-RU" sz="5500" dirty="0" smtClean="0"/>
              <a:t>  </a:t>
            </a:r>
            <a:r>
              <a:rPr lang="ru-RU" sz="7400" dirty="0" smtClean="0"/>
              <a:t>     </a:t>
            </a:r>
            <a:r>
              <a:rPr lang="ru-RU" sz="7400" b="1" dirty="0" smtClean="0">
                <a:solidFill>
                  <a:srgbClr val="7030A0"/>
                </a:solidFill>
              </a:rPr>
              <a:t>дом — домик</a:t>
            </a:r>
          </a:p>
          <a:p>
            <a:pPr>
              <a:buNone/>
            </a:pPr>
            <a:r>
              <a:rPr lang="ru-RU" sz="7400" b="1" dirty="0">
                <a:solidFill>
                  <a:srgbClr val="7030A0"/>
                </a:solidFill>
              </a:rPr>
              <a:t> </a:t>
            </a:r>
            <a:r>
              <a:rPr lang="ru-RU" sz="7400" b="1" dirty="0" smtClean="0">
                <a:solidFill>
                  <a:srgbClr val="7030A0"/>
                </a:solidFill>
              </a:rPr>
              <a:t>     собака — собачка</a:t>
            </a:r>
          </a:p>
          <a:p>
            <a:pPr>
              <a:buNone/>
            </a:pPr>
            <a:r>
              <a:rPr lang="ru-RU" sz="7400" b="1" dirty="0">
                <a:solidFill>
                  <a:srgbClr val="7030A0"/>
                </a:solidFill>
              </a:rPr>
              <a:t> </a:t>
            </a:r>
            <a:r>
              <a:rPr lang="ru-RU" sz="7400" b="1" dirty="0" smtClean="0">
                <a:solidFill>
                  <a:srgbClr val="7030A0"/>
                </a:solidFill>
              </a:rPr>
              <a:t>     трава — травка,</a:t>
            </a:r>
          </a:p>
          <a:p>
            <a:pPr>
              <a:buNone/>
            </a:pPr>
            <a:r>
              <a:rPr lang="ru-RU" sz="7400" b="1" dirty="0">
                <a:solidFill>
                  <a:srgbClr val="7030A0"/>
                </a:solidFill>
              </a:rPr>
              <a:t> </a:t>
            </a:r>
            <a:r>
              <a:rPr lang="ru-RU" sz="7400" b="1" dirty="0" smtClean="0">
                <a:solidFill>
                  <a:srgbClr val="7030A0"/>
                </a:solidFill>
              </a:rPr>
              <a:t>     травушка, </a:t>
            </a:r>
            <a:r>
              <a:rPr lang="ru-RU" sz="7400" b="1" dirty="0" err="1" smtClean="0">
                <a:solidFill>
                  <a:srgbClr val="7030A0"/>
                </a:solidFill>
              </a:rPr>
              <a:t>травиночка</a:t>
            </a:r>
            <a:endParaRPr lang="ru-RU" sz="74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7400" b="1" dirty="0">
                <a:solidFill>
                  <a:srgbClr val="7030A0"/>
                </a:solidFill>
              </a:rPr>
              <a:t> </a:t>
            </a:r>
            <a:r>
              <a:rPr lang="ru-RU" sz="7400" b="1" dirty="0" smtClean="0">
                <a:solidFill>
                  <a:srgbClr val="7030A0"/>
                </a:solidFill>
              </a:rPr>
              <a:t>     улица — улочка и т. д.</a:t>
            </a:r>
            <a:r>
              <a:rPr lang="ru-RU" sz="7400" dirty="0" smtClean="0"/>
              <a:t/>
            </a:r>
            <a:br>
              <a:rPr lang="ru-RU" sz="7400" dirty="0" smtClean="0"/>
            </a:br>
            <a:endParaRPr lang="ru-RU" sz="7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3116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 eaLnBrk="0" hangingPunct="0">
              <a:spcBef>
                <a:spcPts val="0"/>
              </a:spcBef>
              <a:buClr>
                <a:srgbClr val="3891A7"/>
              </a:buClr>
              <a:buSzPct val="80000"/>
              <a:defRPr/>
            </a:pPr>
            <a:r>
              <a:rPr lang="ru-RU" altLang="ru-RU" sz="28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  Семинар-практикум для родителей</a:t>
            </a:r>
          </a:p>
          <a:p>
            <a:pPr marL="45720" lvl="0" algn="ctr" eaLnBrk="0" hangingPunct="0">
              <a:spcBef>
                <a:spcPts val="0"/>
              </a:spcBef>
              <a:buClr>
                <a:srgbClr val="3891A7"/>
              </a:buClr>
              <a:buSzPct val="80000"/>
              <a:defRPr/>
            </a:pPr>
            <a:endParaRPr lang="ru-RU" altLang="ru-RU" sz="800" b="1" dirty="0" smtClean="0">
              <a:solidFill>
                <a:srgbClr val="3891A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marL="45720" lvl="0" algn="ctr" eaLnBrk="0" hangingPunct="0">
              <a:spcBef>
                <a:spcPts val="0"/>
              </a:spcBef>
              <a:buClr>
                <a:srgbClr val="3891A7"/>
              </a:buClr>
              <a:buSzPct val="80000"/>
              <a:defRPr/>
            </a:pPr>
            <a:r>
              <a:rPr lang="ru-RU" altLang="ru-RU" sz="36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«Сами будем больше знать, </a:t>
            </a:r>
          </a:p>
          <a:p>
            <a:pPr marL="45720" lvl="0" algn="ctr" eaLnBrk="0" hangingPunct="0">
              <a:spcBef>
                <a:spcPts val="0"/>
              </a:spcBef>
              <a:buClr>
                <a:srgbClr val="3891A7"/>
              </a:buClr>
              <a:buSzPct val="80000"/>
              <a:defRPr/>
            </a:pPr>
            <a:r>
              <a:rPr lang="ru-RU" altLang="ru-RU" sz="36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   будем детям помогать»</a:t>
            </a:r>
          </a:p>
          <a:p>
            <a:pPr marL="45720" lvl="0" algn="ctr" eaLnBrk="0" hangingPunct="0">
              <a:spcBef>
                <a:spcPts val="0"/>
              </a:spcBef>
              <a:buClr>
                <a:srgbClr val="3891A7"/>
              </a:buClr>
              <a:buSzPct val="80000"/>
              <a:defRPr/>
            </a:pPr>
            <a:endParaRPr lang="ru-RU" altLang="ru-RU" sz="800" b="1" dirty="0">
              <a:solidFill>
                <a:srgbClr val="3891A7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00100" y="116632"/>
            <a:ext cx="81439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rgbClr val="E66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Муниципальное казенное дошкольное образовательное учреждение детский сад  компенсирующего вида</a:t>
            </a:r>
            <a:endParaRPr lang="ru-RU" altLang="ru-RU" dirty="0" smtClean="0">
              <a:solidFill>
                <a:srgbClr val="E66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E66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№ 44 «Родничок»</a:t>
            </a:r>
            <a:endParaRPr lang="ru-RU" altLang="ru-RU" b="1" dirty="0">
              <a:solidFill>
                <a:srgbClr val="E66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E66708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E66708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 smtClean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endParaRPr lang="ru-RU" altLang="ru-RU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idx="1"/>
          </p:nvPr>
        </p:nvSpPr>
        <p:spPr>
          <a:xfrm>
            <a:off x="1000100" y="3643314"/>
            <a:ext cx="7786742" cy="1462078"/>
          </a:xfrm>
        </p:spPr>
        <p:txBody>
          <a:bodyPr>
            <a:normAutofit fontScale="25000" lnSpcReduction="20000"/>
          </a:bodyPr>
          <a:lstStyle/>
          <a:p>
            <a:pPr marL="331470" indent="-285750" algn="r">
              <a:buNone/>
              <a:defRPr/>
            </a:pPr>
            <a:endParaRPr lang="ru-RU" sz="2800" b="1" i="1" dirty="0" smtClean="0">
              <a:solidFill>
                <a:srgbClr val="2C7080"/>
              </a:solidFill>
            </a:endParaRPr>
          </a:p>
          <a:p>
            <a:pPr marL="331470" indent="-285750" algn="r">
              <a:buNone/>
              <a:defRPr/>
            </a:pPr>
            <a:endParaRPr lang="ru-RU" sz="2800" b="1" i="1" dirty="0" smtClean="0">
              <a:solidFill>
                <a:srgbClr val="2C7080"/>
              </a:solidFill>
            </a:endParaRPr>
          </a:p>
          <a:p>
            <a:pPr marL="331470" indent="-285750" algn="ctr">
              <a:buNone/>
              <a:defRPr/>
            </a:pPr>
            <a:endParaRPr lang="ru-RU" sz="2800" b="1" i="1" dirty="0" smtClean="0">
              <a:solidFill>
                <a:srgbClr val="2C7080"/>
              </a:solidFill>
            </a:endParaRPr>
          </a:p>
          <a:p>
            <a:pPr marL="331470" indent="-285750" algn="ctr">
              <a:buNone/>
              <a:defRPr/>
            </a:pPr>
            <a:endParaRPr lang="ru-RU" sz="2800" b="1" i="1" dirty="0" smtClean="0">
              <a:solidFill>
                <a:srgbClr val="2C7080"/>
              </a:solidFill>
            </a:endParaRPr>
          </a:p>
          <a:p>
            <a:pPr marL="331470" indent="-285750" algn="r">
              <a:buNone/>
              <a:defRPr/>
            </a:pPr>
            <a:endParaRPr lang="ru-RU" sz="2800" b="1" i="1" dirty="0" smtClean="0">
              <a:solidFill>
                <a:srgbClr val="2C7080"/>
              </a:solidFill>
            </a:endParaRPr>
          </a:p>
          <a:p>
            <a:pPr marL="331470" indent="-285750" algn="r">
              <a:buNone/>
              <a:defRPr/>
            </a:pPr>
            <a:endParaRPr lang="ru-RU" sz="2800" b="1" i="1" dirty="0" smtClean="0">
              <a:solidFill>
                <a:srgbClr val="2C7080"/>
              </a:solidFill>
            </a:endParaRPr>
          </a:p>
          <a:p>
            <a:pPr marL="331470" indent="-285750" algn="r">
              <a:buNone/>
              <a:defRPr/>
            </a:pPr>
            <a:r>
              <a:rPr lang="ru-RU" sz="11200" b="1" i="1" dirty="0" smtClean="0">
                <a:solidFill>
                  <a:srgbClr val="2C7080"/>
                </a:solidFill>
              </a:rPr>
              <a:t>Подготовила учитель-логопед </a:t>
            </a:r>
          </a:p>
          <a:p>
            <a:pPr marL="331470" indent="-285750" algn="r">
              <a:buNone/>
              <a:defRPr/>
            </a:pPr>
            <a:r>
              <a:rPr lang="ru-RU" sz="11200" b="1" i="1" dirty="0" smtClean="0">
                <a:solidFill>
                  <a:srgbClr val="2C7080"/>
                </a:solidFill>
              </a:rPr>
              <a:t>Гончарова Анна Станиславовна</a:t>
            </a:r>
          </a:p>
          <a:p>
            <a:pPr marL="331470" indent="-285750" algn="r">
              <a:buNone/>
              <a:defRPr/>
            </a:pPr>
            <a:endParaRPr lang="ru-RU" sz="2800" b="1" i="1" dirty="0">
              <a:solidFill>
                <a:srgbClr val="2C7080"/>
              </a:solidFill>
            </a:endParaRPr>
          </a:p>
        </p:txBody>
      </p:sp>
      <p:sp>
        <p:nvSpPr>
          <p:cNvPr id="8" name="Текст 10"/>
          <p:cNvSpPr txBox="1">
            <a:spLocks/>
          </p:cNvSpPr>
          <p:nvPr/>
        </p:nvSpPr>
        <p:spPr bwMode="auto">
          <a:xfrm>
            <a:off x="0" y="6072206"/>
            <a:ext cx="9144000" cy="55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ru-RU" sz="1800" b="1" dirty="0" err="1" smtClean="0"/>
              <a:t>г.Саров</a:t>
            </a:r>
            <a:endParaRPr lang="ru-RU" sz="1800" b="1" dirty="0" smtClean="0"/>
          </a:p>
          <a:p>
            <a:pPr algn="ctr">
              <a:defRPr/>
            </a:pPr>
            <a:r>
              <a:rPr lang="ru-RU" sz="1800" b="1" dirty="0" smtClean="0"/>
              <a:t>2015</a:t>
            </a:r>
            <a:endParaRPr lang="ru-RU" sz="18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Упражнения на активизацию словаря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142984"/>
            <a:ext cx="757242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«Длинное предложение»</a:t>
            </a:r>
          </a:p>
          <a:p>
            <a:pPr>
              <a:buNone/>
            </a:pPr>
            <a:r>
              <a:rPr lang="ru-RU" sz="1800" i="1" dirty="0" smtClean="0"/>
              <a:t> </a:t>
            </a:r>
            <a:r>
              <a:rPr lang="ru-RU" sz="1800" b="1" u="sng" dirty="0" smtClean="0"/>
              <a:t>Инструкция ребенку: </a:t>
            </a:r>
            <a:r>
              <a:rPr lang="ru-RU" sz="1800" dirty="0" smtClean="0"/>
              <a:t>«Давай играть в предложения. Будем по очереди называть слова, составляя длинную-предлинную фразу. Надо подбирать слова так, чтобы предложение было бесконечным и нельзя было поставить точку (т. е. чтобы предложение по смыслу не могло быть законченным)». </a:t>
            </a:r>
          </a:p>
          <a:p>
            <a:pPr>
              <a:buNone/>
            </a:pPr>
            <a:r>
              <a:rPr lang="ru-RU" dirty="0" smtClean="0"/>
              <a:t>Например: </a:t>
            </a:r>
            <a:r>
              <a:rPr lang="ru-RU" b="1" dirty="0" smtClean="0">
                <a:solidFill>
                  <a:srgbClr val="7030A0"/>
                </a:solidFill>
              </a:rPr>
              <a:t>«Стоял жаркий, длинный, летний, знойный...».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09641"/>
            <a:ext cx="4752528" cy="316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Беседа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12"/>
          <a:stretch/>
        </p:blipFill>
        <p:spPr bwMode="auto">
          <a:xfrm>
            <a:off x="4437513" y="1124744"/>
            <a:ext cx="43970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071546"/>
            <a:ext cx="3878794" cy="5115894"/>
          </a:xfrm>
        </p:spPr>
        <p:txBody>
          <a:bodyPr>
            <a:normAutofit lnSpcReduction="10000"/>
          </a:bodyPr>
          <a:lstStyle/>
          <a:p>
            <a:pPr marL="85725" indent="-3175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Тема «В гости к бабушке»</a:t>
            </a:r>
          </a:p>
          <a:p>
            <a:pPr marL="85725" indent="-3175"/>
            <a:r>
              <a:rPr lang="ru-RU" sz="2400" dirty="0" smtClean="0"/>
              <a:t>Представь, во что будет одета бабушка (дедушка)?</a:t>
            </a:r>
            <a:br>
              <a:rPr lang="ru-RU" sz="2400" dirty="0" smtClean="0"/>
            </a:br>
            <a:r>
              <a:rPr lang="ru-RU" sz="2400" dirty="0" smtClean="0"/>
              <a:t>• Кто еще к ней придет?</a:t>
            </a:r>
          </a:p>
          <a:p>
            <a:pPr marL="85725" indent="-3175">
              <a:buNone/>
            </a:pPr>
            <a:r>
              <a:rPr lang="ru-RU" sz="2400" dirty="0" smtClean="0"/>
              <a:t>• Кто где сядет за столом?</a:t>
            </a:r>
            <a:br>
              <a:rPr lang="ru-RU" sz="2400" dirty="0" smtClean="0"/>
            </a:br>
            <a:r>
              <a:rPr lang="ru-RU" sz="2400" dirty="0" smtClean="0"/>
              <a:t>• Что же приготовит нам бабушка? Что бы ты хотел попробовать?</a:t>
            </a:r>
            <a:br>
              <a:rPr lang="ru-RU" sz="2400" dirty="0" smtClean="0"/>
            </a:br>
            <a:r>
              <a:rPr lang="ru-RU" sz="2400" dirty="0" smtClean="0"/>
              <a:t> • Сколько тарелок будет стоять на столе?</a:t>
            </a:r>
            <a:br>
              <a:rPr lang="ru-RU" sz="2400" dirty="0" smtClean="0"/>
            </a:br>
            <a:r>
              <a:rPr lang="ru-RU" sz="2400" dirty="0" smtClean="0"/>
              <a:t>• Какая посуда есть у бабушки?</a:t>
            </a:r>
          </a:p>
          <a:p>
            <a:pPr marL="85725" indent="-3175">
              <a:buNone/>
            </a:pPr>
            <a:r>
              <a:rPr lang="ru-RU" sz="2400" dirty="0" smtClean="0"/>
              <a:t> • Что у нее дома тебе нравится?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Беседа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5859" y="620688"/>
            <a:ext cx="7429552" cy="3888432"/>
          </a:xfrm>
        </p:spPr>
        <p:txBody>
          <a:bodyPr>
            <a:normAutofit fontScale="70000" lnSpcReduction="20000"/>
          </a:bodyPr>
          <a:lstStyle/>
          <a:p>
            <a:pPr marL="180975" indent="-98425">
              <a:buNone/>
            </a:pPr>
            <a:r>
              <a:rPr lang="ru-RU" sz="3100" b="1" dirty="0" smtClean="0">
                <a:solidFill>
                  <a:srgbClr val="7030A0"/>
                </a:solidFill>
              </a:rPr>
              <a:t>Тема «Весенний пейзаж»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1.  </a:t>
            </a:r>
            <a:r>
              <a:rPr lang="ru-RU" sz="2300" dirty="0" smtClean="0"/>
              <a:t> </a:t>
            </a:r>
            <a:r>
              <a:rPr lang="ru-RU" sz="2600" dirty="0" smtClean="0"/>
              <a:t>• Какое это время года? Почему ты так думаешь?</a:t>
            </a:r>
            <a:br>
              <a:rPr lang="ru-RU" sz="2600" dirty="0" smtClean="0"/>
            </a:br>
            <a:r>
              <a:rPr lang="ru-RU" sz="2600" dirty="0" smtClean="0"/>
              <a:t>      • Какое время года будет после весны? А какое было перед весной?</a:t>
            </a:r>
            <a:br>
              <a:rPr lang="ru-RU" sz="2600" dirty="0" smtClean="0"/>
            </a:br>
            <a:r>
              <a:rPr lang="ru-RU" sz="2600" dirty="0" smtClean="0"/>
              <a:t>      • Что изменилось в природе по сравнению с зимой, осенью?</a:t>
            </a:r>
            <a:br>
              <a:rPr lang="ru-RU" sz="2600" dirty="0" smtClean="0"/>
            </a:br>
            <a:r>
              <a:rPr lang="ru-RU" sz="2600" dirty="0" smtClean="0"/>
              <a:t> 2.     Назови весенние месяцы, весенние праздники.</a:t>
            </a:r>
            <a:br>
              <a:rPr lang="ru-RU" sz="2600" dirty="0" smtClean="0"/>
            </a:br>
            <a:r>
              <a:rPr lang="ru-RU" sz="2600" dirty="0" smtClean="0"/>
              <a:t> 3.  Закончи предложение: Наступили весенние деньки, на березах набухли ..., из них появятся… ... .</a:t>
            </a:r>
            <a:br>
              <a:rPr lang="ru-RU" sz="2600" dirty="0" smtClean="0"/>
            </a:br>
            <a:r>
              <a:rPr lang="ru-RU" sz="2600" dirty="0" smtClean="0"/>
              <a:t>  4. Объясни, почему так говорят: «Увидел грача — весну встречай».</a:t>
            </a:r>
            <a:br>
              <a:rPr lang="ru-RU" sz="2600" dirty="0" smtClean="0"/>
            </a:br>
            <a:r>
              <a:rPr lang="ru-RU" sz="2600" dirty="0" smtClean="0"/>
              <a:t>  5. Составь рассказ «Однажды весной» про неосторожных детей, которые играли на льдине, а лед был тонкий.</a:t>
            </a:r>
          </a:p>
          <a:p>
            <a:pPr marL="180975" indent="-98425">
              <a:buNone/>
            </a:pPr>
            <a:r>
              <a:rPr lang="ru-RU" sz="2600" dirty="0" smtClean="0"/>
              <a:t>   6. Исправь ошибку: Солнце освещается землей. Вода питается растением.</a:t>
            </a:r>
            <a:br>
              <a:rPr lang="ru-RU" sz="2600" dirty="0" smtClean="0"/>
            </a:br>
            <a:r>
              <a:rPr lang="ru-RU" sz="2600" dirty="0" smtClean="0"/>
              <a:t>7.  Выбери правильное предложение: Грачи прилетели, потому что пришла весна. Пришла весна, потому что грачи прилетели.</a:t>
            </a:r>
            <a:br>
              <a:rPr lang="ru-RU" sz="2600" dirty="0" smtClean="0"/>
            </a:br>
            <a:r>
              <a:rPr lang="ru-RU" sz="2600" dirty="0" smtClean="0"/>
              <a:t>      8) Объясни, почему снег весной потемнел , и почему он тает?</a:t>
            </a:r>
            <a:endParaRPr lang="ru-RU" sz="26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63355"/>
            <a:ext cx="3856960" cy="2545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79071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Упражнение на развитие словаря и грамматического строя речи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Упражнение «Вопрос-ответ</a:t>
            </a:r>
            <a:r>
              <a:rPr lang="ru-RU" sz="2400" b="1" i="1" dirty="0" smtClean="0">
                <a:solidFill>
                  <a:srgbClr val="7030A0"/>
                </a:solidFill>
              </a:rPr>
              <a:t>»</a:t>
            </a:r>
            <a:endParaRPr lang="ru-RU" i="1" dirty="0" smtClean="0"/>
          </a:p>
          <a:p>
            <a:pPr>
              <a:buNone/>
            </a:pPr>
            <a:r>
              <a:rPr lang="ru-RU" sz="1800" b="1" i="1" u="sng" dirty="0" smtClean="0"/>
              <a:t>Инструкция ребенку:</a:t>
            </a:r>
            <a:r>
              <a:rPr lang="ru-RU" sz="1800" dirty="0" smtClean="0"/>
              <a:t> «Я буду задавать тебе вопросы, а ты — отвечать на них».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142976" y="2143114"/>
          <a:ext cx="7715304" cy="4436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928826"/>
                <a:gridCol w="1928826"/>
                <a:gridCol w="1928826"/>
              </a:tblGrid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Дерево, куст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 делают?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Лимон, яблоко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Овощи, фрукты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 делают?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Мед, сахар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Дождь, снег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 делают?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Лает, бегает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Корова, лошадь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 делают?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Сидит, рисует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Ковер, скатерть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 делают?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Спит, лакает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кто?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Яблоко, груша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Моросит, льет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Чай, вода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Кружится, падает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Лиса, заяц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Светит, греет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Шуба, одеяло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Сочное, сладкое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Лед, снег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Желтый, кислый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что?</a:t>
                      </a:r>
                    </a:p>
                  </a:txBody>
                  <a:tcPr marL="68580" marR="68580" marT="0" marB="0"/>
                </a:tc>
              </a:tr>
              <a:tr h="403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Трава, крокодил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— какие?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</a:rPr>
                        <a:t>Большая, грузовая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</a:rPr>
                        <a:t>— что?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85852" y="214290"/>
            <a:ext cx="7643866" cy="647799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 rot="16200000">
            <a:off x="-2729823" y="3158395"/>
            <a:ext cx="6500858" cy="612648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К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Д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Я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Р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Д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И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Й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571604" y="500042"/>
            <a:ext cx="71438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Не забывайте о том, что: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1.Развитие у ребенка интереса к языку – это необходимый процесс: объясняйте ему значения слов, показывайте их связь. Следите за грамматической правильностью, связностью речи;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2.Речи нужно уделять как можно больше внимания: наблюдайте ее, исследуйте ее, анализируйте вместе с ребенком. Исследование должно быть спрашиванием и беседой, т.е. диалогом;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3. Помощь ребенку в рассуждениях, объяснениях, доказательствах, ответах на вопросы и в постановке вопросов совершенствуют диалогическую и развивают монологическую речь;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4.Участие в  жизни ребенка поможет научить его учиться говорить, слушать и вслушиваться, думать и вдумываться.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Приятного вам общения!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3845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E66708"/>
                </a:solidFill>
              </a:rPr>
              <a:t>Список литературы:</a:t>
            </a:r>
            <a:endParaRPr lang="ru-RU" sz="3200" b="1" dirty="0">
              <a:solidFill>
                <a:srgbClr val="E66708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55000" lnSpcReduction="2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Ахутина</a:t>
            </a:r>
            <a:r>
              <a:rPr lang="ru-RU" dirty="0" smtClean="0"/>
              <a:t> Т.В. Исследование речевого мышления в психолингвистике. – М.: «Наука», 1985. 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Ишимова</a:t>
            </a:r>
            <a:r>
              <a:rPr lang="ru-RU" dirty="0" smtClean="0"/>
              <a:t> О.А., </a:t>
            </a:r>
            <a:r>
              <a:rPr lang="ru-RU" dirty="0" err="1" smtClean="0"/>
              <a:t>Худенко</a:t>
            </a:r>
            <a:r>
              <a:rPr lang="ru-RU" dirty="0" smtClean="0"/>
              <a:t> Е.Д., Шаховская С.Н. Развитие речемыслительных способностей детей. – М.: Просвещение,  2009.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Глухов</a:t>
            </a:r>
            <a:r>
              <a:rPr lang="ru-RU" dirty="0" smtClean="0"/>
              <a:t> В.П. Особенности формирования связной речи дошкольников с общим речевым недоразвитием. – М.: МГОПУ, 2001.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Ефименкова</a:t>
            </a:r>
            <a:r>
              <a:rPr lang="ru-RU" dirty="0" smtClean="0"/>
              <a:t> Л.Н. Формирование речи у дошкольников: (Дети с общим недоразвитием речи). Кн. для логопеда. – М.: Просвещение, 1981.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err="1" smtClean="0"/>
              <a:t>Ястребова</a:t>
            </a:r>
            <a:r>
              <a:rPr lang="ru-RU" dirty="0" smtClean="0"/>
              <a:t> А.В., Лазаренко О.И. Комплекс занятий по формированию у детей 5 лет речемыслительной деятельности и культуры устной речи. – М.: АРКТИ, 2001.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1187624" y="836712"/>
            <a:ext cx="7632526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3968" y="5013176"/>
            <a:ext cx="4752528" cy="1143000"/>
          </a:xfrm>
        </p:spPr>
        <p:txBody>
          <a:bodyPr>
            <a:noAutofit/>
          </a:bodyPr>
          <a:lstStyle/>
          <a:p>
            <a:pPr algn="ctr" defTabSz="912813"/>
            <a:r>
              <a:rPr lang="ru-RU" sz="4000" b="1" dirty="0" smtClean="0">
                <a:solidFill>
                  <a:srgbClr val="AF0196"/>
                </a:solidFill>
                <a:cs typeface="Aharoni" pitchFamily="2" charset="-79"/>
              </a:rPr>
              <a:t>Успехов вам  в воспитании своих детей  !</a:t>
            </a:r>
            <a:br>
              <a:rPr lang="ru-RU" sz="4000" b="1" dirty="0" smtClean="0">
                <a:solidFill>
                  <a:srgbClr val="AF0196"/>
                </a:solidFill>
                <a:cs typeface="Aharoni" pitchFamily="2" charset="-79"/>
              </a:rPr>
            </a:br>
            <a:endParaRPr lang="ru-RU" sz="4000" b="1" dirty="0" smtClean="0">
              <a:solidFill>
                <a:srgbClr val="AF0196"/>
              </a:solidFill>
              <a:cs typeface="Aharoni" pitchFamily="2" charset="-79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1187624" y="620688"/>
            <a:ext cx="2808312" cy="5616575"/>
          </a:xfrm>
          <a:solidFill>
            <a:srgbClr val="DA6208"/>
          </a:solidFill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sz="4500" dirty="0" smtClean="0">
                <a:solidFill>
                  <a:schemeClr val="bg1"/>
                </a:solidFill>
              </a:rPr>
              <a:t>Берегите своих детей, </a:t>
            </a:r>
            <a:br>
              <a:rPr lang="ru-RU" sz="4500" dirty="0" smtClean="0">
                <a:solidFill>
                  <a:schemeClr val="bg1"/>
                </a:solidFill>
              </a:rPr>
            </a:br>
            <a:r>
              <a:rPr lang="ru-RU" sz="4500" dirty="0" smtClean="0">
                <a:solidFill>
                  <a:schemeClr val="bg1"/>
                </a:solidFill>
              </a:rPr>
              <a:t>Их за шалости не ругайте…</a:t>
            </a:r>
            <a:r>
              <a:rPr lang="ru-RU" sz="2900" dirty="0" smtClean="0">
                <a:solidFill>
                  <a:schemeClr val="bg1"/>
                </a:solidFill>
              </a:rPr>
              <a:t>…………………………………………………………..</a:t>
            </a:r>
            <a:br>
              <a:rPr lang="ru-RU" sz="29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Берегите своих детей,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Их за шалости не ругайте……………………………</a:t>
            </a:r>
            <a:r>
              <a:rPr lang="ru-RU" sz="2900" dirty="0" smtClean="0">
                <a:solidFill>
                  <a:schemeClr val="bg1"/>
                </a:solidFill>
              </a:rPr>
              <a:t>……………………… …….</a:t>
            </a:r>
            <a:br>
              <a:rPr lang="ru-RU" sz="2900" dirty="0" smtClean="0">
                <a:solidFill>
                  <a:schemeClr val="bg1"/>
                </a:solidFill>
              </a:rPr>
            </a:br>
            <a:r>
              <a:rPr lang="ru-RU" sz="3300" dirty="0" smtClean="0">
                <a:solidFill>
                  <a:schemeClr val="bg1"/>
                </a:solidFill>
              </a:rPr>
              <a:t>Их за шалости не ругайте………………………………………………………….</a:t>
            </a:r>
          </a:p>
          <a:p>
            <a:pPr marL="82296" indent="0">
              <a:buNone/>
            </a:pPr>
            <a:r>
              <a:rPr lang="ru-RU" sz="3300" dirty="0" smtClean="0">
                <a:solidFill>
                  <a:schemeClr val="bg1"/>
                </a:solidFill>
              </a:rPr>
              <a:t>Их за шалости не ругайте…………………..................................................</a:t>
            </a:r>
          </a:p>
          <a:p>
            <a:pPr marL="82296" indent="0">
              <a:buNone/>
            </a:pPr>
            <a:r>
              <a:rPr lang="ru-RU" sz="2900" dirty="0" smtClean="0">
                <a:solidFill>
                  <a:schemeClr val="bg1"/>
                </a:solidFill>
              </a:rPr>
              <a:t>Не ругайте…………………......</a:t>
            </a:r>
          </a:p>
          <a:p>
            <a:pPr marL="82296" indent="0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Не ругайте…………………......</a:t>
            </a:r>
          </a:p>
          <a:p>
            <a:pPr marL="82296" indent="0"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Не ругайте…………………......</a:t>
            </a:r>
          </a:p>
          <a:p>
            <a:endParaRPr lang="ru-RU" sz="2200" dirty="0"/>
          </a:p>
        </p:txBody>
      </p:sp>
      <p:pic>
        <p:nvPicPr>
          <p:cNvPr id="5" name="Picture 2" descr="http://www.ellf.ru/uploads/posts/2008-04/1208229781_deti_32.jpg"/>
          <p:cNvPicPr>
            <a:picLocks noGrp="1" noChangeAspect="1" noChangeArrowheads="1"/>
          </p:cNvPicPr>
          <p:nvPr/>
        </p:nvPicPr>
        <p:blipFill>
          <a:blip r:embed="rId2"/>
          <a:srcRect t="7798" b="7798"/>
          <a:stretch>
            <a:fillRect/>
          </a:stretch>
        </p:blipFill>
        <p:spPr bwMode="auto">
          <a:xfrm>
            <a:off x="4211960" y="620688"/>
            <a:ext cx="4571256" cy="33245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DA620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004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085458354"/>
              </p:ext>
            </p:extLst>
          </p:nvPr>
        </p:nvGraphicFramePr>
        <p:xfrm>
          <a:off x="1043608" y="0"/>
          <a:ext cx="4920208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334709006"/>
              </p:ext>
            </p:extLst>
          </p:nvPr>
        </p:nvGraphicFramePr>
        <p:xfrm>
          <a:off x="6012160" y="1052736"/>
          <a:ext cx="3048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Блок-схема: процесс 5"/>
          <p:cNvSpPr/>
          <p:nvPr/>
        </p:nvSpPr>
        <p:spPr>
          <a:xfrm rot="16200000">
            <a:off x="-1564797" y="2870650"/>
            <a:ext cx="4248473" cy="612648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З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Д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Ч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</a:t>
            </a:r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4881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89875" y="123900"/>
            <a:ext cx="7499350" cy="417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E66708"/>
                </a:solidFill>
              </a:rPr>
              <a:t>Актуальность</a:t>
            </a:r>
            <a:r>
              <a:rPr lang="ru-RU" b="1" dirty="0" smtClean="0">
                <a:solidFill>
                  <a:srgbClr val="E66708"/>
                </a:solidFill>
              </a:rPr>
              <a:t> </a:t>
            </a:r>
            <a:endParaRPr lang="ru-RU" b="1" dirty="0">
              <a:solidFill>
                <a:srgbClr val="E66708"/>
              </a:solidFill>
            </a:endParaRPr>
          </a:p>
        </p:txBody>
      </p:sp>
      <p:sp>
        <p:nvSpPr>
          <p:cNvPr id="15363" name="Объект 7"/>
          <p:cNvSpPr>
            <a:spLocks noGrp="1"/>
          </p:cNvSpPr>
          <p:nvPr>
            <p:ph idx="1"/>
          </p:nvPr>
        </p:nvSpPr>
        <p:spPr>
          <a:xfrm>
            <a:off x="1115616" y="764704"/>
            <a:ext cx="7889875" cy="2749714"/>
          </a:xfrm>
          <a:solidFill>
            <a:srgbClr val="FFCC99">
              <a:alpha val="29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600" dirty="0" smtClean="0"/>
              <a:t>Изменение коммуникативного пространства России, интеграция новых технологий повлекли за собой потребность общества в активных, конкурентоспособных, творческих людях. Педагогика как основная область знаний, отвечающая за обучение и воспитание такой личности, гибкой, готовой к принятию неординарных решений, не боящейся перемен</a:t>
            </a:r>
            <a:r>
              <a:rPr lang="ru-RU" sz="1600" b="1" dirty="0" smtClean="0"/>
              <a:t>, </a:t>
            </a:r>
            <a:r>
              <a:rPr lang="ru-RU" sz="1600" dirty="0" smtClean="0"/>
              <a:t>отреагировала на эту ситуацию повышением уровня образования и воспитания, поиском новых путей в обучении и подходов в воспитании современного человека. </a:t>
            </a:r>
          </a:p>
          <a:p>
            <a:r>
              <a:rPr lang="ru-RU" sz="1600" dirty="0" smtClean="0"/>
              <a:t>Современная педагогическая наука направляет все свои усилия на активизацию различных видов деятельности в процессе обучения и воспитания, среди которых </a:t>
            </a:r>
            <a:r>
              <a:rPr lang="ru-RU" sz="1600" b="1" dirty="0" smtClean="0"/>
              <a:t>важное место занимает проблема активизации речемыслительной деятельности</a:t>
            </a:r>
            <a:r>
              <a:rPr lang="ru-RU" sz="1400" dirty="0" smtClean="0"/>
              <a:t>.</a:t>
            </a: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3" y="3533201"/>
            <a:ext cx="4805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E66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Теоретическое обоснование </a:t>
            </a:r>
          </a:p>
        </p:txBody>
      </p:sp>
      <p:sp>
        <p:nvSpPr>
          <p:cNvPr id="9" name="Стрелка углом 8"/>
          <p:cNvSpPr/>
          <p:nvPr/>
        </p:nvSpPr>
        <p:spPr>
          <a:xfrm rot="5400000">
            <a:off x="3895916" y="247432"/>
            <a:ext cx="576064" cy="652656"/>
          </a:xfrm>
          <a:prstGeom prst="bentArrow">
            <a:avLst>
              <a:gd name="adj1" fmla="val 25000"/>
              <a:gd name="adj2" fmla="val 39840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5400000">
            <a:off x="8151039" y="3619080"/>
            <a:ext cx="407346" cy="652656"/>
          </a:xfrm>
          <a:prstGeom prst="bentArrow">
            <a:avLst>
              <a:gd name="adj1" fmla="val 25000"/>
              <a:gd name="adj2" fmla="val 39840"/>
              <a:gd name="adj3" fmla="val 25000"/>
              <a:gd name="adj4" fmla="val 4375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бъект 7"/>
          <p:cNvSpPr txBox="1">
            <a:spLocks/>
          </p:cNvSpPr>
          <p:nvPr/>
        </p:nvSpPr>
        <p:spPr bwMode="auto">
          <a:xfrm>
            <a:off x="3563889" y="4056421"/>
            <a:ext cx="5400600" cy="2540932"/>
          </a:xfrm>
          <a:prstGeom prst="rect">
            <a:avLst/>
          </a:prstGeom>
          <a:solidFill>
            <a:srgbClr val="FFCC99">
              <a:alpha val="29000"/>
            </a:srgbClr>
          </a:solidFill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400" dirty="0" smtClean="0"/>
              <a:t>Во многих теоретических исследованиях, посвященных мышлению и речи    детей с тяжелыми нарушениями речи, говориться о невозможности развития мышления без речи и наоборот -  усвоение речи без мышления.</a:t>
            </a:r>
          </a:p>
          <a:p>
            <a:r>
              <a:rPr lang="ru-RU" sz="1400" dirty="0" smtClean="0"/>
              <a:t>Процесс активизации речемыслительной деятельности помогает скорейшему достижению наивысших результатов в любом виде деятельности, решение этой проблемы способствует успешной социализации личности ребенка с ограниченными возможностями здоровья, его качественному обучению и эффективному воспитанию, создает предпосылки к успешному дальнейшему обучению.</a:t>
            </a:r>
          </a:p>
          <a:p>
            <a:pPr marL="82550" indent="0">
              <a:buNone/>
            </a:pPr>
            <a:endParaRPr lang="ru-RU" sz="1400" dirty="0" smtClean="0"/>
          </a:p>
          <a:p>
            <a:pPr marL="82550" indent="0">
              <a:buNone/>
            </a:pPr>
            <a:endParaRPr lang="ru-RU" alt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www.belmama.ru/image/412922_316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74622">
            <a:off x="404337" y="4113153"/>
            <a:ext cx="2850722" cy="213804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68821578"/>
              </p:ext>
            </p:extLst>
          </p:nvPr>
        </p:nvGraphicFramePr>
        <p:xfrm>
          <a:off x="1043608" y="0"/>
          <a:ext cx="4920208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539501684"/>
              </p:ext>
            </p:extLst>
          </p:nvPr>
        </p:nvGraphicFramePr>
        <p:xfrm>
          <a:off x="6012160" y="1052736"/>
          <a:ext cx="3048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Блок-схема: процесс 5"/>
          <p:cNvSpPr/>
          <p:nvPr/>
        </p:nvSpPr>
        <p:spPr>
          <a:xfrm rot="16200000">
            <a:off x="-1564797" y="2870650"/>
            <a:ext cx="4248473" cy="612648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П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Р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А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В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Л</a:t>
            </a:r>
          </a:p>
          <a:p>
            <a:pPr algn="ctr"/>
            <a:r>
              <a:rPr lang="ru-RU" sz="2400" b="1" dirty="0" smtClean="0">
                <a:latin typeface="Arial Black" panose="020B0A04020102020204" pitchFamily="34" charset="0"/>
              </a:rPr>
              <a:t>А</a:t>
            </a:r>
          </a:p>
          <a:p>
            <a:pPr algn="ctr"/>
            <a:endParaRPr 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148815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728" y="1500174"/>
            <a:ext cx="7385050" cy="4664075"/>
          </a:xfrm>
        </p:spPr>
        <p:txBody>
          <a:bodyPr/>
          <a:lstStyle/>
          <a:p>
            <a:pPr>
              <a:defRPr/>
            </a:pPr>
            <a:endParaRPr lang="ru-RU" sz="1400" dirty="0">
              <a:latin typeface="Times New Roman"/>
            </a:endParaRPr>
          </a:p>
          <a:p>
            <a:pPr marL="82550" indent="0">
              <a:buFont typeface="Wingdings 2" pitchFamily="18" charset="2"/>
              <a:buNone/>
              <a:defRPr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 rot="21409565">
            <a:off x="1320809" y="525836"/>
            <a:ext cx="3227832" cy="2246769"/>
          </a:xfrm>
          <a:prstGeom prst="rect">
            <a:avLst/>
          </a:prstGeom>
          <a:solidFill>
            <a:srgbClr val="C4F7FE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надо сделать деятельность интересной, эмоциональной, наглядной</a:t>
            </a:r>
          </a:p>
        </p:txBody>
      </p:sp>
      <p:sp>
        <p:nvSpPr>
          <p:cNvPr id="5" name="Прямоугольник 4"/>
          <p:cNvSpPr/>
          <p:nvPr/>
        </p:nvSpPr>
        <p:spPr>
          <a:xfrm rot="404860">
            <a:off x="5297529" y="377928"/>
            <a:ext cx="3314546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отмечать достижения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 rot="151506">
            <a:off x="5097430" y="3740699"/>
            <a:ext cx="3714744" cy="1569660"/>
          </a:xfrm>
          <a:prstGeom prst="rect">
            <a:avLst/>
          </a:prstGeom>
          <a:solidFill>
            <a:srgbClr val="ADDB7B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проводить занятия систематически и системно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285852" y="5286388"/>
            <a:ext cx="7572428" cy="1084421"/>
          </a:xfrm>
          <a:prstGeom prst="upArrowCallout">
            <a:avLst/>
          </a:prstGeom>
          <a:ln w="38100">
            <a:solidFill>
              <a:srgbClr val="E66708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добиться успеха: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</a:t>
            </a:r>
            <a:endParaRPr lang="ru-RU" sz="4000" b="1" kern="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25445">
            <a:off x="1600427" y="2860240"/>
            <a:ext cx="3434206" cy="243674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http://im3-tub-ru.yandex.net/i?id=e864f175c7b6edaf51d8b02f6533b33d-7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86413">
            <a:off x="5652120" y="1969141"/>
            <a:ext cx="2376265" cy="178219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862150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/>
              <a:t>Упражнения на развитие слухового внимания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929618" cy="53578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7030A0"/>
                </a:solidFill>
              </a:rPr>
              <a:t>Упражнение  «Повторяй за мной!»</a:t>
            </a:r>
          </a:p>
          <a:p>
            <a:pPr>
              <a:buNone/>
            </a:pPr>
            <a:endParaRPr lang="ru-RU" sz="1700" b="1" dirty="0" smtClean="0">
              <a:solidFill>
                <a:srgbClr val="7030A0"/>
              </a:solidFill>
            </a:endParaRPr>
          </a:p>
          <a:p>
            <a:pPr marL="596646" indent="-514350">
              <a:buAutoNum type="arabicPeriod"/>
            </a:pPr>
            <a:r>
              <a:rPr lang="ru-RU" sz="3800" dirty="0" smtClean="0"/>
              <a:t>Ребенок повторяет за вами прямые и обратные слоги, которые вы четко произносите, меняя интонацию .</a:t>
            </a:r>
            <a:endParaRPr lang="ru-RU" sz="4500" dirty="0" smtClean="0"/>
          </a:p>
          <a:p>
            <a:pPr marL="596646" indent="-514350">
              <a:buNone/>
            </a:pPr>
            <a:r>
              <a:rPr lang="ru-RU" sz="3800" b="1" i="1" u="sng" dirty="0" smtClean="0"/>
              <a:t>Инструкция ребенку</a:t>
            </a:r>
            <a:r>
              <a:rPr lang="ru-RU" sz="3800" b="1" u="sng" dirty="0" smtClean="0"/>
              <a:t>: </a:t>
            </a:r>
            <a:r>
              <a:rPr lang="ru-RU" sz="3800" dirty="0" smtClean="0"/>
              <a:t>слушай меня внимательно и повторяй за мной.     </a:t>
            </a:r>
            <a:r>
              <a:rPr lang="ru-RU" sz="3800" b="1" dirty="0" smtClean="0">
                <a:solidFill>
                  <a:srgbClr val="FF0000"/>
                </a:solidFill>
              </a:rPr>
              <a:t> </a:t>
            </a:r>
          </a:p>
          <a:p>
            <a:pPr marL="85725" indent="-4763">
              <a:buNone/>
            </a:pPr>
            <a:r>
              <a:rPr lang="ru-RU" sz="5900" b="1" dirty="0" smtClean="0">
                <a:solidFill>
                  <a:srgbClr val="7030A0"/>
                </a:solidFill>
              </a:rPr>
              <a:t>AT -</a:t>
            </a:r>
            <a:r>
              <a:rPr lang="ru-RU" sz="5800" b="1" dirty="0" smtClean="0">
                <a:solidFill>
                  <a:srgbClr val="7030A0"/>
                </a:solidFill>
              </a:rPr>
              <a:t> </a:t>
            </a:r>
            <a:r>
              <a:rPr lang="ru-RU" sz="3800" dirty="0" smtClean="0"/>
              <a:t>произносите с восклицательной интонацией, затем повтор ребенка,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900" b="1" dirty="0" smtClean="0">
                <a:solidFill>
                  <a:srgbClr val="7030A0"/>
                </a:solidFill>
              </a:rPr>
              <a:t>ТА -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/>
              <a:t>произносите с вопросительной интонацией, затем повтор ребенка.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sz="3800" dirty="0" smtClean="0"/>
              <a:t>Затем ребенку предлагаются слоговые цепочки .</a:t>
            </a:r>
          </a:p>
          <a:p>
            <a:pPr>
              <a:buNone/>
            </a:pPr>
            <a:r>
              <a:rPr lang="ru-RU" dirty="0" smtClean="0"/>
              <a:t>  </a:t>
            </a:r>
            <a:r>
              <a:rPr lang="ru-RU" sz="3800" b="1" i="1" u="sng" dirty="0" smtClean="0"/>
              <a:t>Инструкция ребенку: </a:t>
            </a:r>
            <a:r>
              <a:rPr lang="ru-RU" sz="3800" dirty="0" smtClean="0"/>
              <a:t>слушай меня внимательно и повтори за мной цепочку слогов:</a:t>
            </a:r>
          </a:p>
          <a:p>
            <a:pPr>
              <a:buNone/>
            </a:pPr>
            <a:endParaRPr lang="ru-RU" sz="3800" dirty="0" smtClean="0"/>
          </a:p>
          <a:p>
            <a:pPr algn="ctr">
              <a:buNone/>
            </a:pPr>
            <a:r>
              <a:rPr lang="ru-RU" sz="5800" i="1" dirty="0" smtClean="0"/>
              <a:t> </a:t>
            </a:r>
            <a:r>
              <a:rPr lang="ru-RU" sz="5800" b="1" dirty="0" smtClean="0">
                <a:solidFill>
                  <a:srgbClr val="7030A0"/>
                </a:solidFill>
              </a:rPr>
              <a:t>па — та — ша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7030A0"/>
                </a:solidFill>
              </a:rPr>
              <a:t>фа — ка — </a:t>
            </a:r>
            <a:r>
              <a:rPr lang="ru-RU" sz="5800" b="1" dirty="0" err="1" smtClean="0">
                <a:solidFill>
                  <a:srgbClr val="7030A0"/>
                </a:solidFill>
              </a:rPr>
              <a:t>са</a:t>
            </a:r>
            <a:endParaRPr lang="ru-RU" sz="58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800" b="1" dirty="0" smtClean="0">
                <a:solidFill>
                  <a:srgbClr val="7030A0"/>
                </a:solidFill>
              </a:rPr>
              <a:t>ба — </a:t>
            </a:r>
            <a:r>
              <a:rPr lang="ru-RU" sz="5800" b="1" dirty="0" err="1" smtClean="0">
                <a:solidFill>
                  <a:srgbClr val="7030A0"/>
                </a:solidFill>
              </a:rPr>
              <a:t>ду</a:t>
            </a:r>
            <a:r>
              <a:rPr lang="ru-RU" sz="5800" b="1" dirty="0" smtClean="0">
                <a:solidFill>
                  <a:srgbClr val="7030A0"/>
                </a:solidFill>
              </a:rPr>
              <a:t> — </a:t>
            </a:r>
            <a:r>
              <a:rPr lang="ru-RU" sz="5800" b="1" dirty="0" err="1" smtClean="0">
                <a:solidFill>
                  <a:srgbClr val="7030A0"/>
                </a:solidFill>
              </a:rPr>
              <a:t>ро</a:t>
            </a:r>
            <a:endParaRPr lang="ru-RU" sz="5800" b="1" dirty="0" smtClean="0">
              <a:solidFill>
                <a:srgbClr val="7030A0"/>
              </a:solidFill>
            </a:endParaRPr>
          </a:p>
          <a:p>
            <a:pPr lvl="0">
              <a:buNone/>
            </a:pPr>
            <a:endParaRPr lang="ru-RU" sz="3600" dirty="0"/>
          </a:p>
          <a:p>
            <a:pPr>
              <a:buNone/>
            </a:pPr>
            <a:endParaRPr lang="ru-RU" sz="58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5114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Упражнения на обогащение словарного запаса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71538" y="928670"/>
            <a:ext cx="3878794" cy="5572164"/>
          </a:xfrm>
          <a:solidFill>
            <a:schemeClr val="accent1">
              <a:lumMod val="60000"/>
              <a:lumOff val="40000"/>
              <a:alpha val="81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sz="6000" b="1" dirty="0" smtClean="0">
                <a:solidFill>
                  <a:srgbClr val="7030A0"/>
                </a:solidFill>
              </a:rPr>
              <a:t>Упражнение « Вид-вид»</a:t>
            </a:r>
          </a:p>
          <a:p>
            <a:r>
              <a:rPr lang="ru-RU" sz="3200" dirty="0" smtClean="0"/>
              <a:t>  </a:t>
            </a:r>
            <a:r>
              <a:rPr lang="ru-RU" sz="4600" b="1" u="sng" dirty="0" smtClean="0"/>
              <a:t>Инструкция ребенку: </a:t>
            </a:r>
            <a:r>
              <a:rPr lang="ru-RU" sz="4600" dirty="0" smtClean="0"/>
              <a:t>«Назови предметы посуды» </a:t>
            </a:r>
            <a:br>
              <a:rPr lang="ru-RU" sz="4600" dirty="0" smtClean="0"/>
            </a:br>
            <a:r>
              <a:rPr lang="ru-RU" sz="4600" dirty="0" smtClean="0"/>
              <a:t>      </a:t>
            </a:r>
            <a:r>
              <a:rPr lang="ru-RU" sz="4600" i="1" dirty="0" smtClean="0"/>
              <a:t>• Для закрепления в пассивном и активном словаре обобщающих понятий полезно познакомить детей со стихотворениями, в которых перечисляется несколько предметов, соответствующих названному обобщенному понятию.</a:t>
            </a:r>
            <a:endParaRPr lang="ru-RU" sz="4600" dirty="0" smtClean="0"/>
          </a:p>
          <a:p>
            <a:pPr>
              <a:buNone/>
            </a:pPr>
            <a:r>
              <a:rPr lang="ru-RU" sz="4600" b="1" dirty="0" smtClean="0"/>
              <a:t>       Ты знаешь, какая бывает посуда?</a:t>
            </a:r>
            <a:br>
              <a:rPr lang="ru-RU" sz="4600" b="1" dirty="0" smtClean="0"/>
            </a:br>
            <a:r>
              <a:rPr lang="ru-RU" sz="4600" b="1" dirty="0" smtClean="0"/>
              <a:t>И как без нее нам приходится туго?</a:t>
            </a:r>
            <a:br>
              <a:rPr lang="ru-RU" sz="4600" b="1" dirty="0" smtClean="0"/>
            </a:br>
            <a:r>
              <a:rPr lang="ru-RU" sz="4600" b="1" dirty="0" smtClean="0"/>
              <a:t>Попробуй поесть без тарелки и ложки...</a:t>
            </a:r>
            <a:br>
              <a:rPr lang="ru-RU" sz="4600" b="1" dirty="0" smtClean="0"/>
            </a:br>
            <a:r>
              <a:rPr lang="ru-RU" sz="4600" b="1" dirty="0" smtClean="0"/>
              <a:t>Без миски никак не накормишь и кошки!</a:t>
            </a:r>
          </a:p>
          <a:p>
            <a:pPr>
              <a:buNone/>
            </a:pPr>
            <a:r>
              <a:rPr lang="ru-RU" sz="4600" b="1" dirty="0" smtClean="0"/>
              <a:t/>
            </a:r>
            <a:br>
              <a:rPr lang="ru-RU" sz="4600" b="1" dirty="0" smtClean="0"/>
            </a:br>
            <a:r>
              <a:rPr lang="ru-RU" sz="4600" b="1" dirty="0" smtClean="0"/>
              <a:t>Кофейники, чайники, чашки, стаканы —</a:t>
            </a:r>
            <a:br>
              <a:rPr lang="ru-RU" sz="4600" b="1" dirty="0" smtClean="0"/>
            </a:br>
            <a:r>
              <a:rPr lang="ru-RU" sz="4600" b="1" dirty="0" smtClean="0"/>
              <a:t>О них вспоминаем мы утречком рано.</a:t>
            </a:r>
            <a:br>
              <a:rPr lang="ru-RU" sz="4600" b="1" dirty="0" smtClean="0"/>
            </a:br>
            <a:r>
              <a:rPr lang="ru-RU" sz="4600" b="1" dirty="0" smtClean="0"/>
              <a:t>Кастрюли, салатницы, вилки, ножи...</a:t>
            </a:r>
            <a:br>
              <a:rPr lang="ru-RU" sz="4600" b="1" dirty="0" smtClean="0"/>
            </a:br>
            <a:r>
              <a:rPr lang="ru-RU" sz="4600" b="1" dirty="0" smtClean="0"/>
              <a:t>Всегда всю посуду в порядке держи!</a:t>
            </a:r>
          </a:p>
          <a:p>
            <a:r>
              <a:rPr lang="ru-RU" sz="4600" dirty="0" smtClean="0"/>
              <a:t>   И в завершение можно у ребенка спросить: «А теперь назови, какая у нас есть посуда?»</a:t>
            </a:r>
            <a:r>
              <a:rPr lang="ru-RU" sz="3500" dirty="0" smtClean="0"/>
              <a:t/>
            </a:r>
            <a:br>
              <a:rPr lang="ru-RU" sz="3500" dirty="0" smtClean="0"/>
            </a:br>
            <a:endParaRPr lang="ru-RU" sz="35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72066" y="928670"/>
            <a:ext cx="3857652" cy="5572164"/>
          </a:xfrm>
          <a:solidFill>
            <a:srgbClr val="CA88B7">
              <a:alpha val="55000"/>
            </a:srgbClr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i="1" dirty="0" smtClean="0"/>
              <a:t>2. </a:t>
            </a:r>
            <a:r>
              <a:rPr lang="ru-RU" sz="6000" b="1" i="1" dirty="0" smtClean="0">
                <a:solidFill>
                  <a:srgbClr val="7030A0"/>
                </a:solidFill>
              </a:rPr>
              <a:t>Упражнение «Что лишнее?»</a:t>
            </a:r>
            <a:endParaRPr lang="ru-RU" sz="2500" b="1" i="1" dirty="0" smtClean="0"/>
          </a:p>
          <a:p>
            <a:r>
              <a:rPr lang="ru-RU" sz="4000" i="1" dirty="0" smtClean="0"/>
              <a:t>Для формирования у ребенка обобщающих понятий важно научить его объединять предметы в однородную группу по их назначению, функции, которую они выполняют в жизни человека и т. д. Результаты группировки закрепляются обобщающими словами: животные, мебель, посуда, одежда, обувь, птицы и др. Работу в этом направлении хорошо проиллюстрирует задание на выделение лишнего предмета:</a:t>
            </a:r>
            <a:endParaRPr lang="ru-RU" sz="4000" dirty="0" smtClean="0"/>
          </a:p>
          <a:p>
            <a:r>
              <a:rPr lang="ru-RU" sz="4000" dirty="0" smtClean="0"/>
              <a:t> </a:t>
            </a:r>
            <a:r>
              <a:rPr lang="ru-RU" sz="4000" b="1" u="sng" dirty="0" smtClean="0"/>
              <a:t>Инструкция ребенку: </a:t>
            </a:r>
            <a:r>
              <a:rPr lang="ru-RU" sz="4000" dirty="0" smtClean="0"/>
              <a:t>Давай-ка подумаем, что же здесь лишнее:</a:t>
            </a:r>
            <a:br>
              <a:rPr lang="ru-RU" sz="4000" dirty="0" smtClean="0"/>
            </a:br>
            <a:r>
              <a:rPr lang="ru-RU" sz="4000" dirty="0" smtClean="0"/>
              <a:t>Картофель, пила, огурец, помидор...</a:t>
            </a:r>
            <a:br>
              <a:rPr lang="ru-RU" sz="4000" dirty="0" smtClean="0"/>
            </a:br>
            <a:r>
              <a:rPr lang="ru-RU" sz="4000" dirty="0" smtClean="0"/>
              <a:t>Три из картинок подружатся с пищею,</a:t>
            </a:r>
            <a:br>
              <a:rPr lang="ru-RU" sz="4000" dirty="0" smtClean="0"/>
            </a:br>
            <a:r>
              <a:rPr lang="ru-RU" sz="4000" dirty="0" smtClean="0"/>
              <a:t>А для четвертой подходит топор.</a:t>
            </a:r>
          </a:p>
          <a:p>
            <a:r>
              <a:rPr lang="ru-RU" sz="4000" dirty="0" smtClean="0"/>
              <a:t>Решим и другую задачу на лишнее:</a:t>
            </a:r>
            <a:br>
              <a:rPr lang="ru-RU" sz="4000" dirty="0" smtClean="0"/>
            </a:br>
            <a:r>
              <a:rPr lang="ru-RU" sz="4000" dirty="0" smtClean="0"/>
              <a:t>Клубника, малина, черника и кот...</a:t>
            </a:r>
            <a:br>
              <a:rPr lang="ru-RU" sz="4000" dirty="0" smtClean="0"/>
            </a:br>
            <a:r>
              <a:rPr lang="ru-RU" sz="4000" dirty="0" smtClean="0"/>
              <a:t>Какие картинки подружатся с вишнею?</a:t>
            </a:r>
            <a:br>
              <a:rPr lang="ru-RU" sz="4000" dirty="0" smtClean="0"/>
            </a:br>
            <a:r>
              <a:rPr lang="ru-RU" sz="4000" dirty="0" smtClean="0"/>
              <a:t>Какая с животными в дружбе живет?</a:t>
            </a:r>
            <a:r>
              <a:rPr lang="ru-RU" sz="4000" i="1" dirty="0" smtClean="0"/>
              <a:t> Для речевого развития, расширения словарного запаса детей, объясните, что одно и то же слово может иметь несколько значений: листок — бумаги, дерева, тетрадки; ручка — у кружки, кувшина, двери, ребенка; дно — у реки, моря, кастрюли, стакана и др. Или предложите ребенку пары слов, в которых надо установить, является ли один из названных объектов частью другого или нет: дом — крыша, ложка — тарелка, хлеб — крошка, стол — ножка, тетрадь — книга.</a:t>
            </a:r>
            <a:endParaRPr lang="ru-RU" sz="4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29642" cy="99764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4000"/>
              </a:lnSpc>
            </a:pPr>
            <a:r>
              <a:rPr lang="ru-RU" sz="2700" b="1" cap="none" dirty="0" smtClean="0"/>
              <a:t>Упражнение на развитие внимания, навыков звукобуквенного анализа</a:t>
            </a:r>
            <a:r>
              <a:rPr lang="ru-RU" cap="none" dirty="0" smtClean="0"/>
              <a:t/>
            </a:r>
            <a:br>
              <a:rPr lang="ru-RU" cap="none" dirty="0" smtClean="0"/>
            </a:br>
            <a:endParaRPr lang="ru-RU" cap="none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5329246" cy="6985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Упражнение «Угадай слово»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900" b="1" i="1" u="sng" dirty="0" smtClean="0"/>
              <a:t>Инструкция ребенку:</a:t>
            </a:r>
            <a:r>
              <a:rPr lang="ru-RU" sz="1900" dirty="0" smtClean="0"/>
              <a:t> «Я буду называть слово по звукам. Слово будет обозначать предмет, который ты должен найти на картинке или показать его в комнате (на улице)».</a:t>
            </a: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>      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  </a:t>
            </a:r>
            <a:r>
              <a:rPr lang="ru-RU" sz="3000" b="1" dirty="0" err="1" smtClean="0">
                <a:solidFill>
                  <a:srgbClr val="7030A0"/>
                </a:solidFill>
              </a:rPr>
              <a:t>к-о-т</a:t>
            </a:r>
            <a:r>
              <a:rPr lang="ru-RU" sz="3000" b="1" dirty="0" smtClean="0">
                <a:solidFill>
                  <a:srgbClr val="7030A0"/>
                </a:solidFill>
              </a:rPr>
              <a:t> = кот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   </a:t>
            </a:r>
            <a:r>
              <a:rPr lang="ru-RU" sz="3000" b="1" dirty="0" err="1" smtClean="0">
                <a:solidFill>
                  <a:srgbClr val="7030A0"/>
                </a:solidFill>
              </a:rPr>
              <a:t>с-т-о-л</a:t>
            </a:r>
            <a:r>
              <a:rPr lang="ru-RU" sz="3000" b="1" dirty="0" smtClean="0">
                <a:solidFill>
                  <a:srgbClr val="7030A0"/>
                </a:solidFill>
              </a:rPr>
              <a:t> = стол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>      </a:t>
            </a:r>
            <a:r>
              <a:rPr lang="ru-RU" sz="3000" b="1" dirty="0" err="1" smtClean="0">
                <a:solidFill>
                  <a:srgbClr val="7030A0"/>
                </a:solidFill>
              </a:rPr>
              <a:t>р-ы-б-а</a:t>
            </a:r>
            <a:r>
              <a:rPr lang="ru-RU" sz="3000" b="1" dirty="0" smtClean="0">
                <a:solidFill>
                  <a:srgbClr val="7030A0"/>
                </a:solidFill>
              </a:rPr>
              <a:t> = рыба</a:t>
            </a:r>
          </a:p>
          <a:p>
            <a:pPr>
              <a:buNone/>
            </a:pP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i="1" dirty="0" smtClean="0"/>
              <a:t>      </a:t>
            </a:r>
            <a:r>
              <a:rPr lang="ru-RU" sz="2100" i="1" dirty="0" smtClean="0"/>
              <a:t>Можно так, по звукам, проговорить любое слово. Ребенок должен отгадать его. А потом поменяйтесь с ребенком ролями. Пусть он теперь произносит слово по звукам, а вы отгадываете: «А теперь ты загадай мне какое-нибудь слово».</a:t>
            </a:r>
            <a:endParaRPr lang="ru-RU" sz="21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526</TotalTime>
  <Words>1174</Words>
  <Application>Microsoft Office PowerPoint</Application>
  <PresentationFormat>Экран (4:3)</PresentationFormat>
  <Paragraphs>259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«Ребенок учится мыслить, учась говорить, но он также и совершенствует речь, учась мыслить»                                                    (Ф. А. Сохин)</vt:lpstr>
      <vt:lpstr>Слайд 2</vt:lpstr>
      <vt:lpstr>Слайд 3</vt:lpstr>
      <vt:lpstr>Актуальность </vt:lpstr>
      <vt:lpstr>Слайд 5</vt:lpstr>
      <vt:lpstr>Слайд 6</vt:lpstr>
      <vt:lpstr> Упражнения на развитие слухового внимания</vt:lpstr>
      <vt:lpstr>Упражнения на обогащение словарного запаса</vt:lpstr>
      <vt:lpstr>Упражнение на развитие внимания, навыков звукобуквенного анализа </vt:lpstr>
      <vt:lpstr>Упражнения на развитие зрительного восприятия</vt:lpstr>
      <vt:lpstr>Упражнение на отработку слитного чтения и развития речи</vt:lpstr>
      <vt:lpstr>Упражнение на развитие логического мышления </vt:lpstr>
      <vt:lpstr>Игры на развитие внимания и памяти</vt:lpstr>
      <vt:lpstr>Упражнение на развитие слухового внимания </vt:lpstr>
      <vt:lpstr>Упражнение на развитие логического мышления</vt:lpstr>
      <vt:lpstr>Упражнение на развитие слогового анализа и синтеза слов</vt:lpstr>
      <vt:lpstr>Упражнение на развитие логического мышления</vt:lpstr>
      <vt:lpstr>Игры на развитие внимания, памяти и общей моторики</vt:lpstr>
      <vt:lpstr>Упражнения на активизацию словаря</vt:lpstr>
      <vt:lpstr>Упражнения на активизацию словаря</vt:lpstr>
      <vt:lpstr>Беседа </vt:lpstr>
      <vt:lpstr>Беседа </vt:lpstr>
      <vt:lpstr>Упражнение на развитие словаря и грамматического строя речи</vt:lpstr>
      <vt:lpstr>Слайд 24</vt:lpstr>
      <vt:lpstr>Список литературы:</vt:lpstr>
      <vt:lpstr>Успехов вам  в воспитании своих детей  !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Котик Кристина</dc:creator>
  <cp:lastModifiedBy>Котик Кристина</cp:lastModifiedBy>
  <cp:revision>55</cp:revision>
  <dcterms:created xsi:type="dcterms:W3CDTF">2015-02-01T21:30:14Z</dcterms:created>
  <dcterms:modified xsi:type="dcterms:W3CDTF">2015-02-16T17:07:49Z</dcterms:modified>
</cp:coreProperties>
</file>