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4" r:id="rId4"/>
    <p:sldId id="286" r:id="rId5"/>
    <p:sldId id="259" r:id="rId6"/>
    <p:sldId id="261" r:id="rId7"/>
    <p:sldId id="288" r:id="rId8"/>
    <p:sldId id="280" r:id="rId9"/>
    <p:sldId id="260" r:id="rId10"/>
    <p:sldId id="262" r:id="rId11"/>
    <p:sldId id="265" r:id="rId12"/>
    <p:sldId id="263" r:id="rId13"/>
    <p:sldId id="266" r:id="rId14"/>
    <p:sldId id="289" r:id="rId15"/>
    <p:sldId id="267" r:id="rId16"/>
    <p:sldId id="268" r:id="rId17"/>
    <p:sldId id="290" r:id="rId18"/>
    <p:sldId id="282" r:id="rId19"/>
    <p:sldId id="264" r:id="rId20"/>
    <p:sldId id="269" r:id="rId21"/>
    <p:sldId id="271" r:id="rId22"/>
    <p:sldId id="277" r:id="rId23"/>
    <p:sldId id="270" r:id="rId24"/>
    <p:sldId id="278" r:id="rId25"/>
    <p:sldId id="276" r:id="rId26"/>
    <p:sldId id="273" r:id="rId27"/>
    <p:sldId id="275" r:id="rId28"/>
    <p:sldId id="291" r:id="rId29"/>
    <p:sldId id="272" r:id="rId30"/>
    <p:sldId id="293" r:id="rId31"/>
    <p:sldId id="292" r:id="rId32"/>
    <p:sldId id="294" r:id="rId33"/>
    <p:sldId id="283" r:id="rId34"/>
    <p:sldId id="27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>
        <p:scale>
          <a:sx n="91" d="100"/>
          <a:sy n="91" d="100"/>
        </p:scale>
        <p:origin x="-39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BDEE8-08A0-4E61-8D1B-6FC725ACBA5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0A0037-12AE-40C3-8676-6C8CC9E6F89B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C13DF338-06D6-4F83-BB07-CD5C6890DC96}" type="parTrans" cxnId="{96991712-BD36-43AF-B8D9-5512C102B4B7}">
      <dgm:prSet/>
      <dgm:spPr/>
      <dgm:t>
        <a:bodyPr/>
        <a:lstStyle/>
        <a:p>
          <a:endParaRPr lang="ru-RU"/>
        </a:p>
      </dgm:t>
    </dgm:pt>
    <dgm:pt modelId="{1F90E501-90DE-4B49-B3B3-30E0F15D20EB}" type="sibTrans" cxnId="{96991712-BD36-43AF-B8D9-5512C102B4B7}">
      <dgm:prSet/>
      <dgm:spPr/>
      <dgm:t>
        <a:bodyPr/>
        <a:lstStyle/>
        <a:p>
          <a:endParaRPr lang="ru-RU"/>
        </a:p>
      </dgm:t>
    </dgm:pt>
    <dgm:pt modelId="{A41514A3-3E21-4A04-B4AB-BE68A887FFC1}">
      <dgm:prSet phldrT="[Текст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53F9AEBD-6DE9-49F4-93CF-D6144D73B6F1}" type="parTrans" cxnId="{2C9E2395-06F0-4F01-BFDF-160D70CD7278}">
      <dgm:prSet/>
      <dgm:spPr/>
      <dgm:t>
        <a:bodyPr/>
        <a:lstStyle/>
        <a:p>
          <a:endParaRPr lang="ru-RU"/>
        </a:p>
      </dgm:t>
    </dgm:pt>
    <dgm:pt modelId="{66FFE61E-AD2D-4735-B47B-143D5F6DBA05}" type="sibTrans" cxnId="{2C9E2395-06F0-4F01-BFDF-160D70CD7278}">
      <dgm:prSet/>
      <dgm:spPr/>
      <dgm:t>
        <a:bodyPr/>
        <a:lstStyle/>
        <a:p>
          <a:endParaRPr lang="ru-RU"/>
        </a:p>
      </dgm:t>
    </dgm:pt>
    <dgm:pt modelId="{C82067FB-8785-4635-9339-D71A05D34438}">
      <dgm:prSet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7AD3229A-238E-416D-AF06-C5A013A10868}" type="parTrans" cxnId="{B0C48308-EABB-4D1E-BEE6-6485D2FF3AF3}">
      <dgm:prSet/>
      <dgm:spPr/>
      <dgm:t>
        <a:bodyPr/>
        <a:lstStyle/>
        <a:p>
          <a:endParaRPr lang="ru-RU"/>
        </a:p>
      </dgm:t>
    </dgm:pt>
    <dgm:pt modelId="{C2EFA3D0-373A-4FE9-8B55-EC1DA3CD0AE2}" type="sibTrans" cxnId="{B0C48308-EABB-4D1E-BEE6-6485D2FF3AF3}">
      <dgm:prSet/>
      <dgm:spPr/>
      <dgm:t>
        <a:bodyPr/>
        <a:lstStyle/>
        <a:p>
          <a:endParaRPr lang="ru-RU"/>
        </a:p>
      </dgm:t>
    </dgm:pt>
    <dgm:pt modelId="{06D80A41-75C7-4BB4-BEF4-37174CC8E25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/>
            <a:t>содержательно-насыщенной</a:t>
          </a:r>
          <a:endParaRPr lang="ru-RU" b="1" dirty="0"/>
        </a:p>
      </dgm:t>
    </dgm:pt>
    <dgm:pt modelId="{35F170EA-0548-4A4B-ADC5-0E4E9BC1826F}" type="parTrans" cxnId="{97DBC428-1DC3-4341-81EA-799363D6B940}">
      <dgm:prSet/>
      <dgm:spPr/>
      <dgm:t>
        <a:bodyPr/>
        <a:lstStyle/>
        <a:p>
          <a:endParaRPr lang="ru-RU"/>
        </a:p>
      </dgm:t>
    </dgm:pt>
    <dgm:pt modelId="{B330CA5B-3E3D-414A-9066-5506DDC6B9E2}" type="sibTrans" cxnId="{97DBC428-1DC3-4341-81EA-799363D6B940}">
      <dgm:prSet/>
      <dgm:spPr/>
      <dgm:t>
        <a:bodyPr/>
        <a:lstStyle/>
        <a:p>
          <a:endParaRPr lang="ru-RU"/>
        </a:p>
      </dgm:t>
    </dgm:pt>
    <dgm:pt modelId="{FDDB28F7-E333-4F32-8D86-D32C2669E97E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9B8B09B4-456B-4C11-ACF7-835C58D3D194}" type="parTrans" cxnId="{B05B7E4C-A5B1-4748-B89D-47704A97FC95}">
      <dgm:prSet/>
      <dgm:spPr/>
      <dgm:t>
        <a:bodyPr/>
        <a:lstStyle/>
        <a:p>
          <a:endParaRPr lang="ru-RU"/>
        </a:p>
      </dgm:t>
    </dgm:pt>
    <dgm:pt modelId="{30835DCD-C912-4405-90FA-9997CF3AAC4C}" type="sibTrans" cxnId="{B05B7E4C-A5B1-4748-B89D-47704A97FC95}">
      <dgm:prSet/>
      <dgm:spPr/>
      <dgm:t>
        <a:bodyPr/>
        <a:lstStyle/>
        <a:p>
          <a:endParaRPr lang="ru-RU"/>
        </a:p>
      </dgm:t>
    </dgm:pt>
    <dgm:pt modelId="{9AB0A266-8AFB-4EA3-87A8-50C1CD39BE93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безопасной </a:t>
          </a:r>
          <a:endParaRPr lang="ru-RU" b="1" dirty="0"/>
        </a:p>
      </dgm:t>
    </dgm:pt>
    <dgm:pt modelId="{654E710D-0EDC-428F-B099-24429F45695A}" type="parTrans" cxnId="{8FA4D30D-1DDE-431D-8B41-CBB37B1CCB03}">
      <dgm:prSet/>
      <dgm:spPr/>
      <dgm:t>
        <a:bodyPr/>
        <a:lstStyle/>
        <a:p>
          <a:endParaRPr lang="ru-RU"/>
        </a:p>
      </dgm:t>
    </dgm:pt>
    <dgm:pt modelId="{2919CB56-30A5-4E3D-BC81-14831EF66F73}" type="sibTrans" cxnId="{8FA4D30D-1DDE-431D-8B41-CBB37B1CCB03}">
      <dgm:prSet/>
      <dgm:spPr/>
      <dgm:t>
        <a:bodyPr/>
        <a:lstStyle/>
        <a:p>
          <a:endParaRPr lang="ru-RU"/>
        </a:p>
      </dgm:t>
    </dgm:pt>
    <dgm:pt modelId="{318DD10F-FA77-44BB-99DA-5FB184566535}" type="pres">
      <dgm:prSet presAssocID="{7A9BDEE8-08A0-4E61-8D1B-6FC725ACBA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BEEA5B-AB94-43BB-A7FC-FCD8357226E4}" type="pres">
      <dgm:prSet presAssocID="{7A9BDEE8-08A0-4E61-8D1B-6FC725ACBA57}" presName="Name1" presStyleCnt="0"/>
      <dgm:spPr/>
      <dgm:t>
        <a:bodyPr/>
        <a:lstStyle/>
        <a:p>
          <a:endParaRPr lang="ru-RU"/>
        </a:p>
      </dgm:t>
    </dgm:pt>
    <dgm:pt modelId="{7402FCCB-F4A1-477E-A7F9-063F69400C60}" type="pres">
      <dgm:prSet presAssocID="{7A9BDEE8-08A0-4E61-8D1B-6FC725ACBA57}" presName="cycle" presStyleCnt="0"/>
      <dgm:spPr/>
      <dgm:t>
        <a:bodyPr/>
        <a:lstStyle/>
        <a:p>
          <a:endParaRPr lang="ru-RU"/>
        </a:p>
      </dgm:t>
    </dgm:pt>
    <dgm:pt modelId="{490930E4-A093-49EE-AA58-0B3850662076}" type="pres">
      <dgm:prSet presAssocID="{7A9BDEE8-08A0-4E61-8D1B-6FC725ACBA57}" presName="srcNode" presStyleLbl="node1" presStyleIdx="0" presStyleCnt="6"/>
      <dgm:spPr/>
      <dgm:t>
        <a:bodyPr/>
        <a:lstStyle/>
        <a:p>
          <a:endParaRPr lang="ru-RU"/>
        </a:p>
      </dgm:t>
    </dgm:pt>
    <dgm:pt modelId="{D3BF6BEA-F023-4B54-AC89-4EABD3C03146}" type="pres">
      <dgm:prSet presAssocID="{7A9BDEE8-08A0-4E61-8D1B-6FC725ACBA57}" presName="conn" presStyleLbl="parChTrans1D2" presStyleIdx="0" presStyleCnt="1"/>
      <dgm:spPr/>
      <dgm:t>
        <a:bodyPr/>
        <a:lstStyle/>
        <a:p>
          <a:endParaRPr lang="ru-RU"/>
        </a:p>
      </dgm:t>
    </dgm:pt>
    <dgm:pt modelId="{38AC59E7-DFEF-4C0D-95F5-57323E8AD402}" type="pres">
      <dgm:prSet presAssocID="{7A9BDEE8-08A0-4E61-8D1B-6FC725ACBA57}" presName="extraNode" presStyleLbl="node1" presStyleIdx="0" presStyleCnt="6"/>
      <dgm:spPr/>
      <dgm:t>
        <a:bodyPr/>
        <a:lstStyle/>
        <a:p>
          <a:endParaRPr lang="ru-RU"/>
        </a:p>
      </dgm:t>
    </dgm:pt>
    <dgm:pt modelId="{3445DFFB-207A-48B3-953C-A005F4B32581}" type="pres">
      <dgm:prSet presAssocID="{7A9BDEE8-08A0-4E61-8D1B-6FC725ACBA57}" presName="dstNode" presStyleLbl="node1" presStyleIdx="0" presStyleCnt="6"/>
      <dgm:spPr/>
      <dgm:t>
        <a:bodyPr/>
        <a:lstStyle/>
        <a:p>
          <a:endParaRPr lang="ru-RU"/>
        </a:p>
      </dgm:t>
    </dgm:pt>
    <dgm:pt modelId="{A9FB545B-5A3D-4D1C-BA35-91A5956263C5}" type="pres">
      <dgm:prSet presAssocID="{06D80A41-75C7-4BB4-BEF4-37174CC8E256}" presName="text_1" presStyleLbl="node1" presStyleIdx="0" presStyleCnt="6" custAng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BF1F8-80F9-49DF-B24C-A4EC7A402A17}" type="pres">
      <dgm:prSet presAssocID="{06D80A41-75C7-4BB4-BEF4-37174CC8E256}" presName="accent_1" presStyleCnt="0"/>
      <dgm:spPr/>
      <dgm:t>
        <a:bodyPr/>
        <a:lstStyle/>
        <a:p>
          <a:endParaRPr lang="ru-RU"/>
        </a:p>
      </dgm:t>
    </dgm:pt>
    <dgm:pt modelId="{93389351-A2D4-4158-8E15-61620A6FDCF2}" type="pres">
      <dgm:prSet presAssocID="{06D80A41-75C7-4BB4-BEF4-37174CC8E256}" presName="accentRepeatNode" presStyleLbl="solidFgAcc1" presStyleIdx="0" presStyleCnt="6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61AA9F6E-B1EB-4676-9CED-87A2A0B25D1D}" type="pres">
      <dgm:prSet presAssocID="{C82067FB-8785-4635-9339-D71A05D34438}" presName="text_2" presStyleLbl="node1" presStyleIdx="1" presStyleCnt="6" custScaleY="99969" custLinFactNeighborX="621" custLinFactNeighborY="-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B611-37C9-4C2A-85AA-F4CC8A5D7BC1}" type="pres">
      <dgm:prSet presAssocID="{C82067FB-8785-4635-9339-D71A05D34438}" presName="accent_2" presStyleCnt="0"/>
      <dgm:spPr/>
      <dgm:t>
        <a:bodyPr/>
        <a:lstStyle/>
        <a:p>
          <a:endParaRPr lang="ru-RU"/>
        </a:p>
      </dgm:t>
    </dgm:pt>
    <dgm:pt modelId="{8479D05D-B0C8-4791-AE52-9F5771546457}" type="pres">
      <dgm:prSet presAssocID="{C82067FB-8785-4635-9339-D71A05D34438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CBE8F4A-7A7C-49A1-A2F1-8BEC1AF3A1DB}" type="pres">
      <dgm:prSet presAssocID="{2E0A0037-12AE-40C3-8676-6C8CC9E6F89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372E-FDF2-4463-809E-C699013FC8A0}" type="pres">
      <dgm:prSet presAssocID="{2E0A0037-12AE-40C3-8676-6C8CC9E6F89B}" presName="accent_3" presStyleCnt="0"/>
      <dgm:spPr/>
      <dgm:t>
        <a:bodyPr/>
        <a:lstStyle/>
        <a:p>
          <a:endParaRPr lang="ru-RU"/>
        </a:p>
      </dgm:t>
    </dgm:pt>
    <dgm:pt modelId="{A23CFAAB-55BB-4929-A421-6D71053F1CF3}" type="pres">
      <dgm:prSet presAssocID="{2E0A0037-12AE-40C3-8676-6C8CC9E6F89B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0BAA78F-54EE-4A2F-A905-E150FDC61160}" type="pres">
      <dgm:prSet presAssocID="{FDDB28F7-E333-4F32-8D86-D32C2669E97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9D426-0BD3-46BB-AC76-EDBEA9661F80}" type="pres">
      <dgm:prSet presAssocID="{FDDB28F7-E333-4F32-8D86-D32C2669E97E}" presName="accent_4" presStyleCnt="0"/>
      <dgm:spPr/>
      <dgm:t>
        <a:bodyPr/>
        <a:lstStyle/>
        <a:p>
          <a:endParaRPr lang="ru-RU"/>
        </a:p>
      </dgm:t>
    </dgm:pt>
    <dgm:pt modelId="{707E4234-B6DE-425A-BDD7-CB6D0B1A954A}" type="pres">
      <dgm:prSet presAssocID="{FDDB28F7-E333-4F32-8D86-D32C2669E97E}" presName="accentRepeatNode" presStyleLbl="solidFgAcc1" presStyleIdx="3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1D87EF1B-9E4F-45DA-A518-AE9CA5BDF16A}" type="pres">
      <dgm:prSet presAssocID="{A41514A3-3E21-4A04-B4AB-BE68A887FFC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5B383-A17E-470D-921C-4EE90B422CB4}" type="pres">
      <dgm:prSet presAssocID="{A41514A3-3E21-4A04-B4AB-BE68A887FFC1}" presName="accent_5" presStyleCnt="0"/>
      <dgm:spPr/>
      <dgm:t>
        <a:bodyPr/>
        <a:lstStyle/>
        <a:p>
          <a:endParaRPr lang="ru-RU"/>
        </a:p>
      </dgm:t>
    </dgm:pt>
    <dgm:pt modelId="{54CA4984-F00A-466A-9489-3FB269FFDC26}" type="pres">
      <dgm:prSet presAssocID="{A41514A3-3E21-4A04-B4AB-BE68A887FFC1}" presName="accentRepeatNode" presStyleLbl="solidFgAcc1" presStyleIdx="4" presStyleCnt="6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1819281-7644-449A-82D6-54C35F6C5AFD}" type="pres">
      <dgm:prSet presAssocID="{9AB0A266-8AFB-4EA3-87A8-50C1CD39BE93}" presName="text_6" presStyleLbl="node1" presStyleIdx="5" presStyleCnt="6" custLinFactNeighborX="-753" custLinFactNeighborY="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48F2-29E3-435B-8691-8C7FF643E6A0}" type="pres">
      <dgm:prSet presAssocID="{9AB0A266-8AFB-4EA3-87A8-50C1CD39BE93}" presName="accent_6" presStyleCnt="0"/>
      <dgm:spPr/>
      <dgm:t>
        <a:bodyPr/>
        <a:lstStyle/>
        <a:p>
          <a:endParaRPr lang="ru-RU"/>
        </a:p>
      </dgm:t>
    </dgm:pt>
    <dgm:pt modelId="{3060B011-37EC-4106-8F6C-702A9CAE7760}" type="pres">
      <dgm:prSet presAssocID="{9AB0A266-8AFB-4EA3-87A8-50C1CD39BE9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97DBC428-1DC3-4341-81EA-799363D6B940}" srcId="{7A9BDEE8-08A0-4E61-8D1B-6FC725ACBA57}" destId="{06D80A41-75C7-4BB4-BEF4-37174CC8E256}" srcOrd="0" destOrd="0" parTransId="{35F170EA-0548-4A4B-ADC5-0E4E9BC1826F}" sibTransId="{B330CA5B-3E3D-414A-9066-5506DDC6B9E2}"/>
    <dgm:cxn modelId="{07B25376-B41A-4183-A3DB-3163F2465E37}" type="presOf" srcId="{7A9BDEE8-08A0-4E61-8D1B-6FC725ACBA57}" destId="{318DD10F-FA77-44BB-99DA-5FB184566535}" srcOrd="0" destOrd="0" presId="urn:microsoft.com/office/officeart/2008/layout/VerticalCurvedList"/>
    <dgm:cxn modelId="{76C13B26-4BEC-4773-AB5C-EF50D40FD522}" type="presOf" srcId="{A41514A3-3E21-4A04-B4AB-BE68A887FFC1}" destId="{1D87EF1B-9E4F-45DA-A518-AE9CA5BDF16A}" srcOrd="0" destOrd="0" presId="urn:microsoft.com/office/officeart/2008/layout/VerticalCurvedList"/>
    <dgm:cxn modelId="{8FA4D30D-1DDE-431D-8B41-CBB37B1CCB03}" srcId="{7A9BDEE8-08A0-4E61-8D1B-6FC725ACBA57}" destId="{9AB0A266-8AFB-4EA3-87A8-50C1CD39BE93}" srcOrd="5" destOrd="0" parTransId="{654E710D-0EDC-428F-B099-24429F45695A}" sibTransId="{2919CB56-30A5-4E3D-BC81-14831EF66F73}"/>
    <dgm:cxn modelId="{E3EED60C-26D2-443F-9FFA-49F3E8D4DAF6}" type="presOf" srcId="{2E0A0037-12AE-40C3-8676-6C8CC9E6F89B}" destId="{9CBE8F4A-7A7C-49A1-A2F1-8BEC1AF3A1DB}" srcOrd="0" destOrd="0" presId="urn:microsoft.com/office/officeart/2008/layout/VerticalCurvedList"/>
    <dgm:cxn modelId="{E422215A-4C38-4CCB-90C6-83C8B9DD317A}" type="presOf" srcId="{FDDB28F7-E333-4F32-8D86-D32C2669E97E}" destId="{70BAA78F-54EE-4A2F-A905-E150FDC61160}" srcOrd="0" destOrd="0" presId="urn:microsoft.com/office/officeart/2008/layout/VerticalCurvedList"/>
    <dgm:cxn modelId="{2C9E2395-06F0-4F01-BFDF-160D70CD7278}" srcId="{7A9BDEE8-08A0-4E61-8D1B-6FC725ACBA57}" destId="{A41514A3-3E21-4A04-B4AB-BE68A887FFC1}" srcOrd="4" destOrd="0" parTransId="{53F9AEBD-6DE9-49F4-93CF-D6144D73B6F1}" sibTransId="{66FFE61E-AD2D-4735-B47B-143D5F6DBA05}"/>
    <dgm:cxn modelId="{B0C48308-EABB-4D1E-BEE6-6485D2FF3AF3}" srcId="{7A9BDEE8-08A0-4E61-8D1B-6FC725ACBA57}" destId="{C82067FB-8785-4635-9339-D71A05D34438}" srcOrd="1" destOrd="0" parTransId="{7AD3229A-238E-416D-AF06-C5A013A10868}" sibTransId="{C2EFA3D0-373A-4FE9-8B55-EC1DA3CD0AE2}"/>
    <dgm:cxn modelId="{B05B7E4C-A5B1-4748-B89D-47704A97FC95}" srcId="{7A9BDEE8-08A0-4E61-8D1B-6FC725ACBA57}" destId="{FDDB28F7-E333-4F32-8D86-D32C2669E97E}" srcOrd="3" destOrd="0" parTransId="{9B8B09B4-456B-4C11-ACF7-835C58D3D194}" sibTransId="{30835DCD-C912-4405-90FA-9997CF3AAC4C}"/>
    <dgm:cxn modelId="{C227F745-429D-4D77-9717-FA7A6EFF86B6}" type="presOf" srcId="{C82067FB-8785-4635-9339-D71A05D34438}" destId="{61AA9F6E-B1EB-4676-9CED-87A2A0B25D1D}" srcOrd="0" destOrd="0" presId="urn:microsoft.com/office/officeart/2008/layout/VerticalCurvedList"/>
    <dgm:cxn modelId="{96991712-BD36-43AF-B8D9-5512C102B4B7}" srcId="{7A9BDEE8-08A0-4E61-8D1B-6FC725ACBA57}" destId="{2E0A0037-12AE-40C3-8676-6C8CC9E6F89B}" srcOrd="2" destOrd="0" parTransId="{C13DF338-06D6-4F83-BB07-CD5C6890DC96}" sibTransId="{1F90E501-90DE-4B49-B3B3-30E0F15D20EB}"/>
    <dgm:cxn modelId="{00A1DDAD-7E09-4BDB-9356-AF4FB91A7006}" type="presOf" srcId="{9AB0A266-8AFB-4EA3-87A8-50C1CD39BE93}" destId="{C1819281-7644-449A-82D6-54C35F6C5AFD}" srcOrd="0" destOrd="0" presId="urn:microsoft.com/office/officeart/2008/layout/VerticalCurvedList"/>
    <dgm:cxn modelId="{C0438495-229C-48FD-A23E-EDC5CB37AEB8}" type="presOf" srcId="{B330CA5B-3E3D-414A-9066-5506DDC6B9E2}" destId="{D3BF6BEA-F023-4B54-AC89-4EABD3C03146}" srcOrd="0" destOrd="0" presId="urn:microsoft.com/office/officeart/2008/layout/VerticalCurvedList"/>
    <dgm:cxn modelId="{1821D70B-05F6-4B55-AC99-8A94F30768E8}" type="presOf" srcId="{06D80A41-75C7-4BB4-BEF4-37174CC8E256}" destId="{A9FB545B-5A3D-4D1C-BA35-91A5956263C5}" srcOrd="0" destOrd="0" presId="urn:microsoft.com/office/officeart/2008/layout/VerticalCurvedList"/>
    <dgm:cxn modelId="{1734FAEC-F245-462A-A636-478CA3611BBC}" type="presParOf" srcId="{318DD10F-FA77-44BB-99DA-5FB184566535}" destId="{2DBEEA5B-AB94-43BB-A7FC-FCD8357226E4}" srcOrd="0" destOrd="0" presId="urn:microsoft.com/office/officeart/2008/layout/VerticalCurvedList"/>
    <dgm:cxn modelId="{5B0DD886-4B13-41B0-AE38-94EF51C55270}" type="presParOf" srcId="{2DBEEA5B-AB94-43BB-A7FC-FCD8357226E4}" destId="{7402FCCB-F4A1-477E-A7F9-063F69400C60}" srcOrd="0" destOrd="0" presId="urn:microsoft.com/office/officeart/2008/layout/VerticalCurvedList"/>
    <dgm:cxn modelId="{4E14D74D-AD81-41E3-939C-AD9D43362D42}" type="presParOf" srcId="{7402FCCB-F4A1-477E-A7F9-063F69400C60}" destId="{490930E4-A093-49EE-AA58-0B3850662076}" srcOrd="0" destOrd="0" presId="urn:microsoft.com/office/officeart/2008/layout/VerticalCurvedList"/>
    <dgm:cxn modelId="{7213DD20-2F79-46D4-ADC7-0F390C444C06}" type="presParOf" srcId="{7402FCCB-F4A1-477E-A7F9-063F69400C60}" destId="{D3BF6BEA-F023-4B54-AC89-4EABD3C03146}" srcOrd="1" destOrd="0" presId="urn:microsoft.com/office/officeart/2008/layout/VerticalCurvedList"/>
    <dgm:cxn modelId="{AE0D715C-BF7A-48A9-A504-F46E6298BA7F}" type="presParOf" srcId="{7402FCCB-F4A1-477E-A7F9-063F69400C60}" destId="{38AC59E7-DFEF-4C0D-95F5-57323E8AD402}" srcOrd="2" destOrd="0" presId="urn:microsoft.com/office/officeart/2008/layout/VerticalCurvedList"/>
    <dgm:cxn modelId="{5B8BF975-6C3D-4217-B44E-CD1E36B4CC9D}" type="presParOf" srcId="{7402FCCB-F4A1-477E-A7F9-063F69400C60}" destId="{3445DFFB-207A-48B3-953C-A005F4B32581}" srcOrd="3" destOrd="0" presId="urn:microsoft.com/office/officeart/2008/layout/VerticalCurvedList"/>
    <dgm:cxn modelId="{A88558AB-0F28-4976-8516-E593F914EF8D}" type="presParOf" srcId="{2DBEEA5B-AB94-43BB-A7FC-FCD8357226E4}" destId="{A9FB545B-5A3D-4D1C-BA35-91A5956263C5}" srcOrd="1" destOrd="0" presId="urn:microsoft.com/office/officeart/2008/layout/VerticalCurvedList"/>
    <dgm:cxn modelId="{A57B3FD2-EE38-4543-9711-E5645B5AF8C0}" type="presParOf" srcId="{2DBEEA5B-AB94-43BB-A7FC-FCD8357226E4}" destId="{37EBF1F8-80F9-49DF-B24C-A4EC7A402A17}" srcOrd="2" destOrd="0" presId="urn:microsoft.com/office/officeart/2008/layout/VerticalCurvedList"/>
    <dgm:cxn modelId="{D080E6AF-B9D8-45DE-96EC-D33E87E935AB}" type="presParOf" srcId="{37EBF1F8-80F9-49DF-B24C-A4EC7A402A17}" destId="{93389351-A2D4-4158-8E15-61620A6FDCF2}" srcOrd="0" destOrd="0" presId="urn:microsoft.com/office/officeart/2008/layout/VerticalCurvedList"/>
    <dgm:cxn modelId="{7B6E2994-5767-43FE-9F7B-E7572F95DF76}" type="presParOf" srcId="{2DBEEA5B-AB94-43BB-A7FC-FCD8357226E4}" destId="{61AA9F6E-B1EB-4676-9CED-87A2A0B25D1D}" srcOrd="3" destOrd="0" presId="urn:microsoft.com/office/officeart/2008/layout/VerticalCurvedList"/>
    <dgm:cxn modelId="{E686F239-BE71-438B-BF38-2D95950763F1}" type="presParOf" srcId="{2DBEEA5B-AB94-43BB-A7FC-FCD8357226E4}" destId="{9166B611-37C9-4C2A-85AA-F4CC8A5D7BC1}" srcOrd="4" destOrd="0" presId="urn:microsoft.com/office/officeart/2008/layout/VerticalCurvedList"/>
    <dgm:cxn modelId="{190E392B-646E-4A54-9392-33C1A3878B3B}" type="presParOf" srcId="{9166B611-37C9-4C2A-85AA-F4CC8A5D7BC1}" destId="{8479D05D-B0C8-4791-AE52-9F5771546457}" srcOrd="0" destOrd="0" presId="urn:microsoft.com/office/officeart/2008/layout/VerticalCurvedList"/>
    <dgm:cxn modelId="{70B4DE64-AB73-41F3-9BD0-35BE50064066}" type="presParOf" srcId="{2DBEEA5B-AB94-43BB-A7FC-FCD8357226E4}" destId="{9CBE8F4A-7A7C-49A1-A2F1-8BEC1AF3A1DB}" srcOrd="5" destOrd="0" presId="urn:microsoft.com/office/officeart/2008/layout/VerticalCurvedList"/>
    <dgm:cxn modelId="{1E5AD095-FB72-483A-B04A-6972276B29AB}" type="presParOf" srcId="{2DBEEA5B-AB94-43BB-A7FC-FCD8357226E4}" destId="{DC59372E-FDF2-4463-809E-C699013FC8A0}" srcOrd="6" destOrd="0" presId="urn:microsoft.com/office/officeart/2008/layout/VerticalCurvedList"/>
    <dgm:cxn modelId="{8A440D21-BBFC-47CC-AFD4-85B1FD79C958}" type="presParOf" srcId="{DC59372E-FDF2-4463-809E-C699013FC8A0}" destId="{A23CFAAB-55BB-4929-A421-6D71053F1CF3}" srcOrd="0" destOrd="0" presId="urn:microsoft.com/office/officeart/2008/layout/VerticalCurvedList"/>
    <dgm:cxn modelId="{595BCD66-9948-4110-B07C-4A2A01E4E3F4}" type="presParOf" srcId="{2DBEEA5B-AB94-43BB-A7FC-FCD8357226E4}" destId="{70BAA78F-54EE-4A2F-A905-E150FDC61160}" srcOrd="7" destOrd="0" presId="urn:microsoft.com/office/officeart/2008/layout/VerticalCurvedList"/>
    <dgm:cxn modelId="{D0A70D72-33BB-43CE-9B0F-CC7782DEE388}" type="presParOf" srcId="{2DBEEA5B-AB94-43BB-A7FC-FCD8357226E4}" destId="{B229D426-0BD3-46BB-AC76-EDBEA9661F80}" srcOrd="8" destOrd="0" presId="urn:microsoft.com/office/officeart/2008/layout/VerticalCurvedList"/>
    <dgm:cxn modelId="{BAFC7E8F-7AD8-429E-A20D-5AE36CF681A3}" type="presParOf" srcId="{B229D426-0BD3-46BB-AC76-EDBEA9661F80}" destId="{707E4234-B6DE-425A-BDD7-CB6D0B1A954A}" srcOrd="0" destOrd="0" presId="urn:microsoft.com/office/officeart/2008/layout/VerticalCurvedList"/>
    <dgm:cxn modelId="{835C8B18-EA82-4855-847F-71E42F8882BF}" type="presParOf" srcId="{2DBEEA5B-AB94-43BB-A7FC-FCD8357226E4}" destId="{1D87EF1B-9E4F-45DA-A518-AE9CA5BDF16A}" srcOrd="9" destOrd="0" presId="urn:microsoft.com/office/officeart/2008/layout/VerticalCurvedList"/>
    <dgm:cxn modelId="{1C64E22E-0F82-411D-88C7-BC4C83932DD3}" type="presParOf" srcId="{2DBEEA5B-AB94-43BB-A7FC-FCD8357226E4}" destId="{FBC5B383-A17E-470D-921C-4EE90B422CB4}" srcOrd="10" destOrd="0" presId="urn:microsoft.com/office/officeart/2008/layout/VerticalCurvedList"/>
    <dgm:cxn modelId="{6C370744-A029-4394-804C-FACE16AADF7D}" type="presParOf" srcId="{FBC5B383-A17E-470D-921C-4EE90B422CB4}" destId="{54CA4984-F00A-466A-9489-3FB269FFDC26}" srcOrd="0" destOrd="0" presId="urn:microsoft.com/office/officeart/2008/layout/VerticalCurvedList"/>
    <dgm:cxn modelId="{ED659A0D-DCE0-4226-BB16-D0741E87C550}" type="presParOf" srcId="{2DBEEA5B-AB94-43BB-A7FC-FCD8357226E4}" destId="{C1819281-7644-449A-82D6-54C35F6C5AFD}" srcOrd="11" destOrd="0" presId="urn:microsoft.com/office/officeart/2008/layout/VerticalCurvedList"/>
    <dgm:cxn modelId="{0C5EDDD4-837D-47E5-AF45-8F9E31302854}" type="presParOf" srcId="{2DBEEA5B-AB94-43BB-A7FC-FCD8357226E4}" destId="{3F1648F2-29E3-435B-8691-8C7FF643E6A0}" srcOrd="12" destOrd="0" presId="urn:microsoft.com/office/officeart/2008/layout/VerticalCurvedList"/>
    <dgm:cxn modelId="{7B6330F4-F7B8-40BB-BE2A-CF72C430F8CB}" type="presParOf" srcId="{3F1648F2-29E3-435B-8691-8C7FF643E6A0}" destId="{3060B011-37EC-4106-8F6C-702A9CAE77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F6BEA-F023-4B54-AC89-4EABD3C03146}">
      <dsp:nvSpPr>
        <dsp:cNvPr id="0" name=""/>
        <dsp:cNvSpPr/>
      </dsp:nvSpPr>
      <dsp:spPr>
        <a:xfrm>
          <a:off x="-4640106" y="-711366"/>
          <a:ext cx="5527188" cy="5527188"/>
        </a:xfrm>
        <a:prstGeom prst="blockArc">
          <a:avLst>
            <a:gd name="adj1" fmla="val 18900000"/>
            <a:gd name="adj2" fmla="val 2700000"/>
            <a:gd name="adj3" fmla="val 39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B545B-5A3D-4D1C-BA35-91A5956263C5}">
      <dsp:nvSpPr>
        <dsp:cNvPr id="0" name=""/>
        <dsp:cNvSpPr/>
      </dsp:nvSpPr>
      <dsp:spPr>
        <a:xfrm>
          <a:off x="331224" y="216140"/>
          <a:ext cx="5733629" cy="43211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содержательно-насыщенной</a:t>
          </a:r>
          <a:endParaRPr lang="ru-RU" sz="2200" b="1" kern="1200" dirty="0"/>
        </a:p>
      </dsp:txBody>
      <dsp:txXfrm>
        <a:off x="331224" y="216140"/>
        <a:ext cx="5733629" cy="432117"/>
      </dsp:txXfrm>
    </dsp:sp>
    <dsp:sp modelId="{93389351-A2D4-4158-8E15-61620A6FDCF2}">
      <dsp:nvSpPr>
        <dsp:cNvPr id="0" name=""/>
        <dsp:cNvSpPr/>
      </dsp:nvSpPr>
      <dsp:spPr>
        <a:xfrm>
          <a:off x="61151" y="162126"/>
          <a:ext cx="540146" cy="54014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A9F6E-B1EB-4676-9CED-87A2A0B25D1D}">
      <dsp:nvSpPr>
        <dsp:cNvPr id="0" name=""/>
        <dsp:cNvSpPr/>
      </dsp:nvSpPr>
      <dsp:spPr>
        <a:xfrm>
          <a:off x="720069" y="864098"/>
          <a:ext cx="5378183" cy="431983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трансформируемой</a:t>
          </a:r>
          <a:endParaRPr lang="ru-RU" sz="2200" b="1" kern="1200" dirty="0"/>
        </a:p>
      </dsp:txBody>
      <dsp:txXfrm>
        <a:off x="720069" y="864098"/>
        <a:ext cx="5378183" cy="431983"/>
      </dsp:txXfrm>
    </dsp:sp>
    <dsp:sp modelId="{8479D05D-B0C8-4791-AE52-9F5771546457}">
      <dsp:nvSpPr>
        <dsp:cNvPr id="0" name=""/>
        <dsp:cNvSpPr/>
      </dsp:nvSpPr>
      <dsp:spPr>
        <a:xfrm>
          <a:off x="416597" y="810219"/>
          <a:ext cx="540146" cy="540146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8F4A-7A7C-49A1-A2F1-8BEC1AF3A1DB}">
      <dsp:nvSpPr>
        <dsp:cNvPr id="0" name=""/>
        <dsp:cNvSpPr/>
      </dsp:nvSpPr>
      <dsp:spPr>
        <a:xfrm>
          <a:off x="849207" y="1512327"/>
          <a:ext cx="5215647" cy="43211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полифункциональной</a:t>
          </a:r>
          <a:endParaRPr lang="ru-RU" sz="2200" b="1" kern="1200" dirty="0"/>
        </a:p>
      </dsp:txBody>
      <dsp:txXfrm>
        <a:off x="849207" y="1512327"/>
        <a:ext cx="5215647" cy="432117"/>
      </dsp:txXfrm>
    </dsp:sp>
    <dsp:sp modelId="{A23CFAAB-55BB-4929-A421-6D71053F1CF3}">
      <dsp:nvSpPr>
        <dsp:cNvPr id="0" name=""/>
        <dsp:cNvSpPr/>
      </dsp:nvSpPr>
      <dsp:spPr>
        <a:xfrm>
          <a:off x="579133" y="1458313"/>
          <a:ext cx="540146" cy="540146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A78F-54EE-4A2F-A905-E150FDC61160}">
      <dsp:nvSpPr>
        <dsp:cNvPr id="0" name=""/>
        <dsp:cNvSpPr/>
      </dsp:nvSpPr>
      <dsp:spPr>
        <a:xfrm>
          <a:off x="849207" y="2160011"/>
          <a:ext cx="5215647" cy="432117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вариативной</a:t>
          </a:r>
          <a:endParaRPr lang="ru-RU" sz="2200" b="1" kern="1200" dirty="0"/>
        </a:p>
      </dsp:txBody>
      <dsp:txXfrm>
        <a:off x="849207" y="2160011"/>
        <a:ext cx="5215647" cy="432117"/>
      </dsp:txXfrm>
    </dsp:sp>
    <dsp:sp modelId="{707E4234-B6DE-425A-BDD7-CB6D0B1A954A}">
      <dsp:nvSpPr>
        <dsp:cNvPr id="0" name=""/>
        <dsp:cNvSpPr/>
      </dsp:nvSpPr>
      <dsp:spPr>
        <a:xfrm>
          <a:off x="579133" y="2105996"/>
          <a:ext cx="540146" cy="540146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EF1B-9E4F-45DA-A518-AE9CA5BDF16A}">
      <dsp:nvSpPr>
        <dsp:cNvPr id="0" name=""/>
        <dsp:cNvSpPr/>
      </dsp:nvSpPr>
      <dsp:spPr>
        <a:xfrm>
          <a:off x="686670" y="2808104"/>
          <a:ext cx="5378183" cy="43211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доступной</a:t>
          </a:r>
          <a:endParaRPr lang="ru-RU" sz="2200" b="1" kern="1200" dirty="0"/>
        </a:p>
      </dsp:txBody>
      <dsp:txXfrm>
        <a:off x="686670" y="2808104"/>
        <a:ext cx="5378183" cy="432117"/>
      </dsp:txXfrm>
    </dsp:sp>
    <dsp:sp modelId="{54CA4984-F00A-466A-9489-3FB269FFDC26}">
      <dsp:nvSpPr>
        <dsp:cNvPr id="0" name=""/>
        <dsp:cNvSpPr/>
      </dsp:nvSpPr>
      <dsp:spPr>
        <a:xfrm>
          <a:off x="416597" y="2754089"/>
          <a:ext cx="540146" cy="54014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9281-7644-449A-82D6-54C35F6C5AFD}">
      <dsp:nvSpPr>
        <dsp:cNvPr id="0" name=""/>
        <dsp:cNvSpPr/>
      </dsp:nvSpPr>
      <dsp:spPr>
        <a:xfrm>
          <a:off x="288050" y="3456384"/>
          <a:ext cx="5733629" cy="432117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9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безопасной </a:t>
          </a:r>
          <a:endParaRPr lang="ru-RU" sz="2200" b="1" kern="1200" dirty="0"/>
        </a:p>
      </dsp:txBody>
      <dsp:txXfrm>
        <a:off x="288050" y="3456384"/>
        <a:ext cx="5733629" cy="432117"/>
      </dsp:txXfrm>
    </dsp:sp>
    <dsp:sp modelId="{3060B011-37EC-4106-8F6C-702A9CAE7760}">
      <dsp:nvSpPr>
        <dsp:cNvPr id="0" name=""/>
        <dsp:cNvSpPr/>
      </dsp:nvSpPr>
      <dsp:spPr>
        <a:xfrm>
          <a:off x="61151" y="3402183"/>
          <a:ext cx="540146" cy="540146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0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CBF4-B502-4BAA-85F9-4D6AA340E60C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B3D6-F009-4A94-8ABC-2F3962E6A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45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04864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«Лучшая развивающая предметно-пространственная среда ДОУ»</a:t>
            </a:r>
            <a:b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«Лучшая РППС группы»</a:t>
            </a:r>
            <a:endParaRPr lang="ru-RU" sz="48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5040324"/>
            <a:ext cx="3884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квалификационной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Генич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Дмитриевна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5591" y="188640"/>
            <a:ext cx="581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Краснозерский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№6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2448272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2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  <p:extLst mod="1">
    <p:ext uri="{E180D4A7-C9FB-4DFB-919C-405C955672EB}">
      <p14:showEvtLst xmlns:p14="http://schemas.microsoft.com/office/powerpoint/2010/main">
        <p14:playEvt time="1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kern="100" dirty="0">
                <a:solidFill>
                  <a:srgbClr val="FF0066"/>
                </a:solidFill>
                <a:latin typeface="Times New Roman"/>
              </a:rPr>
              <a:t>Образовательная среда </a:t>
            </a:r>
            <a:r>
              <a:rPr lang="ru-RU" sz="3600" b="1" kern="100" dirty="0">
                <a:solidFill>
                  <a:srgbClr val="6600CC"/>
                </a:solidFill>
                <a:latin typeface="Times New Roman"/>
              </a:rPr>
              <a:t>– </a:t>
            </a:r>
            <a:r>
              <a:rPr lang="ru-RU" sz="3600" b="1" dirty="0">
                <a:solidFill>
                  <a:srgbClr val="6600CC"/>
                </a:solidFill>
                <a:latin typeface="Times New Roman"/>
              </a:rPr>
              <a:t>совокупность условий, целенаправленно создаваемых в целях обеспечения полноценного образования и развития детей</a:t>
            </a:r>
            <a:r>
              <a:rPr lang="ru-RU" dirty="0">
                <a:latin typeface="Times New Roman"/>
              </a:rPr>
              <a:t>.</a:t>
            </a:r>
            <a:br>
              <a:rPr lang="ru-RU" dirty="0">
                <a:latin typeface="Times New Roman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82" y="3068960"/>
            <a:ext cx="4465018" cy="334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флэшка\Новая папка (3)\театррализация Генич И.Д\DSCN0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10838" b="5420"/>
          <a:stretch/>
        </p:blipFill>
        <p:spPr bwMode="auto">
          <a:xfrm>
            <a:off x="17588" y="3104572"/>
            <a:ext cx="4708047" cy="3348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00" dirty="0">
                <a:solidFill>
                  <a:srgbClr val="FF0000"/>
                </a:solidFill>
                <a:latin typeface="Times New Roman"/>
              </a:rPr>
              <a:t>Развивающая предметно-пространственная среда </a:t>
            </a:r>
            <a:r>
              <a:rPr lang="ru-RU" sz="2400" b="1" kern="100" dirty="0">
                <a:solidFill>
                  <a:srgbClr val="6600CC"/>
                </a:solidFill>
                <a:latin typeface="Times New Roman"/>
              </a:rPr>
              <a:t>– часть образовательной среды, представленная специально организованным пространством (помещениями, участком и т.п.), </a:t>
            </a:r>
            <a:r>
              <a:rPr lang="ru-RU" sz="2400" b="1" dirty="0">
                <a:solidFill>
                  <a:srgbClr val="6600CC"/>
                </a:solidFill>
                <a:latin typeface="Times New Roman"/>
              </a:rPr>
              <a:t>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развития.</a:t>
            </a:r>
            <a:endParaRPr lang="ru-RU" sz="2400" b="1" dirty="0">
              <a:solidFill>
                <a:srgbClr val="6600CC"/>
              </a:solidFill>
            </a:endParaRPr>
          </a:p>
        </p:txBody>
      </p:sp>
      <p:pic>
        <p:nvPicPr>
          <p:cNvPr id="4098" name="Picture 2" descr="I:\DCIM\100OLYMP\P9306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068960"/>
            <a:ext cx="4472782" cy="335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DCIM\100OLYMP\PB196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" y="3068960"/>
            <a:ext cx="4472782" cy="335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539552" y="404664"/>
            <a:ext cx="2088232" cy="1584176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9" y="620688"/>
            <a:ext cx="20162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347864" y="1424296"/>
            <a:ext cx="2232248" cy="164466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6372200" y="404664"/>
            <a:ext cx="2232248" cy="1584176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82119" y="1628800"/>
            <a:ext cx="2367136" cy="12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0"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</a:p>
          <a:p>
            <a:pPr marL="355600" indent="0"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</a:p>
          <a:p>
            <a:pPr marL="355600" indent="0"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209" y="620688"/>
            <a:ext cx="2114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fontAlgn="t">
              <a:buSzPts val="2000"/>
            </a:pP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пространства </a:t>
            </a:r>
          </a:p>
          <a:p>
            <a:pPr marL="539496" indent="-182880" fontAlgn="t"/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материалов</a:t>
            </a:r>
            <a:endParaRPr lang="ru-RU" sz="14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496" indent="-182880" fontAlgn="t"/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оборудования </a:t>
            </a:r>
            <a:endParaRPr lang="ru-RU" sz="1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496" indent="-182880" fontAlgn="t"/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инвентаря </a:t>
            </a:r>
            <a:endParaRPr lang="ru-RU" sz="1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616" fontAlgn="t">
              <a:buSzPts val="2000"/>
            </a:pPr>
            <a:endParaRPr lang="ru-RU" sz="1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углом вверх 15"/>
          <p:cNvSpPr/>
          <p:nvPr/>
        </p:nvSpPr>
        <p:spPr>
          <a:xfrm rot="5400000">
            <a:off x="2262591" y="1191599"/>
            <a:ext cx="461200" cy="170934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углом вверх 16"/>
          <p:cNvSpPr/>
          <p:nvPr/>
        </p:nvSpPr>
        <p:spPr>
          <a:xfrm>
            <a:off x="5618188" y="1820838"/>
            <a:ext cx="1474092" cy="45603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20888"/>
            <a:ext cx="3129521" cy="417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"/>
          <a:stretch/>
        </p:blipFill>
        <p:spPr>
          <a:xfrm>
            <a:off x="195189" y="2432695"/>
            <a:ext cx="2886658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78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1" grpId="0"/>
      <p:bldP spid="12" grpId="0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349" y="72559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Развивающая предметно-пространственная среда должна обеспечивать :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8758" y="1297751"/>
            <a:ext cx="2775757" cy="1710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719364" y="14295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endParaRPr lang="ru-RU" sz="20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совместной </a:t>
            </a:r>
            <a:endParaRPr lang="ru-RU" sz="20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</a:p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взрослых </a:t>
            </a:r>
          </a:p>
        </p:txBody>
      </p:sp>
      <p:sp>
        <p:nvSpPr>
          <p:cNvPr id="7" name="Овал 6"/>
          <p:cNvSpPr/>
          <p:nvPr/>
        </p:nvSpPr>
        <p:spPr>
          <a:xfrm>
            <a:off x="3098339" y="1297751"/>
            <a:ext cx="2775757" cy="1710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87487" y="1297751"/>
            <a:ext cx="2775757" cy="1710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6805" y="14190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детей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7101" y="1603669"/>
            <a:ext cx="22110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endParaRPr lang="ru-RU" sz="24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уединения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7117"/>
          <a:stretch/>
        </p:blipFill>
        <p:spPr>
          <a:xfrm>
            <a:off x="5213905" y="3227737"/>
            <a:ext cx="3816424" cy="340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усеченными соседними углами 14"/>
          <p:cNvSpPr/>
          <p:nvPr/>
        </p:nvSpPr>
        <p:spPr>
          <a:xfrm rot="10800000">
            <a:off x="741801" y="122170"/>
            <a:ext cx="7488831" cy="914400"/>
          </a:xfrm>
          <a:prstGeom prst="snip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545743">
            <a:off x="3098787" y="936972"/>
            <a:ext cx="138238" cy="10008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86216" y="1021395"/>
            <a:ext cx="152508" cy="3976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8712009">
            <a:off x="5733274" y="888669"/>
            <a:ext cx="143851" cy="11202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://xn----7sbblvcepgqb2dxgqb.xn--80achbdub6dfjh.xn--p1ai/upload/images/gallery/114/IMG_33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3482" r="775" b="6550"/>
          <a:stretch/>
        </p:blipFill>
        <p:spPr bwMode="auto">
          <a:xfrm>
            <a:off x="60486" y="3285052"/>
            <a:ext cx="5174119" cy="3294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46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 animBg="1"/>
      <p:bldP spid="8" grpId="0" animBg="1"/>
      <p:bldP spid="9" grpId="0"/>
      <p:bldP spid="10" grpId="0"/>
      <p:bldP spid="15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3264"/>
            <a:ext cx="8712968" cy="66247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Основываясь на требованиях ФГОС,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СанПиН,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обеспечивающие реализацию основной общеобразовательной  программы дошкольного  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создана  развивающая предметно-пространственная среда, ориентированная на использование  адекватных возрасту форм работы с детьми, организацию разнообразной игровой деятельности  детей, использование образовательных технологий деятельностного типа, эффективную организацию совместной и самостоятельной деятельности детей.  В СанПиНе   четко прописаны  требования к помещениям, оборудованию, к размещению оборудования в помещениях ДОО, безопасность предметно -  пространственной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26272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9289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Основополагающие идеи построения развивающей среды в ДОУ были заложены в «Концепции построения развивающей среды в ДОУ» под ред. В</a:t>
            </a: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Петровского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(1993г.) Построение развивающей среды с учетом его принципов обеспечивает воспитанникам чувство психологической защищенности, помогает формированию личности, развитию способностей, овладению разными способами деятельности.</a:t>
            </a:r>
          </a:p>
          <a:p>
            <a:pPr algn="ctr"/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Эти  же принципы  вошли в требования  к развивающей предметно-пространственной среды  ФГОС ДО, которые  входят в раздел ТРЕБОВАНИЯ  К УСЛОВИЯМ РЕАЛИЗАЦИИ ОСНОВНОЙ ОБРАЗОВАТЕЛЬНОЙ ПРОГРАММЫ ДОШКОЛЬНОГО ОБРАЗОВАНИЯ.  (3.3. Требования к развивающей предметно-пространственной среде)., т.е.  развивающая предметно-пространственная среда состоит из характеристик, необходимых для выполнения требований ФГОС ДО в целом, и организации  РППС, в частности.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7503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9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должна быть: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6899657"/>
              </p:ext>
            </p:extLst>
          </p:nvPr>
        </p:nvGraphicFramePr>
        <p:xfrm>
          <a:off x="1475656" y="2492896"/>
          <a:ext cx="612068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20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ая фигурная скобка 2"/>
          <p:cNvSpPr/>
          <p:nvPr/>
        </p:nvSpPr>
        <p:spPr>
          <a:xfrm>
            <a:off x="4666872" y="332657"/>
            <a:ext cx="420616" cy="1271208"/>
          </a:xfrm>
          <a:prstGeom prst="rightBrac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782" y="30222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87313" algn="l"/>
              </a:tabLst>
              <a:defRPr/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предметно-пространственной развивающей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93800" y="1033475"/>
            <a:ext cx="3811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2313" indent="-182563">
              <a:buFont typeface="Arial" pitchFamily="34" charset="0"/>
              <a:buChar char="•"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6159" y="558482"/>
            <a:ext cx="4808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2313" indent="-182563">
              <a:buFont typeface="Arial" pitchFamily="34" charset="0"/>
              <a:buChar char="•"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возрастным возможностям детей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533">
            <a:off x="458494" y="2531352"/>
            <a:ext cx="4576633" cy="343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041" y="2499036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7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9250" y="836712"/>
            <a:ext cx="3322712" cy="193022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стене висит портрет,</a:t>
            </a:r>
            <a:b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нём России </a:t>
            </a: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президент.</a:t>
            </a:r>
            <a:b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тоже Родину люблю</a:t>
            </a:r>
            <a:b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президентом стать хочу.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53" y="3004014"/>
            <a:ext cx="4088945" cy="306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92032" y="30357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Художником может быть я и не стану,</a:t>
            </a: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вот рисовать, я люблю!</a:t>
            </a: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и ручки, мелки и тетради</a:t>
            </a:r>
          </a:p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в этом </a:t>
            </a:r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найду!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61" y="4221088"/>
            <a:ext cx="3416871" cy="256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5540" y="468211"/>
            <a:ext cx="3136876" cy="235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8698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«Автостоянка»</a:t>
            </a:r>
            <a:endParaRPr lang="ru-RU" sz="4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/>
          <a:stretch/>
        </p:blipFill>
        <p:spPr>
          <a:xfrm>
            <a:off x="179512" y="2927195"/>
            <a:ext cx="4125456" cy="335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7195"/>
            <a:ext cx="4472988" cy="335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57880" y="1544352"/>
            <a:ext cx="6856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машинами играют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правила дорожного движения изучают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206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такой стороны воспитания, на которую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не оказывала бы влияния,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нет способности, которая  не находилась бы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прямой зависимости от непосредственно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 ребенка конкретного мира…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Тот, кому удастся создать такую обстановку,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облегчит свой труд в высшей степени.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нее ребенок будет жить – развиваться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самодовлеющей жизнью,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духовный рост будет совершенствоваться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самого себя, от природы…</a:t>
            </a:r>
          </a:p>
          <a:p>
            <a:pPr algn="ctr"/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Е.И. Тихеева</a:t>
            </a:r>
            <a:endParaRPr lang="ru-RU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53285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 пространства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изменений предметно-пространственной среды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зависимости: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1796" y="390463"/>
            <a:ext cx="3259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 образовательной ситуации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1796" y="718487"/>
            <a:ext cx="3565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 меняющихся интересов детей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1796" y="1052638"/>
            <a:ext cx="255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 возможностей детей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65820" y="373792"/>
            <a:ext cx="4910236" cy="1251526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5085348" y="620688"/>
            <a:ext cx="566772" cy="191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8960">
            <a:off x="5116950" y="808342"/>
            <a:ext cx="593744" cy="2476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94223" y="1054586"/>
            <a:ext cx="648072" cy="2786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8" y="2852936"/>
            <a:ext cx="4376977" cy="328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15" y="2852936"/>
            <a:ext cx="4376977" cy="328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06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70" y="955626"/>
            <a:ext cx="389877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у нас с утра </a:t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игра</a:t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больницу</a:t>
            </a: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поиграем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84" y="188640"/>
            <a:ext cx="4652335" cy="348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30877" y="4653136"/>
            <a:ext cx="353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дочки-матери</a:t>
            </a: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играем,</a:t>
            </a:r>
          </a:p>
          <a:p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готовим, убираем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:\DCIM\100OLYMP\P3146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" y="3212976"/>
            <a:ext cx="4601484" cy="3451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7129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Полифункциональность</a:t>
            </a:r>
            <a:r>
              <a:rPr lang="ru-RU" sz="2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предполагает:</a:t>
            </a:r>
            <a:r>
              <a:rPr lang="ru-RU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496" y="145250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разнообразного использования различных 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составляющих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 среды 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7" y="1484784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не обладающих 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жёстко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закреплённым способом 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употребления предметов 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195736" y="735720"/>
            <a:ext cx="144016" cy="749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588225" y="735720"/>
            <a:ext cx="144016" cy="749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6" y="3185377"/>
            <a:ext cx="4512503" cy="338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Олег\Desktop\P31547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r="7266"/>
          <a:stretch/>
        </p:blipFill>
        <p:spPr bwMode="auto">
          <a:xfrm>
            <a:off x="46023" y="3115759"/>
            <a:ext cx="4525978" cy="3523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797"/>
            <a:ext cx="8568952" cy="86895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предметно-пространственной развивающей среды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6887"/>
          <a:stretch/>
        </p:blipFill>
        <p:spPr>
          <a:xfrm rot="237066">
            <a:off x="524031" y="3753420"/>
            <a:ext cx="3744416" cy="297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/>
          <a:stretch/>
        </p:blipFill>
        <p:spPr>
          <a:xfrm rot="21349168">
            <a:off x="4963724" y="3758159"/>
            <a:ext cx="3680899" cy="297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098">
            <a:off x="567284" y="992184"/>
            <a:ext cx="3717396" cy="278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6">
            <a:off x="5002217" y="1006581"/>
            <a:ext cx="3643106" cy="273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1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56602"/>
            <a:ext cx="4171176" cy="312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1308" y="823305"/>
            <a:ext cx="50753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любознательные дети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хотим узнать всё на свете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исследования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опыты ставим</a:t>
            </a:r>
          </a:p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наглядные результаты получаем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:\фото все\100OLYMP\PB084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9000"/>
            <a:ext cx="4472782" cy="335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 все\100OLYMP\P4214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429000"/>
            <a:ext cx="4472782" cy="335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7920880" cy="72494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предметно-пространственной развивающей среды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9" y="2992983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gou-detsad1764.narod2.ru/olderfiles/2/DSC038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" y="2992983"/>
            <a:ext cx="4536504" cy="333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8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r="7982"/>
          <a:stretch/>
        </p:blipFill>
        <p:spPr>
          <a:xfrm>
            <a:off x="179512" y="188640"/>
            <a:ext cx="4104456" cy="346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1" b="3947"/>
          <a:stretch/>
        </p:blipFill>
        <p:spPr>
          <a:xfrm>
            <a:off x="4644008" y="2916252"/>
            <a:ext cx="4320480" cy="379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39952" y="606486"/>
            <a:ext cx="5076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это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книжкин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разные книжки на полках живут.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Детишкам желающим многое знать,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о многом они рассказать!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638" y="4581128"/>
            <a:ext cx="464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идёт строительство, </a:t>
            </a:r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строятся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дома. </a:t>
            </a:r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создадут комфорт и уют строители всегда</a:t>
            </a:r>
            <a:endParaRPr lang="ru-RU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384" y="3769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</a:t>
            </a:r>
          </a:p>
          <a:p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пространственной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25099" y="349289"/>
            <a:ext cx="457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всех её элементов требованиям по обеспечению надёжности и безопасности их использования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51520" y="237648"/>
            <a:ext cx="3888432" cy="1146612"/>
          </a:xfrm>
          <a:prstGeom prst="homePlat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46239" y="126878"/>
            <a:ext cx="4563219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06" y="2924944"/>
            <a:ext cx="4280496" cy="321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I:\DCIM\100OLYMP\P31467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424" b="1"/>
          <a:stretch/>
        </p:blipFill>
        <p:spPr bwMode="auto">
          <a:xfrm>
            <a:off x="1029" y="2924944"/>
            <a:ext cx="4312085" cy="3210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922" y="548680"/>
            <a:ext cx="89289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 в виде хорошо разграниченных зон, оснащенных развивающим материалом. Все предметы доступны детям. Оснащение уголков меняется в соответствии с тематическим планированием образовательного процесса. В групповых комнатах предусмотрено пространство для самостоятельной двигательной активности детей, которая позволяет 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 </a:t>
            </a:r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для себя интересные занятия, чередовать в течении дня игрушки, пособия.</a:t>
            </a:r>
          </a:p>
        </p:txBody>
      </p:sp>
    </p:spTree>
    <p:extLst>
      <p:ext uri="{BB962C8B-B14F-4D97-AF65-F5344CB8AC3E}">
        <p14:creationId xmlns:p14="http://schemas.microsoft.com/office/powerpoint/2010/main" val="12080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480" y="22364"/>
            <a:ext cx="8401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 «Профессии»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6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I:\DCIM\100OLYMP\P3096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39" y="3719636"/>
            <a:ext cx="4176247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DCIM\100OLYMP\P3096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636"/>
            <a:ext cx="4184733" cy="313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:\DCIM\100OLYMP\P30966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b="5956"/>
          <a:stretch/>
        </p:blipFill>
        <p:spPr bwMode="auto">
          <a:xfrm>
            <a:off x="2541254" y="812436"/>
            <a:ext cx="3888432" cy="3086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0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Цель создания 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предметно-развивающей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среды: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lnSpc>
                <a:spcPct val="130000"/>
              </a:lnSpc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для мотивации </a:t>
            </a:r>
          </a:p>
          <a:p>
            <a:pPr marL="109728" indent="0">
              <a:lnSpc>
                <a:spcPct val="130000"/>
              </a:lnSpc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активизации в самостоятельной </a:t>
            </a:r>
          </a:p>
          <a:p>
            <a:pPr marL="109728" indent="0">
              <a:lnSpc>
                <a:spcPct val="130000"/>
              </a:lnSpc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совместной деятельности, </a:t>
            </a:r>
          </a:p>
          <a:p>
            <a:pPr marL="109728" indent="0">
              <a:lnSpc>
                <a:spcPct val="130000"/>
              </a:lnSpc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саморазвития </a:t>
            </a:r>
          </a:p>
          <a:p>
            <a:pPr marL="109728" indent="0">
              <a:lnSpc>
                <a:spcPct val="130000"/>
              </a:lnSpc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самоутверждения в ней</a:t>
            </a:r>
            <a:endParaRPr lang="ru-RU" sz="3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 «Посуда»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:\DCIM\100OLYMP\P3146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60440" cy="2970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DCIM\100OLYMP\P3146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6280"/>
            <a:ext cx="4109203" cy="308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DCIM\100OLYMP\P3146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92076"/>
            <a:ext cx="4089113" cy="306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8789" y="5792"/>
            <a:ext cx="5386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 просто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  <a:p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игры всё есть у нас!</a:t>
            </a:r>
            <a:endParaRPr lang="ru-RU" sz="3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37552"/>
            <a:ext cx="2661907" cy="354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D:\флэшка\Новая папка (3)\театр  И.Д\DSCN3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325">
            <a:off x="5249183" y="1495601"/>
            <a:ext cx="3590680" cy="269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лэшка\Новая папка (3)\DSCN4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520">
            <a:off x="215754" y="1602314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716" y="476672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предметно - развивающая среда в нашей группе, мы считаем, создает условия для взаимодействия, сотрудничества, обеспечение максимального комфортного состояния ребенка и его развития.</a:t>
            </a:r>
          </a:p>
        </p:txBody>
      </p:sp>
      <p:pic>
        <p:nvPicPr>
          <p:cNvPr id="12290" name="Picture 2" descr="I:\DCIM\100OLYMP\PB236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0928"/>
            <a:ext cx="4588237" cy="3440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лэшка\Новая папка (3)\DSCN4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41" y="2780928"/>
            <a:ext cx="4568528" cy="3426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Группу всю мы показали,</a:t>
            </a:r>
            <a:b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 всё рассказали,</a:t>
            </a:r>
            <a:b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вас мы будем ждать,</a:t>
            </a:r>
            <a:b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есть ещё что показать!</a:t>
            </a:r>
            <a:endParaRPr lang="ru-RU" sz="3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4733" r="1579" b="4581"/>
          <a:stretch/>
        </p:blipFill>
        <p:spPr>
          <a:xfrm>
            <a:off x="1259632" y="2320591"/>
            <a:ext cx="6552728" cy="444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0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г\Desktop\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Арка 2"/>
          <p:cNvSpPr/>
          <p:nvPr/>
        </p:nvSpPr>
        <p:spPr>
          <a:xfrm rot="21302282">
            <a:off x="-135038" y="2236797"/>
            <a:ext cx="9421938" cy="2384405"/>
          </a:xfrm>
          <a:prstGeom prst="blockArc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>
                <a:rot lat="0" lon="0" rev="600000"/>
              </a:camera>
              <a:lightRig rig="threePt" dir="t"/>
            </a:scene3d>
            <a:sp3d z="19050"/>
          </a:bodyPr>
          <a:lstStyle/>
          <a:p>
            <a:pPr algn="ctr"/>
            <a:r>
              <a:rPr lang="ru-RU" sz="7200" b="1" cap="none" spc="0" dirty="0" smtClean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cap="none" spc="0" dirty="0">
              <a:ln w="28575">
                <a:solidFill>
                  <a:srgbClr val="0000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067128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94928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по созданию предметно-развивающей и предметно-игровой среды в ДОУ с учетом возрастных особенностей детей; 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развивающей среды, способствующей эмоциональному благополучию детей с учетом их потребностей и интересов; 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условий для обеспечения разных видов деятельности дошкольников (игровой, двигательной, интеллектуальной, самостоятельной, творческой, художественной, театрализованной); 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-комфортных условий пребывания воспитанников, приближенных к домашним; 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-содействие сотрудничеству детей и взрослых для создания комфортной предметно-развивающей среды; 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-приобщение дошкольников к активной предметно-преобразовательной деятельности в интерьере. </a:t>
            </a:r>
            <a:endParaRPr lang="ru-RU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 дошкольников качеств личности, обеспечивающих возможность социального самоопределения ребенка, самостоятельности и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инициативности</a:t>
            </a:r>
            <a:endParaRPr lang="ru-RU" b="1" i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103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ru-RU" sz="5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</a:t>
            </a:r>
            <a:br>
              <a:rPr lang="ru-RU" sz="5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группу </a:t>
            </a:r>
            <a:r>
              <a:rPr lang="en-US" sz="5400" b="1" dirty="0" smtClean="0">
                <a:solidFill>
                  <a:srgbClr val="0000FF"/>
                </a:solidFill>
              </a:rPr>
              <a:t>“</a:t>
            </a:r>
            <a:r>
              <a:rPr lang="ru-RU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Колокольчики</a:t>
            </a:r>
            <a:r>
              <a:rPr lang="en-US" sz="5400" b="1" dirty="0" smtClean="0">
                <a:solidFill>
                  <a:srgbClr val="0000FF"/>
                </a:solidFill>
              </a:rPr>
              <a:t>”</a:t>
            </a:r>
            <a:endParaRPr lang="ru-RU" sz="54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420888"/>
            <a:ext cx="5256584" cy="39424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651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DCIM\100OLYMP\P30967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t="14075" r="22417" b="3718"/>
          <a:stretch/>
        </p:blipFill>
        <p:spPr bwMode="auto">
          <a:xfrm>
            <a:off x="116221" y="6597"/>
            <a:ext cx="3600400" cy="3766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CIM\100OLYMP\P3096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 b="3192"/>
          <a:stretch/>
        </p:blipFill>
        <p:spPr bwMode="auto">
          <a:xfrm>
            <a:off x="4572000" y="3660808"/>
            <a:ext cx="4472782" cy="3153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24" y="474344"/>
            <a:ext cx="66147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театр начинается с вешалки,</a:t>
            </a:r>
            <a:br>
              <a:rPr lang="ru-RU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 наша группа начинается с приёмной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I:\DCIM\100OLYMP\P3096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0" y="3660808"/>
            <a:ext cx="4167747" cy="312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лэшка\Новая папка (3)\индивидуализация\DSCN4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3469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лэшка\Новая папка (3)\индивидуализация\DSCN41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2"/>
          <a:stretch/>
        </p:blipFill>
        <p:spPr bwMode="auto">
          <a:xfrm>
            <a:off x="4932040" y="1484784"/>
            <a:ext cx="3486096" cy="531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DCIM\100OLYMP\P31067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2"/>
          <a:stretch/>
        </p:blipFill>
        <p:spPr bwMode="auto">
          <a:xfrm>
            <a:off x="0" y="3503612"/>
            <a:ext cx="4472782" cy="3057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96221" y="285626"/>
            <a:ext cx="6171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осуществления индивидуализации:</a:t>
            </a:r>
          </a:p>
        </p:txBody>
      </p:sp>
    </p:spTree>
    <p:extLst>
      <p:ext uri="{BB962C8B-B14F-4D97-AF65-F5344CB8AC3E}">
        <p14:creationId xmlns:p14="http://schemas.microsoft.com/office/powerpoint/2010/main" val="25629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"/>
          <a:stretch/>
        </p:blipFill>
        <p:spPr>
          <a:xfrm>
            <a:off x="107503" y="1196752"/>
            <a:ext cx="4536505" cy="396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629" r="4167" b="174"/>
          <a:stretch/>
        </p:blipFill>
        <p:spPr>
          <a:xfrm>
            <a:off x="4572000" y="2852936"/>
            <a:ext cx="446449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71800" y="0"/>
            <a:ext cx="423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в группе: </a:t>
            </a:r>
            <a:endParaRPr lang="ru-RU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08243"/>
            <a:ext cx="1922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евочек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1726" y="2339638"/>
            <a:ext cx="239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мальчиков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19728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развивающая среда – основа реализации образовательной программы дошкольного образования</a:t>
            </a:r>
            <a:endParaRPr lang="ru-RU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342900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8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нежность</Template>
  <TotalTime>1537</TotalTime>
  <Words>669</Words>
  <Application>Microsoft Office PowerPoint</Application>
  <PresentationFormat>Экран (4:3)</PresentationFormat>
  <Paragraphs>121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Конкурс «Лучшая развивающая предметно-пространственная среда ДОУ» Номинация: «Лучшая РППС группы»</vt:lpstr>
      <vt:lpstr>Презентация PowerPoint</vt:lpstr>
      <vt:lpstr>Цель создания   предметно-развивающей среды:</vt:lpstr>
      <vt:lpstr>Задачи:</vt:lpstr>
      <vt:lpstr>Добро пожаловать в группу “Колокольчики”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среда – совокупность условий, целенаправленно создаваемых в целях обеспечения полноценного образования и развития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предметно-пространственная среда должна быть: </vt:lpstr>
      <vt:lpstr>Презентация PowerPoint</vt:lpstr>
      <vt:lpstr>На стене висит портрет, На нём России президент. Я тоже Родину люблю И президентом стать хочу. </vt:lpstr>
      <vt:lpstr>Уголок «Автостоянка»</vt:lpstr>
      <vt:lpstr>Презентация PowerPoint</vt:lpstr>
      <vt:lpstr>Каждый день у нас с утра  начинается игра Здесь в больницу поиграем</vt:lpstr>
      <vt:lpstr>Презентация PowerPoint</vt:lpstr>
      <vt:lpstr>Вариативность предметно-пространственной развивающей среды </vt:lpstr>
      <vt:lpstr>Презентация PowerPoint</vt:lpstr>
      <vt:lpstr>Доступность предметно-пространственной развивающей среды 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недели «Посуда»</vt:lpstr>
      <vt:lpstr>Презентация PowerPoint</vt:lpstr>
      <vt:lpstr>Презентация PowerPoint</vt:lpstr>
      <vt:lpstr>Группу всю мы показали, О себе всё рассказали, В гости вас мы будем ждать, Нам есть ещё что показать!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предметно-развивающей среды группы</dc:title>
  <dc:creator>олег</dc:creator>
  <cp:lastModifiedBy>Олег</cp:lastModifiedBy>
  <cp:revision>99</cp:revision>
  <dcterms:created xsi:type="dcterms:W3CDTF">2015-01-30T15:39:38Z</dcterms:created>
  <dcterms:modified xsi:type="dcterms:W3CDTF">2016-08-21T14:03:39Z</dcterms:modified>
</cp:coreProperties>
</file>