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71" r:id="rId10"/>
    <p:sldId id="264" r:id="rId11"/>
    <p:sldId id="265" r:id="rId12"/>
    <p:sldId id="279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EEE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26415094339629E-2"/>
          <c:y val="8.2857142857142851E-2"/>
          <c:w val="0.63962264150943393"/>
          <c:h val="0.82857142857142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9999FF"/>
            </a:solidFill>
            <a:ln w="1456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993366"/>
            </a:solidFill>
            <a:ln w="1456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FFFCC"/>
            </a:solidFill>
            <a:ln w="1456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09816"/>
        <c:axId val="225966192"/>
      </c:barChart>
      <c:catAx>
        <c:axId val="15220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4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596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5966192"/>
        <c:scaling>
          <c:orientation val="minMax"/>
        </c:scaling>
        <c:delete val="0"/>
        <c:axPos val="l"/>
        <c:majorGridlines>
          <c:spPr>
            <a:ln w="364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6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4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2209816"/>
        <c:crosses val="autoZero"/>
        <c:crossBetween val="between"/>
      </c:valAx>
      <c:spPr>
        <a:solidFill>
          <a:srgbClr val="C0C0C0"/>
        </a:solidFill>
        <a:ln w="1456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71692267974699"/>
          <c:y val="0.37516399338971518"/>
          <c:w val="0.23773589776687754"/>
          <c:h val="0.25142853439616342"/>
        </c:manualLayout>
      </c:layout>
      <c:overlay val="0"/>
      <c:spPr>
        <a:noFill/>
        <a:ln w="3642">
          <a:solidFill>
            <a:srgbClr val="000000"/>
          </a:solidFill>
          <a:prstDash val="solid"/>
        </a:ln>
      </c:spPr>
      <c:txPr>
        <a:bodyPr/>
        <a:lstStyle/>
        <a:p>
          <a:pPr>
            <a:defRPr sz="1606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74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B0249-34EA-494A-82E5-CBCD7DD426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07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13250-79AC-40AB-9693-EFB9679DDD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12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FC647-DC30-4A07-AEBA-172ABAA45F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9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B653F-131B-4D88-9069-D64A0D88D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13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35860-BA7D-4F6A-A89E-B4E8A4036F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15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C2134-EDA6-4290-9C96-6FF70AEC6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83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B2019-F9DF-4787-963B-BB61DBA003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85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AD1D8-8922-42AA-8759-31DA0BFD82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4F9BA-5B24-4AB4-B180-6335CC284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2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07DD7-DF5B-452C-9302-1749B64870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68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EFD83-E11E-457B-947B-59BB80DD1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86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2C02541-A4AA-4E99-BC36-E3DDA3B9FB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6;&#1072;&#1085;&#1072;&#1083;&#1100;&#1089;&#1082;&#1072;&#1103;%20&#1096;&#1082;&#1086;&#1083;&#1072;\&#1056;&#1072;&#1073;&#1086;&#1095;&#1080;&#1081;%20&#1089;&#1090;&#1086;&#1083;\&#1092;&#1080;&#1079;&#1082;&#1091;&#1083;&#1100;&#1090;&#1084;&#1080;&#1085;&#1091;&#1082;&#1080;.wmv" TargetMode="Externa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6;&#1072;&#1085;&#1072;&#1083;&#1100;&#1089;&#1082;&#1072;&#1103;%20&#1096;&#1082;&#1086;&#1083;&#1072;\&#1056;&#1072;&#1073;&#1086;&#1095;&#1080;&#1081;%20&#1089;&#1090;&#1086;&#1083;\&#1043;&#1086;&#1088;&#1103;&#1095;&#1077;&#1077;%20&#1087;&#1080;&#1090;&#1072;&#1085;&#1080;&#1077;.wmv" TargetMode="Externa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6;&#1072;&#1085;&#1072;&#1083;&#1100;&#1089;&#1082;&#1072;&#1103;%20&#1096;&#1082;&#1086;&#1083;&#1072;\&#1056;&#1072;&#1073;&#1086;&#1095;&#1080;&#1081;%20&#1089;&#1090;&#1086;&#1083;\&#1091;&#1088;&#1086;&#1082;%20&#1092;&#1080;&#1079;&#1082;&#1091;&#1083;&#1100;&#1090;&#1091;&#1088;&#1099;%20-%20&#1083;&#1099;&#1078;&#1085;&#1072;&#1103;%20&#1087;&#1088;&#1086;&#1075;&#1091;&#1083;&#1082;&#1072;.avi" TargetMode="Externa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6;&#1072;&#1085;&#1072;&#1083;&#1100;&#1089;&#1082;&#1072;&#1103;%20&#1096;&#1082;&#1086;&#1083;&#1072;\&#1056;&#1072;&#1073;&#1086;&#1095;&#1080;&#1081;%20&#1089;&#1090;&#1086;&#1083;\&#1092;&#1091;&#1090;&#1073;&#1086;&#1083;.wmv" TargetMode="Externa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6;&#1072;&#1085;&#1072;&#1083;&#1100;&#1089;&#1082;&#1072;&#1103;%20&#1096;&#1082;&#1086;&#1083;&#1072;\&#1056;&#1072;&#1073;&#1086;&#1095;&#1080;&#1081;%20&#1089;&#1090;&#1086;&#1083;\&#1059;&#1090;&#1088;&#1077;&#1085;&#1085;&#1103;%20&#1079;&#1072;&#1088;&#1103;&#1076;&#1082;&#1072;.wmv" TargetMode="Externa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260350"/>
            <a:ext cx="7993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ru-RU" altLang="ru-RU" sz="4400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187450" y="87313"/>
            <a:ext cx="7094538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EEE684"/>
                </a:solidFill>
                <a:latin typeface="Tahoma" panose="020B0604030504040204" pitchFamily="34" charset="0"/>
              </a:rPr>
              <a:t>Муниципальное </a:t>
            </a:r>
            <a:r>
              <a:rPr lang="ru-RU" altLang="ru-RU" sz="1600" b="1" dirty="0" smtClean="0">
                <a:solidFill>
                  <a:srgbClr val="EEE684"/>
                </a:solidFill>
                <a:latin typeface="Tahoma" panose="020B0604030504040204" pitchFamily="34" charset="0"/>
              </a:rPr>
              <a:t>бюджетное общеобразовательное </a:t>
            </a:r>
            <a:r>
              <a:rPr lang="ru-RU" altLang="ru-RU" sz="1600" b="1" dirty="0">
                <a:solidFill>
                  <a:srgbClr val="EEE684"/>
                </a:solidFill>
                <a:latin typeface="Tahoma" panose="020B0604030504040204" pitchFamily="34" charset="0"/>
              </a:rPr>
              <a:t>учреждение Москаленского муниципального района Омской области</a:t>
            </a:r>
          </a:p>
          <a:p>
            <a:pPr algn="ctr" eaLnBrk="1" hangingPunct="1"/>
            <a:r>
              <a:rPr lang="ru-RU" altLang="ru-RU" sz="1600" b="1" dirty="0">
                <a:solidFill>
                  <a:srgbClr val="EEE684"/>
                </a:solidFill>
                <a:latin typeface="Tahoma" panose="020B0604030504040204" pitchFamily="34" charset="0"/>
              </a:rPr>
              <a:t>«Жанаульская основная общеобразовательная школа»</a:t>
            </a:r>
            <a:endParaRPr lang="ru-RU" altLang="ru-RU" sz="1600" dirty="0">
              <a:solidFill>
                <a:srgbClr val="EEE684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ru-RU" altLang="ru-RU" sz="2800" b="1" i="1" dirty="0">
              <a:latin typeface="Tahoma" panose="020B0604030504040204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50825" y="1484313"/>
            <a:ext cx="8893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</a:rPr>
              <a:t>Из опыта работы</a:t>
            </a:r>
            <a:endParaRPr lang="ru-RU" altLang="ru-RU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539750" y="2703513"/>
            <a:ext cx="79930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Актуальность организации 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физкультурно-оздоровительной 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и спортивно-массовой работы в школе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699792" y="5646628"/>
            <a:ext cx="62362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dirty="0"/>
              <a:t> </a:t>
            </a:r>
            <a:r>
              <a:rPr lang="ru-RU" altLang="ru-RU" dirty="0" smtClean="0"/>
              <a:t>Учитель физической культуры: </a:t>
            </a:r>
            <a:r>
              <a:rPr lang="ru-RU" altLang="ru-RU" dirty="0" err="1" smtClean="0"/>
              <a:t>Байкадамов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Муборак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Фахриденович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Подготовка </a:t>
            </a:r>
            <a:b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физкультурно-спортивного актива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Семинар с инструкторами-общественниками из числа учащихся 8-9 классов;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Совещание актива по проведению физкультурных праздников, спортивных вечеров;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Семинар судей накануне соревнований на первенство школы по: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легкой атлетике;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волейболу;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гимнастике;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лыжным гонкам;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подвижным играм.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Работа с родителями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Лекции для родителей на темы: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«Личная гигиена школьника»;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«Распорядок дня и двигательный режим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школьника»;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		- «Воспитание правильной осанки у детей»;</a:t>
            </a: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Консультация родителей по вопросам физического воспитания детей в семье, закаливания и укрепления их здоровья;</a:t>
            </a: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Участие родителей в спортивных праздниках, Днях здоровья.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Результаты на сегодняшний день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3" cy="10080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Уменьшился процент заболеваемости обучающихся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за последние три года: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22756"/>
              </p:ext>
            </p:extLst>
          </p:nvPr>
        </p:nvGraphicFramePr>
        <p:xfrm>
          <a:off x="1763688" y="2385341"/>
          <a:ext cx="5802312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Физкультминутки</a:t>
            </a:r>
          </a:p>
        </p:txBody>
      </p:sp>
      <p:pic>
        <p:nvPicPr>
          <p:cNvPr id="44036" name="физкультминуки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85875"/>
            <a:ext cx="69850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Физические упражнения в часы отдыха</a:t>
            </a:r>
          </a:p>
        </p:txBody>
      </p:sp>
      <p:pic>
        <p:nvPicPr>
          <p:cNvPr id="16387" name="Picture 4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3211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394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125538"/>
            <a:ext cx="38877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Здоровое питание</a:t>
            </a:r>
          </a:p>
        </p:txBody>
      </p:sp>
      <p:pic>
        <p:nvPicPr>
          <p:cNvPr id="47108" name="Горячее питание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7345362" cy="551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ru-RU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43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endParaRPr lang="ru-RU" altLang="ru-RU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Занятия в спортивных секциях и кружках</a:t>
            </a:r>
          </a:p>
        </p:txBody>
      </p:sp>
      <p:pic>
        <p:nvPicPr>
          <p:cNvPr id="53252" name="урок физкультуры - лыжная прогулка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51063"/>
            <a:ext cx="55435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12875"/>
            <a:ext cx="2384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Военизированная игра «Зарница»</a:t>
            </a:r>
          </a:p>
        </p:txBody>
      </p:sp>
      <p:pic>
        <p:nvPicPr>
          <p:cNvPr id="21507" name="Picture 5" descr="DSC02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765175"/>
            <a:ext cx="74755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SC02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71900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9 май 2005 г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0748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IMG_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7449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Основные цели и задачи программы: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Цели: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8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сохранение и укрепление здоровья учащихся;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дополнительное образование детей в области физической культуры и спорта;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формирование навыков 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Дни здоровья</a:t>
            </a:r>
          </a:p>
        </p:txBody>
      </p:sp>
      <p:pic>
        <p:nvPicPr>
          <p:cNvPr id="22531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573463"/>
            <a:ext cx="41656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1288"/>
            <a:ext cx="42481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Участие в районных спортивных соревнованиях</a:t>
            </a:r>
          </a:p>
        </p:txBody>
      </p:sp>
      <p:pic>
        <p:nvPicPr>
          <p:cNvPr id="57348" name="футбол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14438"/>
            <a:ext cx="6913563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Лучшие спортсмены школы</a:t>
            </a:r>
          </a:p>
        </p:txBody>
      </p:sp>
      <p:pic>
        <p:nvPicPr>
          <p:cNvPr id="24579" name="Picture 4" descr="DSC02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41438"/>
            <a:ext cx="19685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2005 год легкоатлетическая эстафета рп Москале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00438"/>
            <a:ext cx="34385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DSC028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286125"/>
            <a:ext cx="2816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2005 год  Москале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309688"/>
            <a:ext cx="29511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69325" cy="4895850"/>
          </a:xfrm>
        </p:spPr>
        <p:txBody>
          <a:bodyPr/>
          <a:lstStyle/>
          <a:p>
            <a:pPr algn="l">
              <a:defRPr/>
            </a:pP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Учащиеся школы участвуют во всех районных спортивных соревнованиях и занимают призовые места;</a:t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В школе нет курящих детей;</a:t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Горячим питанием охвачен 100 % учащихся;</a:t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Увеличился процент детей отнесенных к основной группе здоровья для занятий физической культуры;</a:t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Прогулки, экскурсии и туристические походы:</a:t>
            </a:r>
          </a:p>
        </p:txBody>
      </p:sp>
      <p:pic>
        <p:nvPicPr>
          <p:cNvPr id="26627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84313"/>
            <a:ext cx="39179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IMG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3750"/>
            <a:ext cx="46085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IMG_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71913"/>
            <a:ext cx="44640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smtClean="0"/>
              <a:t>	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</a:rPr>
              <a:t>Быть здоровым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		выгодно биологически,</a:t>
            </a:r>
            <a:r>
              <a:rPr lang="ru-RU" altLang="ru-RU" sz="2800" b="1" smtClean="0">
                <a:latin typeface="Times New Roman" pitchFamily="18" charset="0"/>
              </a:rPr>
              <a:t>  </a:t>
            </a:r>
            <a:r>
              <a:rPr lang="ru-RU" altLang="ru-RU" sz="2800" smtClean="0">
                <a:latin typeface="Times New Roman" pitchFamily="18" charset="0"/>
              </a:rPr>
              <a:t>т.к. организм более эффективно и долговременно сохраняет свою природу.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latin typeface="Times New Roman" pitchFamily="18" charset="0"/>
              </a:rPr>
              <a:t>		</a:t>
            </a: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выгодно экономически</a:t>
            </a:r>
            <a:r>
              <a:rPr lang="ru-RU" altLang="ru-RU" sz="2800" smtClean="0">
                <a:latin typeface="Times New Roman" pitchFamily="18" charset="0"/>
              </a:rPr>
              <a:t> - здоровые люди дольше сохраняют трудоспособность, они определяют экономическое развитие страны, её обороноспособность, а также здоровье нации в целом.</a:t>
            </a:r>
            <a:r>
              <a:rPr lang="ru-RU" altLang="ru-RU" sz="2800" b="1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smtClean="0">
                <a:latin typeface="Times New Roman" pitchFamily="18" charset="0"/>
              </a:rPr>
              <a:t>		</a:t>
            </a: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выгодно эстетически</a:t>
            </a:r>
            <a:r>
              <a:rPr lang="ru-RU" altLang="ru-RU" sz="2800" b="1" smtClean="0">
                <a:latin typeface="Times New Roman" pitchFamily="18" charset="0"/>
              </a:rPr>
              <a:t> – </a:t>
            </a:r>
            <a:r>
              <a:rPr lang="ru-RU" altLang="ru-RU" sz="2800" smtClean="0">
                <a:latin typeface="Times New Roman" pitchFamily="18" charset="0"/>
              </a:rPr>
              <a:t>здоровый ребёнок, подросток, да и взрослый человек отличается своей привлекательностью, заряжая окружающих своей положительной энергией.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Воспитательная - воспитание у детей бережного отношения к своему здоровью;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Обучающая – обучение детей нормам здорового образа жизни, развитие задатков и склонностей к различным видам спорта, формирование и совершенствование двигательных навыков;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Оздоровительная – укрепление здоровья учащихся, закаливание организма, содействие физическому развитию школьников, а также профилактика наиболее распространённых заболеваний.</a:t>
            </a:r>
            <a:r>
              <a:rPr lang="ru-RU" altLang="ru-RU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Ожидаемые результаты:</a:t>
            </a:r>
            <a:endParaRPr lang="ru-RU" altLang="ru-RU" sz="32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Формирование отношения детей и их родителей к своему здоровью как к основному фактору успеха на последующих этапах жизни.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Введение  оптимального режима труда и отдыха детей.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2400" b="1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Повышение уровня физического, а отсюда – психического и социального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Основные принципы:</a:t>
            </a:r>
            <a:r>
              <a:rPr lang="ru-RU" alt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Демократичность</a:t>
            </a:r>
            <a:r>
              <a:rPr lang="ru-RU" altLang="ru-RU" sz="2400" b="1" smtClean="0">
                <a:latin typeface="Times New Roman" pitchFamily="18" charset="0"/>
              </a:rPr>
              <a:t> (свобода выбора учащимися внеучебных занятий, планирование работы совместно с родителями, с учащимися, с педагогами);</a:t>
            </a: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Равенство</a:t>
            </a:r>
            <a:r>
              <a:rPr lang="ru-RU" altLang="ru-RU" sz="2400" b="1" smtClean="0">
                <a:latin typeface="Times New Roman" pitchFamily="18" charset="0"/>
              </a:rPr>
              <a:t> (нет дискриминации, оскорблении друг друга, боязни неудач);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Участие </a:t>
            </a:r>
            <a:r>
              <a:rPr lang="ru-RU" altLang="ru-RU" sz="2400" b="1" smtClean="0">
                <a:latin typeface="Times New Roman" pitchFamily="18" charset="0"/>
              </a:rPr>
              <a:t>(вовлечение всех участников проекта во все стадии планирования, реализация и оценки своих действий);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Целостность</a:t>
            </a:r>
            <a:r>
              <a:rPr lang="ru-RU" altLang="ru-RU" sz="2400" b="1" smtClean="0">
                <a:latin typeface="Times New Roman" pitchFamily="18" charset="0"/>
              </a:rPr>
              <a:t> (проект направлен на укрепление физического, умственного и социального здоровья);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Интеграция</a:t>
            </a:r>
            <a:r>
              <a:rPr lang="ru-RU" altLang="ru-RU" sz="2400" b="1" smtClean="0">
                <a:latin typeface="Times New Roman" pitchFamily="18" charset="0"/>
              </a:rPr>
              <a:t> (сотрудничество с другими организациями);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</a:rPr>
              <a:t>Системность</a:t>
            </a:r>
            <a:r>
              <a:rPr lang="ru-RU" altLang="ru-RU" sz="2400" b="1" smtClean="0">
                <a:latin typeface="Times New Roman" pitchFamily="18" charset="0"/>
              </a:rPr>
              <a:t> (физическое развитие происходит не хаотично, а по определённой системе).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Физкультурно-оздоровительные мероприятия </a:t>
            </a:r>
            <a:b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altLang="ru-RU" sz="2800" b="1" smtClean="0">
                <a:solidFill>
                  <a:srgbClr val="FFFF00"/>
                </a:solidFill>
                <a:latin typeface="Times New Roman" pitchFamily="18" charset="0"/>
              </a:rPr>
              <a:t>в режиме учебного дня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Утренняя зарядка;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Подвижные </a:t>
            </a:r>
            <a:r>
              <a:rPr lang="ru-RU" altLang="ru-RU" sz="2400" b="1" dirty="0" smtClean="0">
                <a:latin typeface="Times New Roman" pitchFamily="18" charset="0"/>
              </a:rPr>
              <a:t>игры на переменах;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Физкультминутки на уроках;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Физические упражнения и игры в часы отдыха; </a:t>
            </a:r>
            <a:endParaRPr lang="ru-RU" altLang="ru-RU" sz="24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Проветривание </a:t>
            </a:r>
            <a:r>
              <a:rPr lang="ru-RU" altLang="ru-RU" sz="2400" b="1" dirty="0" smtClean="0">
                <a:latin typeface="Times New Roman" pitchFamily="18" charset="0"/>
              </a:rPr>
              <a:t>кабинетов;</a:t>
            </a:r>
          </a:p>
          <a:p>
            <a:pPr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Здоровое горячее питание.</a:t>
            </a:r>
            <a:r>
              <a:rPr lang="en-US" altLang="ru-RU" sz="2400" b="1" dirty="0" smtClean="0">
                <a:latin typeface="Times New Roman" pitchFamily="18" charset="0"/>
              </a:rPr>
              <a:t>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alt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Утренняя зарядка</a:t>
            </a:r>
          </a:p>
        </p:txBody>
      </p:sp>
      <p:pic>
        <p:nvPicPr>
          <p:cNvPr id="41988" name="Утрення зарядка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425" y="1104900"/>
            <a:ext cx="7129463" cy="5348288"/>
          </a:xfr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021388"/>
            <a:ext cx="504825" cy="503237"/>
          </a:xfrm>
          <a:prstGeom prst="left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Внеурочная спортивная работа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Прогулки, экскурсии и туристические походы;</a:t>
            </a:r>
            <a:r>
              <a:rPr lang="en-US" altLang="ru-RU" sz="2400" b="1" smtClean="0">
                <a:latin typeface="Times New Roman" pitchFamily="18" charset="0"/>
              </a:rPr>
              <a:t> </a:t>
            </a:r>
            <a:r>
              <a:rPr lang="en-US" altLang="ru-RU" sz="2400" b="1" smtClean="0">
                <a:latin typeface="Times New Roman" pitchFamily="18" charset="0"/>
                <a:hlinkClick r:id="rId2" action="ppaction://hlinksldjump"/>
              </a:rPr>
              <a:t>&gt;&gt;&gt;</a:t>
            </a: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Занятия в спортивных секциях и кружках; </a:t>
            </a:r>
            <a:r>
              <a:rPr lang="en-US" altLang="ru-RU" sz="2400" b="1" smtClean="0">
                <a:latin typeface="Times New Roman" pitchFamily="18" charset="0"/>
                <a:hlinkClick r:id="rId3" action="ppaction://hlinksldjump"/>
              </a:rPr>
              <a:t>&gt;&gt;&gt;</a:t>
            </a: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Военизированная игра «Зарница»; </a:t>
            </a:r>
            <a:r>
              <a:rPr lang="en-US" altLang="ru-RU" sz="2400" b="1" smtClean="0">
                <a:latin typeface="Times New Roman" pitchFamily="18" charset="0"/>
                <a:hlinkClick r:id="rId4" action="ppaction://hlinksldjump"/>
              </a:rPr>
              <a:t>&gt;&gt;&gt;</a:t>
            </a: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Дни здоровья; </a:t>
            </a:r>
            <a:r>
              <a:rPr lang="en-US" altLang="ru-RU" sz="2400" b="1" smtClean="0">
                <a:latin typeface="Times New Roman" pitchFamily="18" charset="0"/>
                <a:hlinkClick r:id="rId5" action="ppaction://hlinksldjump"/>
              </a:rPr>
              <a:t>&gt;&gt;&gt;</a:t>
            </a:r>
            <a:endParaRPr lang="ru-RU" altLang="ru-RU" sz="2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2400" b="1" smtClean="0">
                <a:latin typeface="Times New Roman" pitchFamily="18" charset="0"/>
              </a:rPr>
              <a:t>Спортивные соревнования</a:t>
            </a:r>
            <a:r>
              <a:rPr lang="en-US" altLang="ru-RU" sz="2400" b="1" smtClean="0">
                <a:latin typeface="Times New Roman" pitchFamily="18" charset="0"/>
              </a:rPr>
              <a:t>. </a:t>
            </a:r>
            <a:r>
              <a:rPr lang="en-US" altLang="ru-RU" sz="2400" b="1" smtClean="0">
                <a:latin typeface="Times New Roman" pitchFamily="18" charset="0"/>
                <a:hlinkClick r:id="rId6" action="ppaction://hlinksldjump"/>
              </a:rPr>
              <a:t>&gt;&gt;&gt;</a:t>
            </a:r>
            <a:endParaRPr lang="ru-RU" alt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Агитация и пропаганда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Оформление уголка «Здоровый образ жизни»;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Оформление стенда «Лучшие спортсмены школы</a:t>
            </a:r>
            <a:r>
              <a:rPr lang="ru-RU" altLang="ru-RU" sz="2400" b="1" dirty="0" smtClean="0">
                <a:latin typeface="Times New Roman" pitchFamily="18" charset="0"/>
              </a:rPr>
              <a:t>»;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Беседы и лекции по классам: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		- Утренняя гимнастика;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		- Гигиена школьника;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		- Здоровое питание;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Информация по школьному радио «Спортивные вести»;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Выпуск информационных листков спортивных событий в школе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Выступление физкультурников на утренних и школьных вечерах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ый образ жизни">
  <a:themeElements>
    <a:clrScheme name="Здоровый образ жизн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Здоровый образ жизн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доровый образ жизн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доровый образ жизн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Здоровый образ жизниз</Template>
  <TotalTime>11</TotalTime>
  <Words>437</Words>
  <Application>Microsoft Office PowerPoint</Application>
  <PresentationFormat>Экран (4:3)</PresentationFormat>
  <Paragraphs>97</Paragraphs>
  <Slides>25</Slides>
  <Notes>0</Notes>
  <HiddenSlides>12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Здоровый образ жизни</vt:lpstr>
      <vt:lpstr>Презентация PowerPoint</vt:lpstr>
      <vt:lpstr>Основные цели и задачи программы:</vt:lpstr>
      <vt:lpstr>Задачи:</vt:lpstr>
      <vt:lpstr>Ожидаемые результаты:</vt:lpstr>
      <vt:lpstr>Основные принципы: </vt:lpstr>
      <vt:lpstr>Физкультурно-оздоровительные мероприятия  в режиме учебного дня</vt:lpstr>
      <vt:lpstr>Утренняя зарядка</vt:lpstr>
      <vt:lpstr>Внеурочная спортивная работа</vt:lpstr>
      <vt:lpstr>Агитация и пропаганда</vt:lpstr>
      <vt:lpstr>Подготовка  физкультурно-спортивного актива</vt:lpstr>
      <vt:lpstr>Работа с родителями</vt:lpstr>
      <vt:lpstr>Результаты на сегодняшний день</vt:lpstr>
      <vt:lpstr>Физкультминутки</vt:lpstr>
      <vt:lpstr>Физические упражнения в часы отдыха</vt:lpstr>
      <vt:lpstr>Здоровое питание</vt:lpstr>
      <vt:lpstr>Презентация PowerPoint</vt:lpstr>
      <vt:lpstr>Презентация PowerPoint</vt:lpstr>
      <vt:lpstr>Занятия в спортивных секциях и кружках</vt:lpstr>
      <vt:lpstr>Военизированная игра «Зарница»</vt:lpstr>
      <vt:lpstr>Дни здоровья</vt:lpstr>
      <vt:lpstr>Участие в районных спортивных соревнованиях</vt:lpstr>
      <vt:lpstr>Лучшие спортсмены школы</vt:lpstr>
      <vt:lpstr>Учащиеся школы участвуют во всех районных спортивных соревнованиях и занимают призовые места;  В школе нет курящих детей;  Горячим питанием охвачен 100 % учащихся;  Увеличился процент детей отнесенных к основной группе здоровья для занятий физической культуры;  </vt:lpstr>
      <vt:lpstr>Прогулки, экскурсии и туристические походы: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Шолпан</dc:creator>
  <cp:lastModifiedBy>Школа</cp:lastModifiedBy>
  <cp:revision>2</cp:revision>
  <dcterms:created xsi:type="dcterms:W3CDTF">2015-10-29T14:23:14Z</dcterms:created>
  <dcterms:modified xsi:type="dcterms:W3CDTF">2016-09-29T10:23:38Z</dcterms:modified>
</cp:coreProperties>
</file>