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  <p:sldMasterId id="2147483732" r:id="rId4"/>
    <p:sldMasterId id="2147483744" r:id="rId5"/>
  </p:sldMasterIdLst>
  <p:notesMasterIdLst>
    <p:notesMasterId r:id="rId26"/>
  </p:notesMasterIdLst>
  <p:sldIdLst>
    <p:sldId id="275" r:id="rId6"/>
    <p:sldId id="279" r:id="rId7"/>
    <p:sldId id="258" r:id="rId8"/>
    <p:sldId id="269" r:id="rId9"/>
    <p:sldId id="261" r:id="rId10"/>
    <p:sldId id="262" r:id="rId11"/>
    <p:sldId id="280" r:id="rId12"/>
    <p:sldId id="266" r:id="rId13"/>
    <p:sldId id="264" r:id="rId14"/>
    <p:sldId id="265" r:id="rId15"/>
    <p:sldId id="267" r:id="rId16"/>
    <p:sldId id="268" r:id="rId17"/>
    <p:sldId id="270" r:id="rId18"/>
    <p:sldId id="271" r:id="rId19"/>
    <p:sldId id="281" r:id="rId20"/>
    <p:sldId id="273" r:id="rId21"/>
    <p:sldId id="272" r:id="rId22"/>
    <p:sldId id="282" r:id="rId23"/>
    <p:sldId id="283" r:id="rId24"/>
    <p:sldId id="274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71" autoAdjust="0"/>
  </p:normalViewPr>
  <p:slideViewPr>
    <p:cSldViewPr>
      <p:cViewPr varScale="1">
        <p:scale>
          <a:sx n="70" d="100"/>
          <a:sy n="70" d="100"/>
        </p:scale>
        <p:origin x="5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9321A8-2162-4EE5-8FFD-D11209DB522D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59C0023-2E31-41D0-840B-04307B6C1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174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F17D507-A6CA-42A6-AF48-2FCCFBEA8A49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ru-RU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60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F17D507-A6CA-42A6-AF48-2FCCFBEA8A49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2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49538D-5E44-45D1-A996-B6488A727C8C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8095AF1-C4B5-4DC4-948A-CC07FCDD6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3D86D-666E-48B4-BDA9-18078A113D6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A3392-4A0A-47F2-A095-C325EF122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A2B2-ED66-4D45-BD76-C0C99BC0F7C6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841B8-A1E7-4849-AE7E-75B4206FA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63B88FC7-0118-4255-AE05-FCB004CED784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E27BE26E-0D3D-4362-9671-94F19DAE6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067B6-5209-48DB-8BCD-4CA026F3273B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5B287-5E75-4B91-B921-D9B0F4F8B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2B820-156A-4A75-8402-5A800EE68B6E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9975F-7E60-4154-BFA1-5B3B8C557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D65F-27FE-4AFA-B645-BDB48DC28477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A3997-8CAD-4D1C-B39D-07BD2D8B5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9CAD-8BC4-457A-852E-093B53B96362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89947-023A-4F8F-B4D6-4485BF6054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D5050-1234-4B1A-89C2-BEFF6E4E41E0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FBEF-269A-4B52-9A78-DD31BB7AF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2457C-769F-4421-8456-CFB9B1185EDF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5D496-93D1-49D6-83A1-EBEF6340E6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CF4A-F06D-46A3-BB9F-23F0D38A7A66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5D74F-E454-4A85-BD68-48B1A8B7A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1474-5A93-43AA-B7A4-B012ACBFF534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B3634-00DB-489F-BAF5-2F7BC5DC3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E05C2-20F8-4025-848B-3770D3CA52E9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16B2F-ED0E-435E-AF56-73ACE87E8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2861-40D4-4608-A0D0-96CB109EEC9B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9492-BD78-4A45-A3E0-D0BFDDDD5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23F69-3608-42DD-B36D-C709FC53E7F6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52B5E-C431-43D0-AD74-BA20A1CC4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E7A2F0B9-66EC-4A6A-BC0B-A1F8DD3EB4AB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5C3D73D4-78C1-4AA4-9D7F-A4DDAD0DF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1840-4F03-40BA-A3BF-5A039FBA7825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DC9D-4D71-4C01-A2C0-A296FC658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F8A69-2A46-42A9-B6BB-31EFAB509654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86B3-4EBC-43F6-9B54-36939E423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EC923-0686-4C17-BD47-0DF5953B103A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EF231-DE70-4DAB-BAD0-A69CF12FF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43C09-5171-443B-8D7A-FBD5538FD24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0534-9BFF-4FB7-83CD-FE9A70A80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911D-FB1E-4F38-8FAD-01FB8A81A0C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CF1E-5204-44DA-82F4-2761E05DE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B72A2-DDCF-4BDE-849E-D4F6B5A1C48F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6EA99-E072-4013-8F4E-779659F67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F56CD-7A7B-4111-A7EA-F8FA7D43735D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A5185-74CA-42D7-87D2-C2D6B91E8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66CBC-C840-49BB-886A-C9F7657D00E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140D4-62C5-4158-AF93-7E3880D8F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C0528-471D-4EF2-BD90-234F67B16FA7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F8521-1CA3-462A-9F2A-20AB80C1D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2DFD-D042-4723-9165-1FD7B9E9892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3B5B-AD77-48D1-82E3-F6EDCACDC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40A4-C486-4EEF-A291-65F3CF937F05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AF45F-78C2-4F03-BF8C-A8BB66914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E5D21610-9B51-4DA8-8814-83D0F6B6D866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A30856DC-FF04-49DE-B721-55F7DBEED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38FE-8912-4375-A4EF-3FA7BB69D818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F7731-CEF3-4951-82E7-31D9B23F9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9E5E3-8AC5-4058-8ADD-E37554CD49EA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2D8FE-2D72-4656-9CE0-5BB8F47E5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56957-8050-4AB4-96C9-7DB8F95C2B72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2E0C9-9A0C-44E8-8102-450DE9629B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3349-671B-4544-98FD-1EAFBC28D0E9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280B-6B5B-4880-9598-6E186E82F5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75C8D-44E4-4398-9255-EB1AAE056159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690D1-860D-46F3-A58B-3608622E5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168AD-A3FF-48DD-B2C5-6B6840CFE049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299E5-499C-4491-901F-6C8853D22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4C5EB-B8AA-46D8-958D-C42E7199E598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C346-826A-4E1C-A76A-F11AC7975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83296-D204-4EEE-AF48-7D0662C01715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826A-173B-4176-B689-40CD08D47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CBCA-EAB8-4F37-B1DD-F82DE8E0C944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7DA-8551-4DD3-8618-6E793D5D3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8B52A-9AEF-48F3-AC9E-09047C93A810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D57ED-6903-4150-B7CB-57763869A5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C4BA6-CC0E-4F0F-A48C-FF0F866502E6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3F08-7824-4DD5-A278-3380397A1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CE14DE9D-B845-4E5A-BB1F-3D0ACF8ECA4F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179308A1-444F-413E-B211-B1CAFFD5E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8ED28-7F22-4C5B-B28F-3371C560B638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F18CE-B27A-49A5-9B2A-19F4EEC4D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9A2C7-339D-4F2D-B841-9E0379F5EF94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76B1E-DDCD-492D-BC44-DFB314A5C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BFBAD-03EB-4686-992A-1ACAC6AAD98A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20E01-7C6C-416C-8D17-D26769070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7A85C-8122-4EDA-9DFD-CDDA02AB5A1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793F-B514-47D3-A70F-1489BA01C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09A82-0C8B-437A-9601-B06ED16A48F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EB1B-8A6E-436C-A7CC-2733EB091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88CE-11BF-4CD5-BCE5-58EA524DDCC0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8E20C-B8B5-4423-BA1B-FC4CA2BD1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55BAE-5F59-4381-AEA1-951012DDED8D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E99B1-46BB-4EFF-86DF-3AD1EC29D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64D2D-349C-4DDC-BF24-5C160F51BFA8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458C3-C1C1-48F3-8811-8946CF4CA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A06A-3F8E-4A5E-A43B-851E0BD46A11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CA0A6-EFC3-4B0B-A540-56A5DFD58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F229-3A12-4645-882C-CA981D6E1A75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C1101-F338-4967-8DD0-0FC39D823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1A98-5674-45FF-BA4F-9DE4C91B60F2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82228-7CF1-45F5-BFAC-44B4B110B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F5F7-F12D-4B78-A2FE-19DF6CDDCA13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4E07-DE1B-44A3-88A0-FE6F1CDB9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BEA71-DD5D-496F-8C5D-F1EBBCE0B3B9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2BF9-1BBB-481C-BCCA-94197E0B5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4157-A8E3-4E05-94F8-4F3D0D016916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B86CA-1CC1-4182-92CB-963F07F4B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1A8CB-C1F0-49AD-97EF-0B955EF34DC4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794AA-048E-46C2-9471-268218281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5E2617-DEBE-4081-ABBE-51D9E5376516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9C84EB-49AD-4880-BEF4-FCDB8CB94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795" r:id="rId7"/>
    <p:sldLayoutId id="2147483794" r:id="rId8"/>
    <p:sldLayoutId id="2147483793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317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23AADC-490A-45E9-9285-77E4BFF2FEFC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21AE0D-6E85-4473-941F-C7C5B1024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798" r:id="rId7"/>
    <p:sldLayoutId id="2147483797" r:id="rId8"/>
    <p:sldLayoutId id="2147483796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893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1305EA-9106-45A8-978B-94DF100DFF6B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449724-9DCA-4358-BA0A-089A95588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04" r:id="rId7"/>
    <p:sldLayoutId id="2147483803" r:id="rId8"/>
    <p:sldLayoutId id="2147483802" r:id="rId9"/>
    <p:sldLayoutId id="2147483841" r:id="rId10"/>
    <p:sldLayoutId id="2147483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181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018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BEEBEC-6B1B-49B4-B8A2-BA4CEDD4FFA0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97162E-25AA-42BA-A457-1C9DA73C3B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07" r:id="rId7"/>
    <p:sldLayoutId id="2147483806" r:id="rId8"/>
    <p:sldLayoutId id="2147483805" r:id="rId9"/>
    <p:sldLayoutId id="2147483849" r:id="rId10"/>
    <p:sldLayoutId id="2147483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46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C2A129-F778-4A15-8573-D01AC25DD4F7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311B8A-3227-4DAD-B60A-9987E0BFC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10" r:id="rId7"/>
    <p:sldLayoutId id="2147483809" r:id="rId8"/>
    <p:sldLayoutId id="2147483808" r:id="rId9"/>
    <p:sldLayoutId id="2147483857" r:id="rId10"/>
    <p:sldLayoutId id="2147483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370006" y="1340768"/>
            <a:ext cx="8451850" cy="168116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3200" b="1" dirty="0" smtClean="0"/>
              <a:t>Тема урока:</a:t>
            </a:r>
            <a:r>
              <a:rPr lang="ru-RU" sz="3200" dirty="0" smtClean="0"/>
              <a:t> </a:t>
            </a:r>
            <a:r>
              <a:rPr lang="ru-RU" sz="3200" b="1" i="1" u="sng" dirty="0" smtClean="0"/>
              <a:t>Историческая память </a:t>
            </a:r>
            <a:endParaRPr lang="ru-RU" sz="3200" b="1" i="1" u="sng" dirty="0" smtClean="0"/>
          </a:p>
          <a:p>
            <a:pPr marL="0" indent="0" algn="ctr">
              <a:buFont typeface="Wingdings" pitchFamily="2" charset="2"/>
              <a:buNone/>
            </a:pPr>
            <a:r>
              <a:rPr lang="ru-RU" sz="3200" b="1" i="1" u="sng" dirty="0" smtClean="0"/>
              <a:t>Бородинского </a:t>
            </a:r>
            <a:r>
              <a:rPr lang="ru-RU" sz="3200" b="1" i="1" u="sng" dirty="0" smtClean="0"/>
              <a:t>поля, </a:t>
            </a:r>
            <a:endParaRPr lang="ru-RU" sz="3200" b="1" i="1" u="sng" dirty="0" smtClean="0"/>
          </a:p>
          <a:p>
            <a:pPr marL="0" indent="0" algn="ctr">
              <a:buFont typeface="Wingdings" pitchFamily="2" charset="2"/>
              <a:buNone/>
            </a:pPr>
            <a:r>
              <a:rPr lang="ru-RU" sz="3200" b="1" i="1" u="sng" dirty="0" smtClean="0"/>
              <a:t>отражённая </a:t>
            </a:r>
            <a:r>
              <a:rPr lang="ru-RU" sz="3200" b="1" i="1" u="sng" dirty="0" smtClean="0"/>
              <a:t>в памятниках архитектуры.</a:t>
            </a:r>
          </a:p>
        </p:txBody>
      </p:sp>
      <p:sp>
        <p:nvSpPr>
          <p:cNvPr id="75779" name="Подзаголовок 1"/>
          <p:cNvSpPr>
            <a:spLocks/>
          </p:cNvSpPr>
          <p:nvPr/>
        </p:nvSpPr>
        <p:spPr bwMode="auto">
          <a:xfrm>
            <a:off x="477956" y="4653136"/>
            <a:ext cx="823595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ru-RU" b="1" dirty="0" smtClean="0">
                <a:solidFill>
                  <a:srgbClr val="262626"/>
                </a:solidFill>
                <a:latin typeface="Times New Roman" pitchFamily="18" charset="0"/>
              </a:rPr>
              <a:t>Автор:  учитель истории </a:t>
            </a:r>
          </a:p>
          <a:p>
            <a:pPr algn="r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ru-RU" b="1" dirty="0" smtClean="0">
                <a:solidFill>
                  <a:srgbClr val="262626"/>
                </a:solidFill>
                <a:latin typeface="Times New Roman" pitchFamily="18" charset="0"/>
              </a:rPr>
              <a:t>ГБОУ города Москвы </a:t>
            </a:r>
          </a:p>
          <a:p>
            <a:pPr algn="r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ru-RU" b="1" dirty="0" smtClean="0">
                <a:solidFill>
                  <a:srgbClr val="262626"/>
                </a:solidFill>
                <a:latin typeface="Times New Roman" pitchFamily="18" charset="0"/>
              </a:rPr>
              <a:t>«Школа № 1324 с углублённым изучением английского языка» </a:t>
            </a:r>
          </a:p>
          <a:p>
            <a:pPr algn="r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ru-RU" b="1" dirty="0" smtClean="0">
                <a:solidFill>
                  <a:srgbClr val="262626"/>
                </a:solidFill>
                <a:latin typeface="Times New Roman" pitchFamily="18" charset="0"/>
              </a:rPr>
              <a:t>УК </a:t>
            </a:r>
            <a:r>
              <a:rPr lang="ru-RU" b="1" dirty="0">
                <a:solidFill>
                  <a:srgbClr val="262626"/>
                </a:solidFill>
                <a:latin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262626"/>
                </a:solidFill>
                <a:latin typeface="Times New Roman" pitchFamily="18" charset="0"/>
              </a:rPr>
              <a:t>Ушаковский</a:t>
            </a:r>
            <a:r>
              <a:rPr lang="ru-RU" b="1" dirty="0" smtClean="0">
                <a:solidFill>
                  <a:srgbClr val="262626"/>
                </a:solidFill>
                <a:latin typeface="Times New Roman" pitchFamily="18" charset="0"/>
              </a:rPr>
              <a:t>» </a:t>
            </a:r>
          </a:p>
          <a:p>
            <a:pPr algn="r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ru-RU" b="1" dirty="0" smtClean="0">
                <a:solidFill>
                  <a:srgbClr val="262626"/>
                </a:solidFill>
                <a:latin typeface="Times New Roman" pitchFamily="18" charset="0"/>
              </a:rPr>
              <a:t>С.Г. </a:t>
            </a:r>
            <a:r>
              <a:rPr lang="ru-RU" b="1" dirty="0" err="1" smtClean="0">
                <a:solidFill>
                  <a:srgbClr val="262626"/>
                </a:solidFill>
                <a:latin typeface="Times New Roman" pitchFamily="18" charset="0"/>
              </a:rPr>
              <a:t>Очкасова</a:t>
            </a:r>
            <a:r>
              <a:rPr lang="ru-RU" b="1" dirty="0" smtClean="0">
                <a:solidFill>
                  <a:srgbClr val="262626"/>
                </a:solidFill>
                <a:latin typeface="Times New Roman" pitchFamily="18" charset="0"/>
              </a:rPr>
              <a:t> </a:t>
            </a:r>
            <a:endParaRPr lang="ru-RU" b="1" dirty="0">
              <a:solidFill>
                <a:srgbClr val="26262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build="p"/>
      <p:bldP spid="757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37108" y="32405"/>
            <a:ext cx="80645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algn="ctr"/>
            <a:r>
              <a:rPr lang="ru-RU" sz="4000" b="1" dirty="0" err="1" smtClean="0">
                <a:solidFill>
                  <a:srgbClr val="452E0E"/>
                </a:solidFill>
                <a:latin typeface="Times New Roman" pitchFamily="18" charset="0"/>
                <a:cs typeface="Times New Roman" pitchFamily="18" charset="0"/>
              </a:rPr>
              <a:t>Спасо</a:t>
            </a:r>
            <a:r>
              <a:rPr lang="ru-RU" sz="4000" b="1" dirty="0" smtClean="0">
                <a:solidFill>
                  <a:srgbClr val="452E0E"/>
                </a:solidFill>
                <a:latin typeface="Times New Roman" pitchFamily="18" charset="0"/>
                <a:cs typeface="Times New Roman" pitchFamily="18" charset="0"/>
              </a:rPr>
              <a:t> - Бородинский монастырь</a:t>
            </a:r>
          </a:p>
          <a:p>
            <a:pPr marL="228600" algn="ctr"/>
            <a:r>
              <a:rPr lang="ru-RU" sz="3600" dirty="0">
                <a:solidFill>
                  <a:srgbClr val="452E0E"/>
                </a:solidFill>
                <a:latin typeface="Times New Roman" pitchFamily="18" charset="0"/>
                <a:cs typeface="Times New Roman" pitchFamily="18" charset="0"/>
              </a:rPr>
              <a:t>«Участь твоя решится в Бородине!» </a:t>
            </a:r>
            <a:endParaRPr lang="ru-RU" sz="3600" dirty="0">
              <a:solidFill>
                <a:srgbClr val="452E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64607"/>
            <a:ext cx="3662262" cy="549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64607"/>
            <a:ext cx="3636409" cy="551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8570058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7400" t="1017" r="13209" b="-1"/>
          <a:stretch/>
        </p:blipFill>
        <p:spPr bwMode="auto">
          <a:xfrm>
            <a:off x="399811" y="1053218"/>
            <a:ext cx="5331630" cy="50707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5" name="Picture 3" descr="DSC_2020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0245" r="17292" b="9694"/>
          <a:stretch/>
        </p:blipFill>
        <p:spPr bwMode="auto">
          <a:xfrm>
            <a:off x="3852408" y="2510627"/>
            <a:ext cx="4747370" cy="41278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142852"/>
            <a:ext cx="9001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«Благодарная Россия — своим защитникам»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42844" y="285728"/>
            <a:ext cx="878687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452E0E"/>
                </a:solidFill>
                <a:latin typeface="Times New Roman" pitchFamily="18" charset="0"/>
              </a:rPr>
              <a:t>Памятник Волынскому пехотному полку</a:t>
            </a:r>
            <a:endParaRPr lang="ru-RU" sz="3200" dirty="0">
              <a:solidFill>
                <a:srgbClr val="452E0E"/>
              </a:solidFill>
              <a:latin typeface="Times New Roman" pitchFamily="18" charset="0"/>
            </a:endParaRPr>
          </a:p>
        </p:txBody>
      </p:sp>
      <p:pic>
        <p:nvPicPr>
          <p:cNvPr id="9219" name="Picture 3" descr="DSC_204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95936" y="2311175"/>
            <a:ext cx="4610100" cy="42767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8" name="Picture 2" descr="picture50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95" y="1167120"/>
            <a:ext cx="5072535" cy="37198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92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1889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452E0E"/>
                </a:solidFill>
                <a:latin typeface="Times New Roman" pitchFamily="18" charset="0"/>
                <a:cs typeface="Calibri" pitchFamily="34" charset="0"/>
              </a:rPr>
              <a:t>Памятник кавалергардам и конной гвардии</a:t>
            </a:r>
            <a:endParaRPr lang="ru-RU" sz="3600" dirty="0">
              <a:solidFill>
                <a:srgbClr val="452E0E"/>
              </a:solidFill>
              <a:latin typeface="Times New Roman" pitchFamily="18" charset="0"/>
            </a:endParaRPr>
          </a:p>
        </p:txBody>
      </p:sp>
      <p:pic>
        <p:nvPicPr>
          <p:cNvPr id="11266" name="i-main-pic" descr="Картинка 12 из 15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55776" y="1363687"/>
            <a:ext cx="4363887" cy="54638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06933"/>
            <a:ext cx="6480175" cy="641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Могилы русских офицеров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581128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1912 году во время празднования юбилея Отечественной войны было решено перенести прах командира «бессмертной» 27-й пехотной дивизии генерала Д.П. </a:t>
            </a:r>
            <a:r>
              <a:rPr lang="ru-RU" dirty="0" err="1"/>
              <a:t>Неверовского</a:t>
            </a:r>
            <a:r>
              <a:rPr lang="ru-RU" dirty="0"/>
              <a:t> из города Галле в Германии, где он скончался после ранения в «битве народов» под Лейпцигом в 1813 году. Вблизи его могилы был возведен памятник 27-й пехотной дивизии, которой в Бородинском сражении, при </a:t>
            </a:r>
            <a:r>
              <a:rPr lang="ru-RU" dirty="0" err="1"/>
              <a:t>Шевардине</a:t>
            </a:r>
            <a:r>
              <a:rPr lang="ru-RU" dirty="0"/>
              <a:t> и под Красным в 1812 г. командовал Д.П. </a:t>
            </a:r>
            <a:r>
              <a:rPr lang="ru-RU" dirty="0" err="1"/>
              <a:t>Неверовский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77926"/>
            <a:ext cx="5156872" cy="3372594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796" y="-99392"/>
            <a:ext cx="4172446" cy="3198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5097687" cy="35174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90830" y="3212976"/>
            <a:ext cx="39531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Уже </a:t>
            </a:r>
            <a:r>
              <a:rPr lang="ru-RU" dirty="0"/>
              <a:t>в Советское время на Бородинское поле было перенесено захоронение героя Бородинской битвы капитана Лейб-гвардии Финляндского полка А.Г. Огарева. Во время сражения он был ранен картечью в ногу вечером 26-го августа на опушке </a:t>
            </a:r>
            <a:r>
              <a:rPr lang="ru-RU" dirty="0" err="1"/>
              <a:t>Утицкого</a:t>
            </a:r>
            <a:r>
              <a:rPr lang="ru-RU" dirty="0"/>
              <a:t> леса, его успели отвезти к проживавшим вблизи знакомым или родственникам, где вскоре он умер от раны. </a:t>
            </a:r>
          </a:p>
        </p:txBody>
      </p:sp>
    </p:spTree>
    <p:extLst>
      <p:ext uri="{BB962C8B-B14F-4D97-AF65-F5344CB8AC3E}">
        <p14:creationId xmlns:p14="http://schemas.microsoft.com/office/powerpoint/2010/main" val="213562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0"/>
            <a:ext cx="8497887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«Мертвым Великой армии» 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На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месте, где располагался командный пункт Наполеона, французы установили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памятник.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Сделано это было по особому разрешению русского императора. Архитектор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Бесвильвальде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выполнил монумент в виде гранитного обелиска, с вершины которого бронзовый орел взмывает в сторону позиций русских войск. На лицевой грани выгравировано посвящение погибшим солдатам армии Наполеона.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2" name="i-main-pic" descr="Картинка 4 из 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183598" cy="4244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5363" name="Picture 3" descr="DSC_18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7154" y="2564904"/>
            <a:ext cx="3096021" cy="4300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475" y="214290"/>
            <a:ext cx="8899525" cy="641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Танк Т-34 - памятник воинам 5-й армии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4339" name="Рисунок 6" descr="Описание: http://www.borodino.patriotvrn.ru/images/2-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-207620" y="810639"/>
            <a:ext cx="4698535" cy="35191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0" name="Picture 4" descr="DSC_205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869" y="4236769"/>
            <a:ext cx="4203556" cy="26733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464654" y="1052736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В годы Великой Отечественной войны на Бородинском поле вновь решалась судьба России. Враг рвался к Москве. </a:t>
            </a:r>
            <a:endParaRPr lang="ru-RU" sz="2000" dirty="0" smtClean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ходе ожесточенных боев войскам Красной </a:t>
            </a:r>
            <a:r>
              <a:rPr lang="ru-RU" sz="2000" dirty="0" smtClean="0"/>
              <a:t>Армии </a:t>
            </a:r>
            <a:r>
              <a:rPr lang="ru-RU" sz="2000" dirty="0"/>
              <a:t>удалось значительно задержать превосходящие силы противника.</a:t>
            </a:r>
          </a:p>
          <a:p>
            <a:pPr algn="ctr"/>
            <a:r>
              <a:rPr lang="ru-RU" sz="2000" dirty="0"/>
              <a:t>Поле хранит память о героях этой войны. В двенадцати братских могилах, расположенных в разных частях мемориального комплекса, лежат останки советских солдат. Неподалеку от Главного монумента стоит на вечной стоянке легендарный Т-34, память о славных воинах 5-й армии.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68263" cy="57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8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538" y="26064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Ежегодно на Бородинском поле проводятся </a:t>
            </a:r>
          </a:p>
          <a:p>
            <a:pPr algn="ctr"/>
            <a:r>
              <a:rPr lang="ru-RU" sz="2000" dirty="0"/>
              <a:t>военно-исторические </a:t>
            </a:r>
            <a:r>
              <a:rPr lang="ru-RU" sz="2000" dirty="0" smtClean="0"/>
              <a:t>реконструкции </a:t>
            </a:r>
            <a:endParaRPr lang="ru-RU" sz="2000" dirty="0"/>
          </a:p>
          <a:p>
            <a:pPr algn="ctr"/>
            <a:r>
              <a:rPr lang="ru-RU" sz="2000" dirty="0"/>
              <a:t>«День Победы», </a:t>
            </a:r>
            <a:endParaRPr lang="ru-RU" sz="2000" dirty="0" smtClean="0"/>
          </a:p>
          <a:p>
            <a:pPr algn="ctr"/>
            <a:r>
              <a:rPr lang="ru-RU" sz="2000" dirty="0" smtClean="0"/>
              <a:t>«</a:t>
            </a:r>
            <a:r>
              <a:rPr lang="ru-RU" sz="2000" dirty="0"/>
              <a:t>Стойкий оловянный солдатик», </a:t>
            </a:r>
          </a:p>
          <a:p>
            <a:pPr algn="ctr"/>
            <a:r>
              <a:rPr lang="ru-RU" sz="2000" dirty="0"/>
              <a:t>«День Бородина» и </a:t>
            </a:r>
            <a:endParaRPr lang="ru-RU" sz="2000" dirty="0" smtClean="0"/>
          </a:p>
          <a:p>
            <a:pPr algn="ctr"/>
            <a:r>
              <a:rPr lang="ru-RU" sz="2000" dirty="0" smtClean="0"/>
              <a:t>«</a:t>
            </a:r>
            <a:r>
              <a:rPr lang="ru-RU" sz="2000" dirty="0"/>
              <a:t>Москва за нами. 1941 год»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" y="2780928"/>
            <a:ext cx="5429250" cy="3962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75" y="260648"/>
            <a:ext cx="4389120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5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764704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>
              <a:buFont typeface="Wingdings" pitchFamily="2" charset="2"/>
              <a:buNone/>
              <a:tabLst>
                <a:tab pos="261938" algn="l"/>
              </a:tabLst>
            </a:pPr>
            <a:r>
              <a:rPr lang="ru-RU" sz="3200" b="1" dirty="0" smtClean="0">
                <a:solidFill>
                  <a:schemeClr val="bg1"/>
                </a:solidFill>
              </a:rPr>
              <a:t>Цели </a:t>
            </a:r>
            <a:r>
              <a:rPr lang="ru-RU" sz="3200" b="1" dirty="0" smtClean="0">
                <a:solidFill>
                  <a:schemeClr val="bg1"/>
                </a:solidFill>
              </a:rPr>
              <a:t>урока</a:t>
            </a:r>
            <a:r>
              <a:rPr lang="ru-RU" sz="3200" b="1" dirty="0" smtClean="0">
                <a:solidFill>
                  <a:schemeClr val="bg1"/>
                </a:solidFill>
              </a:rPr>
              <a:t>: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 smtClean="0">
              <a:solidFill>
                <a:schemeClr val="bg1"/>
              </a:solidFill>
            </a:endParaRPr>
          </a:p>
          <a:p>
            <a:pPr marL="609600" indent="-609600" algn="ctr">
              <a:buFont typeface="Wingdings" pitchFamily="2" charset="2"/>
              <a:buNone/>
              <a:tabLst>
                <a:tab pos="261938" algn="l"/>
              </a:tabLst>
            </a:pPr>
            <a:endParaRPr lang="ru-RU" dirty="0" smtClean="0">
              <a:solidFill>
                <a:schemeClr val="bg1"/>
              </a:solidFill>
            </a:endParaRPr>
          </a:p>
          <a:p>
            <a:pPr marL="609600" indent="-609600" algn="ctr">
              <a:buFont typeface="Wingdings" pitchFamily="2" charset="2"/>
              <a:buNone/>
              <a:tabLst>
                <a:tab pos="261938" algn="l"/>
              </a:tabLst>
            </a:pPr>
            <a:endParaRPr lang="ru-RU" dirty="0" smtClean="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  <a:tabLst>
                <a:tab pos="261938" algn="l"/>
              </a:tabLst>
            </a:pPr>
            <a:r>
              <a:rPr lang="ru-RU" sz="2000" dirty="0" smtClean="0">
                <a:solidFill>
                  <a:schemeClr val="bg1"/>
                </a:solidFill>
              </a:rPr>
              <a:t>Углубление знаний о событиях Отечественной войны           1812 </a:t>
            </a:r>
            <a:r>
              <a:rPr lang="ru-RU" sz="2000" dirty="0" smtClean="0">
                <a:solidFill>
                  <a:schemeClr val="bg1"/>
                </a:solidFill>
              </a:rPr>
              <a:t>года и Великой Отечественной войны.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  <a:tabLst>
                <a:tab pos="261938" algn="l"/>
              </a:tabLst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  <a:tabLst>
                <a:tab pos="261938" algn="l"/>
              </a:tabLst>
            </a:pPr>
            <a:r>
              <a:rPr lang="ru-RU" sz="2000" dirty="0" smtClean="0">
                <a:solidFill>
                  <a:schemeClr val="bg1"/>
                </a:solidFill>
              </a:rPr>
              <a:t>Раскрытие исторической памяти Бородинского поля через памятники архитектуры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marL="609600" indent="-609600">
              <a:buFontTx/>
              <a:buAutoNum type="arabicPeriod"/>
              <a:tabLst>
                <a:tab pos="261938" algn="l"/>
              </a:tabLst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  <a:tabLst>
                <a:tab pos="261938" algn="l"/>
              </a:tabLst>
            </a:pPr>
            <a:r>
              <a:rPr lang="ru-RU" sz="2000" dirty="0" smtClean="0">
                <a:solidFill>
                  <a:schemeClr val="bg1"/>
                </a:solidFill>
              </a:rPr>
              <a:t>Дать осмыслить значение победы русского народа над </a:t>
            </a:r>
            <a:r>
              <a:rPr lang="ru-RU" sz="2000" dirty="0">
                <a:solidFill>
                  <a:schemeClr val="bg1"/>
                </a:solidFill>
              </a:rPr>
              <a:t>н</a:t>
            </a:r>
            <a:r>
              <a:rPr lang="ru-RU" sz="2000" dirty="0" smtClean="0">
                <a:solidFill>
                  <a:schemeClr val="bg1"/>
                </a:solidFill>
              </a:rPr>
              <a:t>аполеоновской армией  и фашизмом для мировой истории.</a:t>
            </a:r>
            <a:endParaRPr lang="ru-RU" sz="2000" dirty="0">
              <a:solidFill>
                <a:schemeClr val="bg1"/>
              </a:solidFill>
            </a:endParaRPr>
          </a:p>
          <a:p>
            <a:pPr marL="609600" indent="-609600">
              <a:buFont typeface="Wingdings" pitchFamily="2" charset="2"/>
              <a:buAutoNum type="arabicPeriod" startAt="5"/>
              <a:tabLst>
                <a:tab pos="261938" algn="l"/>
              </a:tabLst>
            </a:pPr>
            <a:endParaRPr lang="ru-RU" dirty="0" smtClean="0">
              <a:solidFill>
                <a:schemeClr val="bg1"/>
              </a:solidFill>
            </a:endParaRPr>
          </a:p>
          <a:p>
            <a:pPr marL="609600" indent="-609600">
              <a:buFont typeface="Wingdings" pitchFamily="2" charset="2"/>
              <a:buNone/>
              <a:tabLst>
                <a:tab pos="261938" algn="l"/>
              </a:tabLst>
            </a:pPr>
            <a:endParaRPr lang="ru-RU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95536" y="1700808"/>
            <a:ext cx="835292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</a:rPr>
              <a:t>Легендарное Бородино – место, где обязательно нужно побывать хоть однажды. Только здесь можно прочувствовать все величие подвига двух поколений русских солдат, отдавших жизни за наше Отечество</a:t>
            </a:r>
            <a:r>
              <a:rPr lang="ru-RU" sz="2400" b="1" i="1" dirty="0" smtClean="0">
                <a:latin typeface="Times New Roman" pitchFamily="18" charset="0"/>
              </a:rPr>
              <a:t>.</a:t>
            </a:r>
          </a:p>
          <a:p>
            <a:pPr algn="ctr"/>
            <a:endParaRPr lang="ru-RU" sz="2400" b="1" i="1" dirty="0" smtClean="0">
              <a:latin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</a:rPr>
              <a:t>Бородинское </a:t>
            </a:r>
            <a:r>
              <a:rPr lang="ru-RU" sz="2400" b="1" i="1" dirty="0">
                <a:latin typeface="Times New Roman" pitchFamily="18" charset="0"/>
              </a:rPr>
              <a:t>поле - место святое для каждого русского человека. В монументах, воздвигнутых на этом поле заключена память об этих страшных событиях, о которых обязан помнить каждый уважающий себя человек. Родина – самое дорогое, что у нас есть, после матери и за них обоих стоит сражаться.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357166"/>
            <a:ext cx="53296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Заключение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358" y="476250"/>
            <a:ext cx="858068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Территориальное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нахождение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Бородинское поле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находится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примерно в 100 километрах к западу от Москвы,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в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Можайском районе Московской области.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" y="2852936"/>
            <a:ext cx="8812212" cy="355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68313" y="260350"/>
            <a:ext cx="8280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452E0E"/>
                </a:solidFill>
                <a:latin typeface="Times New Roman" pitchFamily="18" charset="0"/>
              </a:rPr>
              <a:t>Карта-схема памятников Бородинского поля</a:t>
            </a:r>
            <a:endParaRPr lang="ru-RU" sz="3600" dirty="0">
              <a:solidFill>
                <a:srgbClr val="452E0E"/>
              </a:solidFill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38" y="1676400"/>
            <a:ext cx="72739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9275"/>
            <a:ext cx="857885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188913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452E0E"/>
                </a:solidFill>
                <a:latin typeface="Times New Roman" pitchFamily="18" charset="0"/>
              </a:rPr>
              <a:t>Бородинский </a:t>
            </a:r>
            <a:r>
              <a:rPr lang="ru-RU" sz="4800" b="1" dirty="0" smtClean="0">
                <a:solidFill>
                  <a:srgbClr val="452E0E"/>
                </a:solidFill>
                <a:latin typeface="Times New Roman" pitchFamily="18" charset="0"/>
              </a:rPr>
              <a:t>музей</a:t>
            </a:r>
          </a:p>
          <a:p>
            <a:pPr algn="ctr"/>
            <a:r>
              <a:rPr lang="ru-RU" sz="2000" dirty="0">
                <a:solidFill>
                  <a:srgbClr val="452E0E"/>
                </a:solidFill>
                <a:latin typeface="Times New Roman" pitchFamily="18" charset="0"/>
              </a:rPr>
              <a:t>Музей-заповедник «Бородинское поле» —  мемориал двух Отечественных войн, старейший в мире музей из созданных на полях сражений. На территории музея-заповедника в 110 км2 расположены более 200 памятников и памятных мест.</a:t>
            </a:r>
            <a:endParaRPr lang="ru-RU" sz="2000" dirty="0">
              <a:solidFill>
                <a:srgbClr val="452E0E"/>
              </a:solidFill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245" y="2196116"/>
            <a:ext cx="6219501" cy="46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" y="94647"/>
            <a:ext cx="4344971" cy="2902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62" y="1377092"/>
            <a:ext cx="4631789" cy="31077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93" y="4725144"/>
            <a:ext cx="9073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Ежегодно на Бородинском поле проводятся </a:t>
            </a:r>
            <a:endParaRPr lang="ru-RU" sz="2400" dirty="0" smtClean="0"/>
          </a:p>
          <a:p>
            <a:pPr algn="ctr"/>
            <a:r>
              <a:rPr lang="ru-RU" sz="2400" dirty="0" smtClean="0"/>
              <a:t>военно-исторические </a:t>
            </a:r>
            <a:r>
              <a:rPr lang="ru-RU" sz="2400" dirty="0"/>
              <a:t>праздники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День Победы», «Стойкий оловянный солдатик»,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День Бородина» и «Москва за нами. 1941 год»</a:t>
            </a:r>
          </a:p>
        </p:txBody>
      </p:sp>
    </p:spTree>
    <p:extLst>
      <p:ext uri="{BB962C8B-B14F-4D97-AF65-F5344CB8AC3E}">
        <p14:creationId xmlns:p14="http://schemas.microsoft.com/office/powerpoint/2010/main" val="141659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1" descr="Описание: http://www.borodino.patriotvrn.ru/images/4-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9512" y="980728"/>
            <a:ext cx="3360063" cy="54194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290" name="i-main-pic" descr="Картинка 9 из 7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74408" y="1268760"/>
            <a:ext cx="5076825" cy="33813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55576" y="68610"/>
            <a:ext cx="8137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452E0E"/>
                </a:solidFill>
                <a:latin typeface="Times New Roman" pitchFamily="18" charset="0"/>
                <a:cs typeface="Calibri" pitchFamily="34" charset="0"/>
              </a:rPr>
              <a:t>Главный монумент и могила генерала Багратиона</a:t>
            </a:r>
            <a:r>
              <a:rPr lang="ru-RU" sz="3600" dirty="0">
                <a:solidFill>
                  <a:srgbClr val="452E0E"/>
                </a:solidFill>
                <a:cs typeface="Times New Roman" pitchFamily="18" charset="0"/>
              </a:rPr>
              <a:t> </a:t>
            </a:r>
            <a:endParaRPr lang="ru-RU" sz="3600" dirty="0">
              <a:solidFill>
                <a:srgbClr val="452E0E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1" y="4650135"/>
            <a:ext cx="56828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 Бородино армия Багратиона, составляя левое крыло боевого порядка русских войск, отразила все атаки армии Наполеона. </a:t>
            </a:r>
            <a:endParaRPr lang="ru-RU" dirty="0" smtClean="0"/>
          </a:p>
          <a:p>
            <a:pPr algn="ctr"/>
            <a:r>
              <a:rPr lang="ru-RU" dirty="0" smtClean="0"/>
              <a:t>7 сентября </a:t>
            </a:r>
            <a:r>
              <a:rPr lang="ru-RU" dirty="0"/>
              <a:t>около 12 часов дня осколок ядра раздробил генералу большеберцовую кость левой </a:t>
            </a:r>
            <a:r>
              <a:rPr lang="ru-RU" dirty="0" smtClean="0"/>
              <a:t>ноги. </a:t>
            </a:r>
            <a:r>
              <a:rPr lang="ru-RU" dirty="0"/>
              <a:t>С</a:t>
            </a:r>
            <a:r>
              <a:rPr lang="ru-RU" dirty="0" smtClean="0"/>
              <a:t> </a:t>
            </a:r>
            <a:r>
              <a:rPr lang="ru-RU" dirty="0"/>
              <a:t>поля боя генерала вынесли. У</a:t>
            </a:r>
            <a:r>
              <a:rPr lang="ru-RU" dirty="0" smtClean="0"/>
              <a:t>мер </a:t>
            </a:r>
            <a:r>
              <a:rPr lang="ru-RU" dirty="0" err="1" smtClean="0"/>
              <a:t>Багратио</a:t>
            </a:r>
            <a:r>
              <a:rPr lang="ru-RU" dirty="0" smtClean="0"/>
              <a:t> от </a:t>
            </a:r>
            <a:r>
              <a:rPr lang="ru-RU" dirty="0"/>
              <a:t>гангрены, спустя 17 дней после ранения.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13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Памятник Главнокомандующему русскими армиями М.И. Голенищеву-Кутузову на командном пункте полководца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789113"/>
            <a:ext cx="33401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0" y="1789113"/>
            <a:ext cx="3140075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337</TotalTime>
  <Words>638</Words>
  <Application>Microsoft Office PowerPoint</Application>
  <PresentationFormat>Экран (4:3)</PresentationFormat>
  <Paragraphs>57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Book Antiqua</vt:lpstr>
      <vt:lpstr>Calibri</vt:lpstr>
      <vt:lpstr>Times New Roman</vt:lpstr>
      <vt:lpstr>Wingdings</vt:lpstr>
      <vt:lpstr>Твердый переплет</vt:lpstr>
      <vt:lpstr>1_Твердый переплет</vt:lpstr>
      <vt:lpstr>3_Твердый переплет</vt:lpstr>
      <vt:lpstr>4_Твердый переплет</vt:lpstr>
      <vt:lpstr>5_Твердый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Историческая память Бородинского поля, отражающаяся в памятниках архитектуры.</dc:title>
  <dc:creator>Аня</dc:creator>
  <cp:lastModifiedBy>User</cp:lastModifiedBy>
  <cp:revision>70</cp:revision>
  <dcterms:created xsi:type="dcterms:W3CDTF">2012-02-16T15:31:02Z</dcterms:created>
  <dcterms:modified xsi:type="dcterms:W3CDTF">2016-10-07T19:41:34Z</dcterms:modified>
</cp:coreProperties>
</file>