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CC00"/>
    <a:srgbClr val="FF0000"/>
    <a:srgbClr val="00FF00"/>
    <a:srgbClr val="FF0066"/>
    <a:srgbClr val="33CC33"/>
    <a:srgbClr val="F87AD4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574" autoAdjust="0"/>
  </p:normalViewPr>
  <p:slideViewPr>
    <p:cSldViewPr>
      <p:cViewPr varScale="1">
        <p:scale>
          <a:sx n="51" d="100"/>
          <a:sy n="51" d="100"/>
        </p:scale>
        <p:origin x="-1243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Фокина Л. П. Шаблон (фон) презентации. Часть 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2071678"/>
            <a:ext cx="8215370" cy="4357718"/>
          </a:xfrm>
        </p:spPr>
      </p:pic>
      <p:sp>
        <p:nvSpPr>
          <p:cNvPr id="6" name="Прямоугольник 5"/>
          <p:cNvSpPr/>
          <p:nvPr/>
        </p:nvSpPr>
        <p:spPr>
          <a:xfrm>
            <a:off x="642910" y="571480"/>
            <a:ext cx="778674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«Воспитание гражданина и патриота посредством малых фольклорных форм»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кина Л. П. Шаблон (фон) презентации. Часть 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  <p:pic>
        <p:nvPicPr>
          <p:cNvPr id="5" name="Рисунок 4" descr="https://im2-tub-ru.yandex.net/i?id=52b6da22b91667d5eb8f54b3c2160dd8&amp;n=33&amp;h=215&amp;w=32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1428736"/>
            <a:ext cx="4286280" cy="307183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14348" y="571480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Песня сопровождает человека всю его жизнь  – в труде, на празднике, в быту.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Круговая стрелка 9"/>
          <p:cNvSpPr/>
          <p:nvPr/>
        </p:nvSpPr>
        <p:spPr>
          <a:xfrm rot="10377167" flipV="1">
            <a:off x="1033579" y="1210186"/>
            <a:ext cx="1357322" cy="1134372"/>
          </a:xfrm>
          <a:prstGeom prst="circular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1857364"/>
            <a:ext cx="16430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возрастной признак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колыбельные, детские, молодёжные и т.д.; )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Круговая стрелка 15"/>
          <p:cNvSpPr/>
          <p:nvPr/>
        </p:nvSpPr>
        <p:spPr>
          <a:xfrm rot="10377167" flipV="1">
            <a:off x="926066" y="3927857"/>
            <a:ext cx="1373362" cy="101887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5086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348" y="4714884"/>
            <a:ext cx="32861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видам деятельности (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хороводные, трудовые, игровые, плясовые )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Круговая стрелка 17"/>
          <p:cNvSpPr/>
          <p:nvPr/>
        </p:nvSpPr>
        <p:spPr>
          <a:xfrm>
            <a:off x="6858016" y="2214554"/>
            <a:ext cx="1428760" cy="1214446"/>
          </a:xfrm>
          <a:prstGeom prst="circularArrow">
            <a:avLst>
              <a:gd name="adj1" fmla="val 12500"/>
              <a:gd name="adj2" fmla="val 1338067"/>
              <a:gd name="adj3" fmla="val 20457681"/>
              <a:gd name="adj4" fmla="val 11217535"/>
              <a:gd name="adj5" fmla="val 1250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15140" y="3071810"/>
            <a:ext cx="18573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признаку содержания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(обрядовые, лирические, героические,  сатирические и т.д.)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7" grpId="0" build="p"/>
      <p:bldP spid="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кина Л. П. Шаблон (фон) презентации. Часть 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35732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Колыбельная 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5" name="Рисунок 4" descr="F:\с метод кабинета\флешка\ФОТО\IMG_789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1142984"/>
            <a:ext cx="7286675" cy="4929222"/>
          </a:xfrm>
          <a:prstGeom prst="flowChartPredefinedProcess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 rot="10800000" flipV="1">
            <a:off x="500034" y="5485701"/>
            <a:ext cx="2286016" cy="369332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Младшая группа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кина Л. П. Шаблон (фон) презентации. Часть 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1026" name="Picture 2" descr="F:\с метод кабинета\флешка\ФОТО\IMG_78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8286808" cy="60483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500298" y="714356"/>
            <a:ext cx="421484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Обыгрывание  сюжета  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5206" y="5357826"/>
            <a:ext cx="1928794" cy="584775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Подготовительная группа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Фокина Л. П. Шаблон (фон) презентации. Часть 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2050" name="Picture 2" descr="F:\с метод кабинета\флешка\ФОТО\IMG_79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8286808" cy="607223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14612" y="571480"/>
            <a:ext cx="371477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« Ой,  при   лужку  » 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72462" y="714356"/>
            <a:ext cx="500066" cy="5693866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Музицирование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4572008"/>
            <a:ext cx="285752" cy="2031325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Средняя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662" y="6215082"/>
            <a:ext cx="1143008" cy="369332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кина Л. П. Шаблон (фон) презентации. Часть 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3074" name="Picture 2" descr="F:\с метод кабинета\флешка\ФОТО\IMG_79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714356"/>
            <a:ext cx="185738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Слушание</a:t>
            </a:r>
            <a:endParaRPr lang="ru-RU" sz="2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https://afisha.yuga.ru/media/4b/4a/foto29__lrd6y5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4" y="571481"/>
            <a:ext cx="3286149" cy="314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fs1.ppt4web.ru/images/95256/145619/640/img35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1648" t="4151" r="4762" b="6715"/>
          <a:stretch/>
        </p:blipFill>
        <p:spPr bwMode="auto">
          <a:xfrm>
            <a:off x="2285984" y="571480"/>
            <a:ext cx="3429024" cy="31432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  <p:pic>
        <p:nvPicPr>
          <p:cNvPr id="11" name="Рисунок 10" descr="http://kainsk-today.ru/wp-content/uploads/2013/10/05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4" y="571480"/>
            <a:ext cx="4143404" cy="314327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2428860" y="6215082"/>
            <a:ext cx="4000528" cy="369332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Старшая группа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кина Л. П. Шаблон (фон) презентации. Часть 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под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28604"/>
            <a:ext cx="8215370" cy="5929354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3643314"/>
            <a:ext cx="6357982" cy="27146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43174" y="785794"/>
            <a:ext cx="60007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Опыт работы показал, что использование на музыкальных занятиях элементов народного песенного творчества вызывает интерес дошкольников к народной музыке, прививает любовь к кубанскому фольклору, вовлекает детей в активное творчество. Все это способствует воспитанию национального самосознания, чувства патриотизма и любви к родному краю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кина Л. П. Шаблон (фон) презентации. Часть 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28604"/>
            <a:ext cx="8215370" cy="60007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28926" y="857232"/>
            <a:ext cx="557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Спасибо за внимание!!!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7950" y="3857628"/>
            <a:ext cx="2500330" cy="2492990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 </a:t>
            </a:r>
          </a:p>
          <a:p>
            <a:pPr algn="r"/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МДБОУ № 9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Птух О.Н.</a:t>
            </a: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ст.Полтавская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кина Л. П. Шаблон (фон) презентации. Часть 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ru-RU" sz="3200" u="sng" dirty="0" smtClean="0"/>
              <a:t>Педагогический энциклопедический словарь: </a:t>
            </a:r>
            <a:r>
              <a:rPr lang="ru-RU" sz="3200" b="1" dirty="0" smtClean="0"/>
              <a:t>«Патриотизм, любовь к отечеству, к родной земле, к своей культурной среде. </a:t>
            </a:r>
            <a:r>
              <a:rPr lang="ru-RU" sz="3200" dirty="0" smtClean="0"/>
              <a:t>С этими естественными основаниями патриотизм как природное чувство соединяется его нравственное значение» [21,185].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кина Л. П. Шаблон (фон) презентации. Часть 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5klass.net/datas/literatura/Folklor/0006-006-ZHanry-folklor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7" y="500042"/>
            <a:ext cx="8358246" cy="6000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кина Л. П. Шаблон (фон) презентации. Часть 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u.5klass.net:10/datas/literatura/ustnoe-narodnoe-tvorchestvo-urok/0003-003-Malye-zhanry-folklor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7166"/>
            <a:ext cx="8286807" cy="6000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58" y="5286388"/>
            <a:ext cx="1285884" cy="107157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кина Л. П. Шаблон (фон) презентации. Часть 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85725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Колыбельная песня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C:\Users\1\Desktop\КУБАНЬ\e190946ba739590d705483ad6f6aa136.jpg"/>
          <p:cNvPicPr/>
          <p:nvPr/>
        </p:nvPicPr>
        <p:blipFill rotWithShape="1">
          <a:blip r:embed="rId3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 l="2832" t="5232" r="3050" b="12792"/>
          <a:stretch/>
        </p:blipFill>
        <p:spPr bwMode="auto">
          <a:xfrm>
            <a:off x="571472" y="2000240"/>
            <a:ext cx="4929222" cy="4220542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extLst>
            <a:ext uri="{53640926-AAD7-44D8-BBD7-CCE9431645EC}">
              <a14:shadowObscured xmlns="" xmlns:lc="http://schemas.openxmlformats.org/drawingml/2006/lockedCanvas" xmlns:a14="http://schemas.microsoft.com/office/drawing/2010/main"/>
            </a:ext>
          </a:ex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1428737"/>
            <a:ext cx="29289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Баюшки-баю!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Сохрани тебя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помилуй тебя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Ангел твой-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Сохранитель твой.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От всякого сглазу,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От всякого плачу,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От всех скорбей,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От всех напастей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Фокина Л. П. Шаблон (фон) презентации. Часть 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  <p:pic>
        <p:nvPicPr>
          <p:cNvPr id="5" name="Рисунок 4" descr="http://yakatu.ru/uploads/images/p/o/t/poteshki_pestushki.jpg"/>
          <p:cNvPicPr/>
          <p:nvPr/>
        </p:nvPicPr>
        <p:blipFill rotWithShape="1">
          <a:blip r:embed="rId3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 l="52661" r="4954" b="3927"/>
          <a:stretch/>
        </p:blipFill>
        <p:spPr bwMode="auto">
          <a:xfrm>
            <a:off x="5072066" y="1428736"/>
            <a:ext cx="3143272" cy="4786346"/>
          </a:xfrm>
          <a:prstGeom prst="rect">
            <a:avLst/>
          </a:prstGeom>
          <a:solidFill>
            <a:schemeClr val="accent2"/>
          </a:solidFill>
          <a:ln w="57150">
            <a:solidFill>
              <a:srgbClr val="008000"/>
            </a:solidFill>
          </a:ln>
          <a:extLst>
            <a:ext uri="{53640926-AAD7-44D8-BBD7-CCE9431645EC}">
              <a14:shadowObscured xmlns="" xmlns:lc="http://schemas.openxmlformats.org/drawingml/2006/lockedCanvas"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1472" y="500042"/>
            <a:ext cx="2786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C00000"/>
                </a:solidFill>
                <a:latin typeface="Monotype Corsiva" pitchFamily="66" charset="0"/>
              </a:rPr>
              <a:t>Пестушка</a:t>
            </a: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   </a:t>
            </a:r>
            <a:endParaRPr lang="ru-RU" sz="4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54" y="642918"/>
            <a:ext cx="521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---(от слова «пестовать», воспитывать) — короткий стихотворный напев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14348" y="2214554"/>
            <a:ext cx="378621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Большие ноги</a:t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Шли по дороге.</a:t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Топ, топ, топ,</a:t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Топ, топ, топ.</a:t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Маленькие ножки.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кина Л. П. Шаблон (фон) презентации. Часть 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2428892" cy="917596"/>
          </a:xfrm>
        </p:spPr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Потешка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http://img.labirint.ru/images/comments_pic/0950/01labqj1p1260563907.jpg"/>
          <p:cNvPicPr/>
          <p:nvPr/>
        </p:nvPicPr>
        <p:blipFill rotWithShape="1">
          <a:blip r:embed="rId3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71472" y="2071677"/>
            <a:ext cx="4786346" cy="4214843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  <a:extLst>
            <a:ext uri="{53640926-AAD7-44D8-BBD7-CCE9431645EC}">
              <a14:shadowObscured xmlns="" xmlns:lc="http://schemas.openxmlformats.org/drawingml/2006/lockedCanvas"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29256" y="1571612"/>
            <a:ext cx="3286148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Водичка, водичка, 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Умой мое личико - 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Чтоб глазки блестели, 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Чтоб щечки горели, 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Чтоб смеялся роток, 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Чтоб кусался зубок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 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785794"/>
            <a:ext cx="52864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--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развлекает малыша,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создаёт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него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весёлое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настроение.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кина Л. П. Шаблон (фон) презентации. Часть 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94651_html_49002a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57166"/>
            <a:ext cx="8215370" cy="6072230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357554" y="428604"/>
            <a:ext cx="550072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 Кубани петь умеют,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Обучила песням степь,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Как не спеть – пшеница спеет,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Вишню сняли – как не спеть!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Фокина Л. П. Шаблон (фон) презентации. Часть 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ук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2786058"/>
            <a:ext cx="3214710" cy="3429024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6" name="Овальная выноска 5"/>
          <p:cNvSpPr/>
          <p:nvPr/>
        </p:nvSpPr>
        <p:spPr>
          <a:xfrm rot="20365207">
            <a:off x="1087549" y="600947"/>
            <a:ext cx="2963795" cy="2156265"/>
          </a:xfrm>
          <a:prstGeom prst="wedgeEllipseCallout">
            <a:avLst/>
          </a:prstGeom>
          <a:solidFill>
            <a:srgbClr val="FFFF00"/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20566874">
            <a:off x="1428728" y="1280355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Украинский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F:\с метод кабинета\ФОТО\IMG_8057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357430"/>
            <a:ext cx="3143272" cy="38576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286380" y="5643578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куклы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«Детский сад №9»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 rot="20404884">
            <a:off x="5241664" y="416757"/>
            <a:ext cx="3198338" cy="2104660"/>
          </a:xfrm>
          <a:prstGeom prst="wedgeEllipseCallou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ьная выноска 11"/>
          <p:cNvSpPr/>
          <p:nvPr/>
        </p:nvSpPr>
        <p:spPr>
          <a:xfrm rot="20556261">
            <a:off x="5646297" y="616200"/>
            <a:ext cx="2322769" cy="1831233"/>
          </a:xfrm>
          <a:prstGeom prst="wedgeEllipseCallout">
            <a:avLst/>
          </a:prstGeom>
          <a:solidFill>
            <a:srgbClr val="FF0066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ьная выноска 12"/>
          <p:cNvSpPr/>
          <p:nvPr/>
        </p:nvSpPr>
        <p:spPr>
          <a:xfrm rot="20628777">
            <a:off x="5938002" y="755868"/>
            <a:ext cx="1836621" cy="1540301"/>
          </a:xfrm>
          <a:prstGeom prst="wedgeEllipseCallou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 rot="20339495">
            <a:off x="5910668" y="907123"/>
            <a:ext cx="20721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«</a:t>
            </a:r>
            <a:r>
              <a:rPr lang="ru-RU" sz="32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казацкая </a:t>
            </a:r>
          </a:p>
          <a:p>
            <a:r>
              <a:rPr lang="ru-RU" sz="32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   </a:t>
            </a:r>
            <a:r>
              <a:rPr lang="ru-RU" sz="3200" b="1" dirty="0" err="1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мова</a:t>
            </a:r>
            <a:r>
              <a:rPr lang="ru-RU" sz="32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».</a:t>
            </a:r>
            <a:endParaRPr lang="ru-RU" sz="32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14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</TotalTime>
  <Words>286</Words>
  <PresentationFormat>Экран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Педагогический энциклопедический словарь: «Патриотизм, любовь к отечеству, к родной земле, к своей культурной среде. С этими естественными основаниями патриотизм как природное чувство соединяется его нравственное значение» [21,185]. </vt:lpstr>
      <vt:lpstr>Слайд 3</vt:lpstr>
      <vt:lpstr>Слайд 4</vt:lpstr>
      <vt:lpstr>Колыбельная песня</vt:lpstr>
      <vt:lpstr>Слайд 6</vt:lpstr>
      <vt:lpstr>Потешка</vt:lpstr>
      <vt:lpstr>Слайд 8</vt:lpstr>
      <vt:lpstr>Слайд 9</vt:lpstr>
      <vt:lpstr>Слайд 10</vt:lpstr>
      <vt:lpstr>Колыбельная  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71</cp:revision>
  <dcterms:created xsi:type="dcterms:W3CDTF">2016-04-20T03:47:57Z</dcterms:created>
  <dcterms:modified xsi:type="dcterms:W3CDTF">2016-04-23T21:36:56Z</dcterms:modified>
</cp:coreProperties>
</file>