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9" r:id="rId4"/>
    <p:sldId id="268" r:id="rId5"/>
    <p:sldId id="262" r:id="rId6"/>
    <p:sldId id="261" r:id="rId7"/>
    <p:sldId id="260" r:id="rId8"/>
    <p:sldId id="274" r:id="rId9"/>
    <p:sldId id="259" r:id="rId10"/>
    <p:sldId id="266" r:id="rId11"/>
    <p:sldId id="257" r:id="rId12"/>
    <p:sldId id="273" r:id="rId13"/>
    <p:sldId id="265" r:id="rId14"/>
    <p:sldId id="270" r:id="rId15"/>
    <p:sldId id="258" r:id="rId16"/>
    <p:sldId id="275" r:id="rId17"/>
    <p:sldId id="27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47" d="100"/>
          <a:sy n="47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05D4C-5B7B-40C5-88A3-3D5068B1F30F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75336E-AA63-4053-AACF-19B452AE8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3601" y="5411732"/>
            <a:ext cx="4608511" cy="88211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6600CC"/>
                </a:solidFill>
              </a:rPr>
              <a:t>Методист  МКУДО «СЮТУР»</a:t>
            </a:r>
            <a:r>
              <a:rPr lang="ru-RU" dirty="0" smtClean="0">
                <a:solidFill>
                  <a:srgbClr val="6600CC"/>
                </a:solidFill>
              </a:rPr>
              <a:t>  </a:t>
            </a:r>
          </a:p>
          <a:p>
            <a:pPr algn="r"/>
            <a:r>
              <a:rPr lang="ru-RU" dirty="0" err="1" smtClean="0">
                <a:solidFill>
                  <a:srgbClr val="6600CC"/>
                </a:solidFill>
              </a:rPr>
              <a:t>Абрамс</a:t>
            </a:r>
            <a:r>
              <a:rPr lang="ru-RU" dirty="0" smtClean="0">
                <a:solidFill>
                  <a:srgbClr val="6600CC"/>
                </a:solidFill>
              </a:rPr>
              <a:t> Е.Г.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3096345"/>
          </a:xfrm>
        </p:spPr>
        <p:txBody>
          <a:bodyPr/>
          <a:lstStyle/>
          <a:p>
            <a:pPr marL="360000" indent="0" algn="ctr">
              <a:lnSpc>
                <a:spcPct val="150000"/>
              </a:lnSpc>
            </a:pPr>
            <a:r>
              <a:rPr lang="ru-RU" sz="3600" b="0" dirty="0">
                <a:solidFill>
                  <a:srgbClr val="660066"/>
                </a:solidFill>
                <a:effectLst/>
              </a:rPr>
              <a:t>По местам боевой славы- </a:t>
            </a:r>
            <a:r>
              <a:rPr lang="ru-RU" sz="2000" b="0" dirty="0">
                <a:solidFill>
                  <a:srgbClr val="660066"/>
                </a:solidFill>
                <a:effectLst/>
              </a:rPr>
              <a:t>маршрут с посещением памятных мест, </a:t>
            </a:r>
            <a:r>
              <a:rPr lang="ru-RU" sz="2000" b="0" dirty="0" smtClean="0">
                <a:solidFill>
                  <a:srgbClr val="660066"/>
                </a:solidFill>
                <a:effectLst/>
              </a:rPr>
              <a:t>посвященных подвигу советского народа в ВОВ.</a:t>
            </a:r>
            <a:endParaRPr lang="ru-RU" sz="2000" b="0" dirty="0">
              <a:solidFill>
                <a:srgbClr val="660066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5085184"/>
            <a:ext cx="4684626" cy="24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620689"/>
            <a:ext cx="7837361" cy="432047"/>
          </a:xfrm>
        </p:spPr>
        <p:txBody>
          <a:bodyPr/>
          <a:lstStyle/>
          <a:p>
            <a:r>
              <a:rPr lang="ru-RU" dirty="0">
                <a:solidFill>
                  <a:srgbClr val="660066"/>
                </a:solidFill>
              </a:rPr>
              <a:t>пушка </a:t>
            </a:r>
            <a:r>
              <a:rPr lang="ru-RU" dirty="0" smtClean="0">
                <a:solidFill>
                  <a:srgbClr val="660066"/>
                </a:solidFill>
              </a:rPr>
              <a:t>Д-44-85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4941168"/>
            <a:ext cx="4206994" cy="21708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124744"/>
            <a:ext cx="2808312" cy="4512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60066"/>
                </a:solidFill>
              </a:rPr>
              <a:t>В мае 2010 года, в рамках празднования 65-летия Победы на основании ходатайства городского совета ветеранов, на площади администрации установлена </a:t>
            </a:r>
            <a:r>
              <a:rPr lang="ru-RU" b="1" dirty="0">
                <a:solidFill>
                  <a:srgbClr val="660066"/>
                </a:solidFill>
              </a:rPr>
              <a:t>пушка </a:t>
            </a:r>
            <a:r>
              <a:rPr lang="ru-RU" b="1" dirty="0" smtClean="0">
                <a:solidFill>
                  <a:srgbClr val="660066"/>
                </a:solidFill>
              </a:rPr>
              <a:t>Д-44-85.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ru-RU" dirty="0">
                <a:solidFill>
                  <a:srgbClr val="660066"/>
                </a:solidFill>
              </a:rPr>
              <a:t>Установка оружия объясняется тем, что земля, на которой расположен Железногорск, также полита кровью защитников Отечества, погибших и раненых в боях в районе деревень Гавриловка, </a:t>
            </a:r>
            <a:r>
              <a:rPr lang="ru-RU" dirty="0" err="1">
                <a:solidFill>
                  <a:srgbClr val="660066"/>
                </a:solidFill>
              </a:rPr>
              <a:t>Клишино</a:t>
            </a:r>
            <a:r>
              <a:rPr lang="ru-RU" dirty="0">
                <a:solidFill>
                  <a:srgbClr val="660066"/>
                </a:solidFill>
              </a:rPr>
              <a:t>,  </a:t>
            </a:r>
            <a:r>
              <a:rPr lang="ru-RU" dirty="0" err="1" smtClean="0">
                <a:solidFill>
                  <a:srgbClr val="660066"/>
                </a:solidFill>
              </a:rPr>
              <a:t>Хлынино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>
                <a:solidFill>
                  <a:srgbClr val="660066"/>
                </a:solidFill>
              </a:rPr>
              <a:t>посёлка Холстинка, сёл </a:t>
            </a:r>
            <a:r>
              <a:rPr lang="ru-RU" dirty="0" smtClean="0">
                <a:solidFill>
                  <a:srgbClr val="660066"/>
                </a:solidFill>
              </a:rPr>
              <a:t>Волково и </a:t>
            </a:r>
            <a:r>
              <a:rPr lang="ru-RU" dirty="0" err="1" smtClean="0">
                <a:solidFill>
                  <a:srgbClr val="660066"/>
                </a:solidFill>
              </a:rPr>
              <a:t>Остапово</a:t>
            </a:r>
            <a:r>
              <a:rPr lang="ru-RU" dirty="0" smtClean="0">
                <a:solidFill>
                  <a:srgbClr val="660066"/>
                </a:solidFill>
              </a:rPr>
              <a:t>,  </a:t>
            </a:r>
            <a:r>
              <a:rPr lang="ru-RU" dirty="0">
                <a:solidFill>
                  <a:srgbClr val="660066"/>
                </a:solidFill>
              </a:rPr>
              <a:t>слободы </a:t>
            </a:r>
            <a:r>
              <a:rPr lang="ru-RU" dirty="0" smtClean="0">
                <a:solidFill>
                  <a:srgbClr val="660066"/>
                </a:solidFill>
              </a:rPr>
              <a:t>Михайловка. </a:t>
            </a:r>
            <a:endParaRPr lang="ru-RU" dirty="0">
              <a:solidFill>
                <a:srgbClr val="660066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5" y="1124744"/>
            <a:ext cx="5724805" cy="42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0767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660066"/>
                </a:solidFill>
                <a:latin typeface="Times New Roman"/>
                <a:ea typeface="Times New Roman"/>
              </a:rPr>
              <a:t>Мемориальная доска А.Т. Москаленко – руководителю разведки Михайловского партизанского </a:t>
            </a:r>
            <a:r>
              <a:rPr lang="ru-RU" sz="2000" dirty="0" smtClean="0">
                <a:solidFill>
                  <a:srgbClr val="660066"/>
                </a:solidFill>
                <a:latin typeface="Times New Roman"/>
                <a:ea typeface="Times New Roman"/>
              </a:rPr>
              <a:t>отряда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980728"/>
            <a:ext cx="3024336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Т. Москаленко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воевал в Дмитриевском партизанском отряде, а с августа 1942 г. по март 1943 г.- заместитель командира 1-й Курской партизанской бригады по агентурной разведке и начальник особого отдела УКГБ бригады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награждён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медалями    «За отвагу» и  «Партизану Отечественной войны» II степени,  первым орденом  «Знак Почёта». В мае 1945 г.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удостоен 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второго ордена «Знак Почёта», получил медаль «За Победу над Германией в Великой Отечественной войне 1941-1945 гг.» В 1954 г. награждён медалью «За боевые заслуги».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786190"/>
            <a:ext cx="457200" cy="859536"/>
          </a:xfrm>
          <a:prstGeom prst="rect">
            <a:avLst/>
          </a:prstGeom>
        </p:spPr>
      </p:pic>
      <p:pic>
        <p:nvPicPr>
          <p:cNvPr id="8" name="Содержимое 7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928802"/>
            <a:ext cx="3462528" cy="1353312"/>
          </a:xfrm>
        </p:spPr>
      </p:pic>
    </p:spTree>
    <p:extLst>
      <p:ext uri="{BB962C8B-B14F-4D97-AF65-F5344CB8AC3E}">
        <p14:creationId xmlns:p14="http://schemas.microsoft.com/office/powerpoint/2010/main" val="29284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936104"/>
          </a:xfrm>
        </p:spPr>
        <p:txBody>
          <a:bodyPr/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Москаленко Александр Тимофеевич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978424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7796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Городской краеведческий музей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1340768"/>
            <a:ext cx="2952328" cy="410445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08431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142984"/>
            <a:ext cx="7610500" cy="5357850"/>
          </a:xfrm>
        </p:spPr>
      </p:pic>
    </p:spTree>
    <p:extLst>
      <p:ext uri="{BB962C8B-B14F-4D97-AF65-F5344CB8AC3E}">
        <p14:creationId xmlns:p14="http://schemas.microsoft.com/office/powerpoint/2010/main" val="2161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3" y="-2187624"/>
            <a:ext cx="4379168" cy="5472608"/>
          </a:xfrm>
        </p:spPr>
        <p:txBody>
          <a:bodyPr/>
          <a:lstStyle/>
          <a:p>
            <a:r>
              <a:rPr lang="ru-RU" sz="1600" b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Выставка «Помнит Вена, помнят Альпы и Дунай…». Материалы выставки - фотографии, документы, правительственные награды - позволяют понять значение освободительной миссии Советской Армии для народов зарубежных стран, познакомиться с </a:t>
            </a:r>
            <a:r>
              <a:rPr lang="ru-RU" sz="1600" b="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железногорцами</a:t>
            </a:r>
            <a:r>
              <a:rPr lang="ru-RU" sz="1600" b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- участниками тех боев, вспомнить имена уроженцев Михайловского района, погибших в боях за Европу.</a:t>
            </a:r>
            <a:endParaRPr lang="ru-RU" sz="1600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33" y="44624"/>
            <a:ext cx="4320480" cy="3240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2488" cy="32943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" y="3429000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92370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rgbClr val="660066"/>
                </a:solidFill>
              </a:rPr>
              <a:t>Мемориальная доска </a:t>
            </a: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герою </a:t>
            </a:r>
            <a:r>
              <a:rPr lang="ru-RU" dirty="0">
                <a:solidFill>
                  <a:srgbClr val="660066"/>
                </a:solidFill>
              </a:rPr>
              <a:t>Советского Союза П.С. </a:t>
            </a:r>
            <a:r>
              <a:rPr lang="ru-RU" dirty="0" smtClean="0">
                <a:solidFill>
                  <a:srgbClr val="660066"/>
                </a:solidFill>
              </a:rPr>
              <a:t>Стрекалову 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268760"/>
            <a:ext cx="2880319" cy="50405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Установлена в  2005 году по адресу: ул.Димитрова-12. Стрекалов Петр Семенович (1920-1997г.г.) уроженец Липецкой области, в рядах Красной Армии с 1940г. Прошел всю войну в составе минометной батареи. В сентябре 1943 г., при форсировании Днепра, его батарея захватила и несколько дней прочно удерживала плацдарм, отбив 23 контратаки гитлеровцев. После гибели командира сержант Стрекалов  принял  командование  на себя, успешно вел  корректировку огня.  В критическую  минуту  вызвал  огонь на себя, чтобы не пропустить фашистов к Днепру. За этот подвиг ему указом Президиума Верховного Совета СССР присвоено звание героя Советского Союза.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3929066"/>
            <a:ext cx="552334" cy="1080120"/>
          </a:xfrm>
          <a:prstGeom prst="rect">
            <a:avLst/>
          </a:prstGeom>
        </p:spPr>
      </p:pic>
      <p:pic>
        <p:nvPicPr>
          <p:cNvPr id="8" name="Содержимое 7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2450592" cy="1749552"/>
          </a:xfrm>
        </p:spPr>
      </p:pic>
    </p:spTree>
    <p:extLst>
      <p:ext uri="{BB962C8B-B14F-4D97-AF65-F5344CB8AC3E}">
        <p14:creationId xmlns:p14="http://schemas.microsoft.com/office/powerpoint/2010/main" val="2161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936104"/>
          </a:xfrm>
        </p:spPr>
        <p:txBody>
          <a:bodyPr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Стрекалов Петр Семенович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1268759"/>
            <a:ext cx="3456384" cy="490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5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8125393" cy="864095"/>
          </a:xfrm>
        </p:spPr>
        <p:txBody>
          <a:bodyPr/>
          <a:lstStyle/>
          <a:p>
            <a:r>
              <a:rPr lang="ru-RU" dirty="0">
                <a:solidFill>
                  <a:srgbClr val="660066"/>
                </a:solidFill>
              </a:rPr>
              <a:t>Мемориальная доска 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>герою Советского Союза </a:t>
            </a:r>
            <a:r>
              <a:rPr lang="ru-RU" dirty="0" err="1" smtClean="0">
                <a:solidFill>
                  <a:srgbClr val="660066"/>
                </a:solidFill>
              </a:rPr>
              <a:t>И.С.Естину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44824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484784"/>
            <a:ext cx="3312368" cy="415253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6600CC"/>
                </a:solidFill>
              </a:rPr>
              <a:t>Установлена в  2007 году по адресу: </a:t>
            </a:r>
            <a:r>
              <a:rPr lang="ru-RU" dirty="0" err="1">
                <a:solidFill>
                  <a:srgbClr val="6600CC"/>
                </a:solidFill>
              </a:rPr>
              <a:t>ул.Энтузиастов</a:t>
            </a:r>
            <a:r>
              <a:rPr lang="ru-RU" dirty="0">
                <a:solidFill>
                  <a:srgbClr val="6600CC"/>
                </a:solidFill>
              </a:rPr>
              <a:t>, д. 3/2. Иван Сергеевич </a:t>
            </a:r>
            <a:r>
              <a:rPr lang="ru-RU" dirty="0" err="1">
                <a:solidFill>
                  <a:srgbClr val="6600CC"/>
                </a:solidFill>
              </a:rPr>
              <a:t>Естин</a:t>
            </a:r>
            <a:r>
              <a:rPr lang="ru-RU" dirty="0">
                <a:solidFill>
                  <a:srgbClr val="6600CC"/>
                </a:solidFill>
              </a:rPr>
              <a:t> родился 11 августа 1924 года в городе </a:t>
            </a:r>
            <a:r>
              <a:rPr lang="ru-RU" dirty="0" err="1">
                <a:solidFill>
                  <a:srgbClr val="6600CC"/>
                </a:solidFill>
              </a:rPr>
              <a:t>Болхов</a:t>
            </a:r>
            <a:r>
              <a:rPr lang="ru-RU" dirty="0">
                <a:solidFill>
                  <a:srgbClr val="6600CC"/>
                </a:solidFill>
              </a:rPr>
              <a:t> Орловской области в семье рабочего. В Красной Армии с января 1942 года, после того как в возрасте 16 лет сбежал из дома на фронт.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6600CC"/>
                </a:solidFill>
              </a:rPr>
              <a:t>27 января 1945 года младший сержант </a:t>
            </a:r>
            <a:r>
              <a:rPr lang="ru-RU" dirty="0" err="1">
                <a:solidFill>
                  <a:srgbClr val="6600CC"/>
                </a:solidFill>
              </a:rPr>
              <a:t>Естин</a:t>
            </a:r>
            <a:r>
              <a:rPr lang="ru-RU" dirty="0">
                <a:solidFill>
                  <a:srgbClr val="6600CC"/>
                </a:solidFill>
              </a:rPr>
              <a:t> вместе с расчётом преодолел Одер, где вступил в бой по удержанию плацдарма в районе </a:t>
            </a:r>
            <a:r>
              <a:rPr lang="ru-RU" dirty="0" err="1">
                <a:solidFill>
                  <a:srgbClr val="6600CC"/>
                </a:solidFill>
              </a:rPr>
              <a:t>Кеоен</a:t>
            </a:r>
            <a:r>
              <a:rPr lang="ru-RU" dirty="0">
                <a:solidFill>
                  <a:srgbClr val="6600CC"/>
                </a:solidFill>
              </a:rPr>
              <a:t> (</a:t>
            </a:r>
            <a:r>
              <a:rPr lang="ru-RU" dirty="0" err="1">
                <a:solidFill>
                  <a:srgbClr val="6600CC"/>
                </a:solidFill>
              </a:rPr>
              <a:t>Хобеня</a:t>
            </a:r>
            <a:r>
              <a:rPr lang="ru-RU" dirty="0">
                <a:solidFill>
                  <a:srgbClr val="6600CC"/>
                </a:solidFill>
              </a:rPr>
              <a:t>, севернее города </a:t>
            </a:r>
            <a:r>
              <a:rPr lang="ru-RU" dirty="0" err="1">
                <a:solidFill>
                  <a:srgbClr val="6600CC"/>
                </a:solidFill>
              </a:rPr>
              <a:t>Сьцинава</a:t>
            </a:r>
            <a:r>
              <a:rPr lang="ru-RU" dirty="0">
                <a:solidFill>
                  <a:srgbClr val="6600CC"/>
                </a:solidFill>
              </a:rPr>
              <a:t>, ПНР</a:t>
            </a:r>
            <a:r>
              <a:rPr lang="ru-RU" dirty="0" smtClean="0">
                <a:solidFill>
                  <a:srgbClr val="6600CC"/>
                </a:solidFill>
              </a:rPr>
              <a:t>). </a:t>
            </a:r>
            <a:r>
              <a:rPr lang="ru-RU" dirty="0">
                <a:solidFill>
                  <a:srgbClr val="6600CC"/>
                </a:solidFill>
              </a:rPr>
              <a:t>Указом Президиума Верховного Совета СССР от 10 апреля 1945 года гвардии младшему сержанту </a:t>
            </a:r>
            <a:r>
              <a:rPr lang="ru-RU" dirty="0" err="1">
                <a:solidFill>
                  <a:srgbClr val="6600CC"/>
                </a:solidFill>
              </a:rPr>
              <a:t>Естину</a:t>
            </a:r>
            <a:r>
              <a:rPr lang="ru-RU" dirty="0">
                <a:solidFill>
                  <a:srgbClr val="6600CC"/>
                </a:solidFill>
              </a:rPr>
              <a:t> Ивану Сергеевичу присвоено звание Героя Советского Союза с вручением ордена Ленина и медали «Золотая Звезда»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55216"/>
            <a:ext cx="785242" cy="1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936104"/>
          </a:xfrm>
        </p:spPr>
        <p:txBody>
          <a:bodyPr/>
          <a:lstStyle/>
          <a:p>
            <a:pPr algn="ctr"/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Естин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Иван Сергеевич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268760"/>
            <a:ext cx="35590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5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7838256" cy="3240360"/>
          </a:xfrm>
        </p:spPr>
        <p:txBody>
          <a:bodyPr/>
          <a:lstStyle/>
          <a:p>
            <a:r>
              <a:rPr lang="ru-RU" b="0" dirty="0" smtClean="0">
                <a:solidFill>
                  <a:srgbClr val="660066"/>
                </a:solidFill>
                <a:effectLst/>
              </a:rPr>
              <a:t>Памятные знаки землякам – участникам Великой Отечественной Войны</a:t>
            </a:r>
            <a:endParaRPr lang="ru-RU" b="0" dirty="0">
              <a:solidFill>
                <a:srgbClr val="66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47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500306"/>
            <a:ext cx="7561743" cy="3639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68580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расширить представление детей о Великой Отечественной войне; формировать уважение к воинским святыням; побуждать к изучению истории Великой Отечественной, к сохранению воинских реликвий.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5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исследовать материалы о памятниках  в  городе Железногорск; составить тематический экскурсионный  маршрут  памятников и памятных знаков,   посвященных  Великой Отечественной войне. 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786058"/>
            <a:ext cx="7607180" cy="36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3636085" cy="720080"/>
          </a:xfrm>
        </p:spPr>
        <p:txBody>
          <a:bodyPr/>
          <a:lstStyle/>
          <a:p>
            <a:r>
              <a:rPr lang="ru-RU" dirty="0" smtClean="0">
                <a:solidFill>
                  <a:srgbClr val="6600CC"/>
                </a:solidFill>
              </a:rPr>
              <a:t>Карта маршрута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384376" cy="67413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844824"/>
            <a:ext cx="3388660" cy="4464496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Памятный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знак в честь Михайловского партизанского отряда (парк им. Никитина);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 мемориальная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доска С.А. </a:t>
            </a:r>
            <a:r>
              <a:rPr lang="ru-RU" sz="2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Разинкину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(ул. Ленина, д. 28/1); 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3. Стела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«Солдатская слава» (городской сквер возле администрации);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 мемориальная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доска А.Т. </a:t>
            </a: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Москаленко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(ул. Детский пер., д.16);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5. городской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краеведческий музей; 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6. мемориальная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доска П.С. Стрекалову (ул. Димитрова, д. 12</a:t>
            </a: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7. Мемориальная доска И.С. </a:t>
            </a:r>
            <a:r>
              <a:rPr lang="ru-RU" sz="22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Естину</a:t>
            </a: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(ул. Энтузиастов, д. 3/2)</a:t>
            </a:r>
            <a:endParaRPr lang="ru-RU" sz="2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939819" cy="9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397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rgbClr val="660066"/>
                </a:solidFill>
              </a:rPr>
              <a:t>Памятный знак в честь Михайловского партизанского отряда </a:t>
            </a: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(</a:t>
            </a:r>
            <a:r>
              <a:rPr lang="ru-RU" dirty="0">
                <a:solidFill>
                  <a:srgbClr val="660066"/>
                </a:solidFill>
              </a:rPr>
              <a:t>парк им. Никитина</a:t>
            </a:r>
            <a:r>
              <a:rPr lang="ru-RU" dirty="0" smtClean="0">
                <a:solidFill>
                  <a:srgbClr val="660066"/>
                </a:solidFill>
              </a:rPr>
              <a:t>).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84784"/>
            <a:ext cx="3008313" cy="46910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годы Отечественной войны с 3 октября 1941 по 3 марта 1943г. на территории </a:t>
            </a:r>
            <a:r>
              <a:rPr lang="ru-RU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района действовал Михайловский партизанский отряд (командир </a:t>
            </a:r>
            <a:r>
              <a:rPr lang="ru-RU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И.Панченко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комиссар – </a:t>
            </a:r>
            <a:r>
              <a:rPr lang="ru-RU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Федосюткин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За время своего существования партизаны бригады уничтожили 11 тыс. гитлеровцев и их пособников, 118 вражеских бронемашин и танков, подорвали 56 мостов.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89240"/>
            <a:ext cx="2857500" cy="1114425"/>
          </a:xfrm>
          <a:prstGeom prst="rect">
            <a:avLst/>
          </a:prstGeom>
        </p:spPr>
      </p:pic>
      <p:pic>
        <p:nvPicPr>
          <p:cNvPr id="10" name="Содержимое 9" descr="34088_53_17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7" y="1428736"/>
            <a:ext cx="4967294" cy="3929089"/>
          </a:xfrm>
        </p:spPr>
      </p:pic>
    </p:spTree>
    <p:extLst>
      <p:ext uri="{BB962C8B-B14F-4D97-AF65-F5344CB8AC3E}">
        <p14:creationId xmlns:p14="http://schemas.microsoft.com/office/powerpoint/2010/main" val="2161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06771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rgbClr val="660066"/>
                </a:solidFill>
              </a:rPr>
              <a:t>Мемориальная доска </a:t>
            </a:r>
            <a:r>
              <a:rPr lang="ru-RU" dirty="0" err="1">
                <a:solidFill>
                  <a:srgbClr val="660066"/>
                </a:solidFill>
              </a:rPr>
              <a:t>С.А.Разинкину</a:t>
            </a:r>
            <a:r>
              <a:rPr lang="ru-RU" dirty="0">
                <a:solidFill>
                  <a:srgbClr val="660066"/>
                </a:solidFill>
              </a:rPr>
              <a:t> (1907-1987), </a:t>
            </a: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герою </a:t>
            </a:r>
            <a:r>
              <a:rPr lang="ru-RU" dirty="0">
                <a:solidFill>
                  <a:srgbClr val="660066"/>
                </a:solidFill>
              </a:rPr>
              <a:t>Советского Союза.</a:t>
            </a:r>
            <a:br>
              <a:rPr lang="ru-RU" dirty="0">
                <a:solidFill>
                  <a:srgbClr val="660066"/>
                </a:solidFill>
              </a:rPr>
            </a:b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1196752"/>
            <a:ext cx="3024335" cy="444056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Установлена по адресу: </a:t>
            </a:r>
            <a:r>
              <a:rPr lang="ru-RU" sz="1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28/1 в 2005 году. </a:t>
            </a:r>
            <a:r>
              <a:rPr lang="ru-RU" sz="1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Разинкин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Семен Алексеевич уроженец города Феодосии, вырос в селе </a:t>
            </a:r>
            <a:r>
              <a:rPr lang="ru-RU" sz="1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Харланово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Дмитровского района Орловской области. В ВОВ участвовал с первого дня до 5 августа 1944 г., когда был тяжело ранен. 1942-1943 сражался в рядах 1-ой Курской партизанской бригады в Михайловском партизанском отряде. Указом Президиума Верховного Совета СССР от 24 марта 1945 г. С.А. </a:t>
            </a:r>
            <a:r>
              <a:rPr lang="ru-RU" sz="1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Разинкин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удостоен звания героя Советского Союза.</a:t>
            </a:r>
            <a:endParaRPr lang="ru-RU" sz="1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571876"/>
            <a:ext cx="857250" cy="1676400"/>
          </a:xfrm>
          <a:prstGeom prst="rect">
            <a:avLst/>
          </a:prstGeom>
        </p:spPr>
      </p:pic>
      <p:pic>
        <p:nvPicPr>
          <p:cNvPr id="7" name="Содержимое 6" descr="Рисунок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857364"/>
            <a:ext cx="1261872" cy="1115568"/>
          </a:xfrm>
        </p:spPr>
      </p:pic>
    </p:spTree>
    <p:extLst>
      <p:ext uri="{BB962C8B-B14F-4D97-AF65-F5344CB8AC3E}">
        <p14:creationId xmlns:p14="http://schemas.microsoft.com/office/powerpoint/2010/main" val="2161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910264" cy="936104"/>
          </a:xfrm>
        </p:spPr>
        <p:txBody>
          <a:bodyPr/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Семен Алексеевич </a:t>
            </a:r>
            <a:r>
              <a:rPr lang="ru-RU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Разинкин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539794"/>
            <a:ext cx="3312368" cy="45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3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113972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rgbClr val="660066"/>
                </a:solidFill>
              </a:rPr>
              <a:t>Стела «Солдатская слава». 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2448271" cy="49446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Установлена в честь 60-летия Победы в Великой  Отечественной  войне 9 мая 2005 года в городском сквере (автор </a:t>
            </a:r>
            <a:r>
              <a:rPr lang="ru-RU" sz="1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В.Васильев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1860827" cy="139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1" y="857232"/>
            <a:ext cx="5824550" cy="5500726"/>
          </a:xfrm>
        </p:spPr>
      </p:pic>
    </p:spTree>
    <p:extLst>
      <p:ext uri="{BB962C8B-B14F-4D97-AF65-F5344CB8AC3E}">
        <p14:creationId xmlns:p14="http://schemas.microsoft.com/office/powerpoint/2010/main" val="21618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271</TotalTime>
  <Words>680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По местам боевой славы- маршрут с посещением памятных мест, посвященных подвигу советского народа в ВОВ.</vt:lpstr>
      <vt:lpstr>Памятные знаки землякам – участникам Великой Отечественной Войны</vt:lpstr>
      <vt:lpstr>Презентация PowerPoint</vt:lpstr>
      <vt:lpstr>Презентация PowerPoint</vt:lpstr>
      <vt:lpstr>Карта маршрута</vt:lpstr>
      <vt:lpstr>Памятный знак в честь Михайловского партизанского отряда  (парк им. Никитина).</vt:lpstr>
      <vt:lpstr>Мемориальная доска С.А.Разинкину (1907-1987),  герою Советского Союза. </vt:lpstr>
      <vt:lpstr>Семен Алексеевич Разинкин</vt:lpstr>
      <vt:lpstr>Стела «Солдатская слава».   </vt:lpstr>
      <vt:lpstr>пушка Д-44-85</vt:lpstr>
      <vt:lpstr>Мемориальная доска А.Т. Москаленко – руководителю разведки Михайловского партизанского отряда</vt:lpstr>
      <vt:lpstr>Москаленко Александр Тимофеевич </vt:lpstr>
      <vt:lpstr>Городской краеведческий музей</vt:lpstr>
      <vt:lpstr>Выставка «Помнит Вена, помнят Альпы и Дунай…». Материалы выставки - фотографии, документы, правительственные награды - позволяют понять значение освободительной миссии Советской Армии для народов зарубежных стран, познакомиться с железногорцами - участниками тех боев, вспомнить имена уроженцев Михайловского района, погибших в боях за Европу.</vt:lpstr>
      <vt:lpstr>Мемориальная доска  герою Советского Союза П.С. Стрекалову </vt:lpstr>
      <vt:lpstr>Стрекалов Петр Семенович</vt:lpstr>
      <vt:lpstr>Мемориальная доска  герою Советского Союза И.С.Естину</vt:lpstr>
      <vt:lpstr>Естин Иван Сергеевич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25</cp:revision>
  <cp:lastPrinted>2014-05-13T16:54:41Z</cp:lastPrinted>
  <dcterms:created xsi:type="dcterms:W3CDTF">2014-05-11T12:48:37Z</dcterms:created>
  <dcterms:modified xsi:type="dcterms:W3CDTF">2016-10-14T06:40:22Z</dcterms:modified>
</cp:coreProperties>
</file>