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17FA0-AAEA-4B59-AE11-9B1C1A3C6D1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1C3606B-B289-48F1-9771-AA07C6A81F2B}">
      <dgm:prSet phldrT="[Текст]" custT="1"/>
      <dgm:spPr/>
      <dgm:t>
        <a:bodyPr/>
        <a:lstStyle/>
        <a:p>
          <a:r>
            <a:rPr lang="ru-RU" sz="2800" b="1" dirty="0" smtClean="0">
              <a:solidFill>
                <a:srgbClr val="C00000"/>
              </a:solidFill>
            </a:rPr>
            <a:t>Пруссия</a:t>
          </a:r>
        </a:p>
        <a:p>
          <a:r>
            <a:rPr lang="ru-RU" sz="2800" b="1" dirty="0" smtClean="0">
              <a:solidFill>
                <a:srgbClr val="C00000"/>
              </a:solidFill>
            </a:rPr>
            <a:t>Англия</a:t>
          </a:r>
          <a:endParaRPr lang="ru-RU" sz="2800" b="1" dirty="0">
            <a:solidFill>
              <a:srgbClr val="C00000"/>
            </a:solidFill>
          </a:endParaRPr>
        </a:p>
      </dgm:t>
    </dgm:pt>
    <dgm:pt modelId="{64246BF2-B1A9-4257-BA5C-A32B332AD9AA}" type="parTrans" cxnId="{1C3DD9C0-FD7D-42FE-B426-A8AE5620B583}">
      <dgm:prSet/>
      <dgm:spPr/>
      <dgm:t>
        <a:bodyPr/>
        <a:lstStyle/>
        <a:p>
          <a:endParaRPr lang="ru-RU"/>
        </a:p>
      </dgm:t>
    </dgm:pt>
    <dgm:pt modelId="{04B4FB81-D22B-49AC-AA75-A6FDFBE6E864}" type="sibTrans" cxnId="{1C3DD9C0-FD7D-42FE-B426-A8AE5620B583}">
      <dgm:prSet/>
      <dgm:spPr/>
      <dgm:t>
        <a:bodyPr/>
        <a:lstStyle/>
        <a:p>
          <a:endParaRPr lang="ru-RU"/>
        </a:p>
      </dgm:t>
    </dgm:pt>
    <dgm:pt modelId="{188E7FB9-A36F-42F5-825F-F1651ED23BFB}">
      <dgm:prSet phldrT="[Текст]"/>
      <dgm:spPr/>
      <dgm:t>
        <a:bodyPr/>
        <a:lstStyle/>
        <a:p>
          <a:r>
            <a:rPr lang="ru-RU" b="1" dirty="0" smtClean="0">
              <a:solidFill>
                <a:srgbClr val="002060"/>
              </a:solidFill>
            </a:rPr>
            <a:t>Саксония</a:t>
          </a:r>
          <a:endParaRPr lang="ru-RU" b="1" dirty="0">
            <a:solidFill>
              <a:srgbClr val="002060"/>
            </a:solidFill>
          </a:endParaRPr>
        </a:p>
      </dgm:t>
    </dgm:pt>
    <dgm:pt modelId="{8CEE3BB4-3F1E-4A32-B3CF-A0AA16B17451}" type="parTrans" cxnId="{80427463-996F-41EF-8D80-54E35878FE69}">
      <dgm:prSet>
        <dgm:style>
          <a:lnRef idx="1">
            <a:schemeClr val="dk1"/>
          </a:lnRef>
          <a:fillRef idx="3">
            <a:schemeClr val="dk1"/>
          </a:fillRef>
          <a:effectRef idx="2">
            <a:schemeClr val="dk1"/>
          </a:effectRef>
          <a:fontRef idx="minor">
            <a:schemeClr val="lt1"/>
          </a:fontRef>
        </dgm:style>
      </dgm:prSet>
      <dgm:spPr/>
      <dgm:t>
        <a:bodyPr/>
        <a:lstStyle/>
        <a:p>
          <a:endParaRPr lang="ru-RU"/>
        </a:p>
      </dgm:t>
    </dgm:pt>
    <dgm:pt modelId="{3EBEF67C-C59B-45A5-B3F7-6C3A02AEBE5A}" type="sibTrans" cxnId="{80427463-996F-41EF-8D80-54E35878FE69}">
      <dgm:prSet/>
      <dgm:spPr/>
      <dgm:t>
        <a:bodyPr/>
        <a:lstStyle/>
        <a:p>
          <a:endParaRPr lang="ru-RU"/>
        </a:p>
      </dgm:t>
    </dgm:pt>
    <dgm:pt modelId="{5C7EAC09-2246-4318-97FC-8F159C9B040D}">
      <dgm:prSet phldrT="[Текст]"/>
      <dgm:spPr/>
      <dgm:t>
        <a:bodyPr/>
        <a:lstStyle/>
        <a:p>
          <a:r>
            <a:rPr lang="ru-RU" b="1" dirty="0" smtClean="0">
              <a:solidFill>
                <a:srgbClr val="002060"/>
              </a:solidFill>
            </a:rPr>
            <a:t>Австрия</a:t>
          </a:r>
          <a:endParaRPr lang="ru-RU" b="1" dirty="0">
            <a:solidFill>
              <a:srgbClr val="002060"/>
            </a:solidFill>
          </a:endParaRPr>
        </a:p>
      </dgm:t>
    </dgm:pt>
    <dgm:pt modelId="{D150621B-FC0A-44E5-8ED8-E0F573DDC5CB}" type="parTrans" cxnId="{A1700F38-CE32-4E75-B401-7DD073BA64C5}">
      <dgm:prSet>
        <dgm:style>
          <a:lnRef idx="1">
            <a:schemeClr val="dk1"/>
          </a:lnRef>
          <a:fillRef idx="3">
            <a:schemeClr val="dk1"/>
          </a:fillRef>
          <a:effectRef idx="2">
            <a:schemeClr val="dk1"/>
          </a:effectRef>
          <a:fontRef idx="minor">
            <a:schemeClr val="lt1"/>
          </a:fontRef>
        </dgm:style>
      </dgm:prSet>
      <dgm:spPr/>
      <dgm:t>
        <a:bodyPr/>
        <a:lstStyle/>
        <a:p>
          <a:endParaRPr lang="ru-RU"/>
        </a:p>
      </dgm:t>
    </dgm:pt>
    <dgm:pt modelId="{80DBF8E4-E5D3-4BAA-973C-44DDD73D6D78}" type="sibTrans" cxnId="{A1700F38-CE32-4E75-B401-7DD073BA64C5}">
      <dgm:prSet/>
      <dgm:spPr/>
      <dgm:t>
        <a:bodyPr/>
        <a:lstStyle/>
        <a:p>
          <a:endParaRPr lang="ru-RU"/>
        </a:p>
      </dgm:t>
    </dgm:pt>
    <dgm:pt modelId="{9D343E4B-8FD1-488B-B232-B0F324C84D0A}">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b="1" dirty="0" smtClean="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b="1" dirty="0" smtClean="0">
              <a:solidFill>
                <a:srgbClr val="002060"/>
              </a:solidFill>
            </a:rPr>
            <a:t>Россия</a:t>
          </a:r>
        </a:p>
        <a:p>
          <a:pPr defTabSz="1289050">
            <a:lnSpc>
              <a:spcPct val="90000"/>
            </a:lnSpc>
            <a:spcBef>
              <a:spcPct val="0"/>
            </a:spcBef>
            <a:spcAft>
              <a:spcPct val="35000"/>
            </a:spcAft>
          </a:pPr>
          <a:endParaRPr lang="ru-RU" b="1" dirty="0">
            <a:solidFill>
              <a:srgbClr val="002060"/>
            </a:solidFill>
          </a:endParaRPr>
        </a:p>
      </dgm:t>
    </dgm:pt>
    <dgm:pt modelId="{28A049FC-8D2D-4C4D-BAC3-808AC02BF6FF}" type="parTrans" cxnId="{B3BF0EC4-0798-4A7D-8D00-F3D0FDC0CFA3}">
      <dgm:prSet>
        <dgm:style>
          <a:lnRef idx="1">
            <a:schemeClr val="dk1"/>
          </a:lnRef>
          <a:fillRef idx="3">
            <a:schemeClr val="dk1"/>
          </a:fillRef>
          <a:effectRef idx="2">
            <a:schemeClr val="dk1"/>
          </a:effectRef>
          <a:fontRef idx="minor">
            <a:schemeClr val="lt1"/>
          </a:fontRef>
        </dgm:style>
      </dgm:prSet>
      <dgm:spPr/>
      <dgm:t>
        <a:bodyPr/>
        <a:lstStyle/>
        <a:p>
          <a:endParaRPr lang="ru-RU"/>
        </a:p>
      </dgm:t>
    </dgm:pt>
    <dgm:pt modelId="{E3AB2F8C-9100-4E8A-B65A-CBFB8178C8C7}" type="sibTrans" cxnId="{B3BF0EC4-0798-4A7D-8D00-F3D0FDC0CFA3}">
      <dgm:prSet/>
      <dgm:spPr/>
      <dgm:t>
        <a:bodyPr/>
        <a:lstStyle/>
        <a:p>
          <a:endParaRPr lang="ru-RU"/>
        </a:p>
      </dgm:t>
    </dgm:pt>
    <dgm:pt modelId="{9CDE0A12-1ACE-4662-9366-B2D18BC429CC}">
      <dgm:prSet phldrT="[Текст]"/>
      <dgm:spPr/>
      <dgm:t>
        <a:bodyPr/>
        <a:lstStyle/>
        <a:p>
          <a:r>
            <a:rPr lang="ru-RU" b="1" dirty="0" smtClean="0">
              <a:solidFill>
                <a:srgbClr val="002060"/>
              </a:solidFill>
            </a:rPr>
            <a:t>Франция</a:t>
          </a:r>
          <a:endParaRPr lang="ru-RU" b="1" dirty="0">
            <a:solidFill>
              <a:srgbClr val="002060"/>
            </a:solidFill>
          </a:endParaRPr>
        </a:p>
      </dgm:t>
    </dgm:pt>
    <dgm:pt modelId="{4E47DD57-66E1-42CC-884A-C7F7FF02387D}" type="parTrans" cxnId="{A048ABC9-283E-49EB-A855-2F735C27014C}">
      <dgm:prSet>
        <dgm:style>
          <a:lnRef idx="1">
            <a:schemeClr val="dk1"/>
          </a:lnRef>
          <a:fillRef idx="3">
            <a:schemeClr val="dk1"/>
          </a:fillRef>
          <a:effectRef idx="2">
            <a:schemeClr val="dk1"/>
          </a:effectRef>
          <a:fontRef idx="minor">
            <a:schemeClr val="lt1"/>
          </a:fontRef>
        </dgm:style>
      </dgm:prSet>
      <dgm:spPr/>
      <dgm:t>
        <a:bodyPr/>
        <a:lstStyle/>
        <a:p>
          <a:endParaRPr lang="ru-RU"/>
        </a:p>
      </dgm:t>
    </dgm:pt>
    <dgm:pt modelId="{63292DF5-F167-46D8-A6D3-F5859E994D3A}" type="sibTrans" cxnId="{A048ABC9-283E-49EB-A855-2F735C27014C}">
      <dgm:prSet/>
      <dgm:spPr/>
      <dgm:t>
        <a:bodyPr/>
        <a:lstStyle/>
        <a:p>
          <a:endParaRPr lang="ru-RU"/>
        </a:p>
      </dgm:t>
    </dgm:pt>
    <dgm:pt modelId="{7353CB19-F610-4F51-930F-46342A56C42C}" type="pres">
      <dgm:prSet presAssocID="{77C17FA0-AAEA-4B59-AE11-9B1C1A3C6D11}" presName="cycle" presStyleCnt="0">
        <dgm:presLayoutVars>
          <dgm:chMax val="1"/>
          <dgm:dir/>
          <dgm:animLvl val="ctr"/>
          <dgm:resizeHandles val="exact"/>
        </dgm:presLayoutVars>
      </dgm:prSet>
      <dgm:spPr/>
      <dgm:t>
        <a:bodyPr/>
        <a:lstStyle/>
        <a:p>
          <a:endParaRPr lang="ru-RU"/>
        </a:p>
      </dgm:t>
    </dgm:pt>
    <dgm:pt modelId="{FE60529D-261B-46C2-8198-0FCCE346723F}" type="pres">
      <dgm:prSet presAssocID="{91C3606B-B289-48F1-9771-AA07C6A81F2B}" presName="centerShape" presStyleLbl="node0" presStyleIdx="0" presStyleCnt="1" custScaleX="130734" custScaleY="95202" custLinFactNeighborX="-1110" custLinFactNeighborY="-14492"/>
      <dgm:spPr/>
      <dgm:t>
        <a:bodyPr/>
        <a:lstStyle/>
        <a:p>
          <a:endParaRPr lang="ru-RU"/>
        </a:p>
      </dgm:t>
    </dgm:pt>
    <dgm:pt modelId="{8EBB6203-AD37-45FC-A097-E61AA20EF9BF}" type="pres">
      <dgm:prSet presAssocID="{8CEE3BB4-3F1E-4A32-B3CF-A0AA16B17451}" presName="parTrans" presStyleLbl="bgSibTrans2D1" presStyleIdx="0" presStyleCnt="4"/>
      <dgm:spPr/>
      <dgm:t>
        <a:bodyPr/>
        <a:lstStyle/>
        <a:p>
          <a:endParaRPr lang="ru-RU"/>
        </a:p>
      </dgm:t>
    </dgm:pt>
    <dgm:pt modelId="{7F6C5497-EAE2-45AC-B217-D52C9E1BEE67}" type="pres">
      <dgm:prSet presAssocID="{188E7FB9-A36F-42F5-825F-F1651ED23BFB}" presName="node" presStyleLbl="node1" presStyleIdx="0" presStyleCnt="4" custScaleY="56137" custRadScaleRad="108750" custRadScaleInc="29869">
        <dgm:presLayoutVars>
          <dgm:bulletEnabled val="1"/>
        </dgm:presLayoutVars>
      </dgm:prSet>
      <dgm:spPr/>
      <dgm:t>
        <a:bodyPr/>
        <a:lstStyle/>
        <a:p>
          <a:endParaRPr lang="ru-RU"/>
        </a:p>
      </dgm:t>
    </dgm:pt>
    <dgm:pt modelId="{798F1090-A8FB-49F8-AC92-3D7ADC8D4ECF}" type="pres">
      <dgm:prSet presAssocID="{D150621B-FC0A-44E5-8ED8-E0F573DDC5CB}" presName="parTrans" presStyleLbl="bgSibTrans2D1" presStyleIdx="1" presStyleCnt="4"/>
      <dgm:spPr/>
      <dgm:t>
        <a:bodyPr/>
        <a:lstStyle/>
        <a:p>
          <a:endParaRPr lang="ru-RU"/>
        </a:p>
      </dgm:t>
    </dgm:pt>
    <dgm:pt modelId="{1DFECDE6-8152-49D6-9558-A07F26F7B31D}" type="pres">
      <dgm:prSet presAssocID="{5C7EAC09-2246-4318-97FC-8F159C9B040D}" presName="node" presStyleLbl="node1" presStyleIdx="1" presStyleCnt="4" custScaleY="62576" custRadScaleRad="123789" custRadScaleInc="-14865">
        <dgm:presLayoutVars>
          <dgm:bulletEnabled val="1"/>
        </dgm:presLayoutVars>
      </dgm:prSet>
      <dgm:spPr/>
      <dgm:t>
        <a:bodyPr/>
        <a:lstStyle/>
        <a:p>
          <a:endParaRPr lang="ru-RU"/>
        </a:p>
      </dgm:t>
    </dgm:pt>
    <dgm:pt modelId="{97D363E6-B999-4341-B408-2D28AD3D75BE}" type="pres">
      <dgm:prSet presAssocID="{28A049FC-8D2D-4C4D-BAC3-808AC02BF6FF}" presName="parTrans" presStyleLbl="bgSibTrans2D1" presStyleIdx="2" presStyleCnt="4"/>
      <dgm:spPr/>
      <dgm:t>
        <a:bodyPr/>
        <a:lstStyle/>
        <a:p>
          <a:endParaRPr lang="ru-RU"/>
        </a:p>
      </dgm:t>
    </dgm:pt>
    <dgm:pt modelId="{E1662995-D604-407D-B6BC-4649DF2891F9}" type="pres">
      <dgm:prSet presAssocID="{9D343E4B-8FD1-488B-B232-B0F324C84D0A}" presName="node" presStyleLbl="node1" presStyleIdx="2" presStyleCnt="4" custScaleY="54381" custRadScaleRad="111669" custRadScaleInc="-3680">
        <dgm:presLayoutVars>
          <dgm:bulletEnabled val="1"/>
        </dgm:presLayoutVars>
      </dgm:prSet>
      <dgm:spPr/>
      <dgm:t>
        <a:bodyPr/>
        <a:lstStyle/>
        <a:p>
          <a:endParaRPr lang="ru-RU"/>
        </a:p>
      </dgm:t>
    </dgm:pt>
    <dgm:pt modelId="{8B221C5E-64C9-4EE7-ACE6-53E52C91B07D}" type="pres">
      <dgm:prSet presAssocID="{4E47DD57-66E1-42CC-884A-C7F7FF02387D}" presName="parTrans" presStyleLbl="bgSibTrans2D1" presStyleIdx="3" presStyleCnt="4"/>
      <dgm:spPr/>
      <dgm:t>
        <a:bodyPr/>
        <a:lstStyle/>
        <a:p>
          <a:endParaRPr lang="ru-RU"/>
        </a:p>
      </dgm:t>
    </dgm:pt>
    <dgm:pt modelId="{532B7B6B-DB14-41E4-87FC-4B3C6FF678A0}" type="pres">
      <dgm:prSet presAssocID="{9CDE0A12-1ACE-4662-9366-B2D18BC429CC}" presName="node" presStyleLbl="node1" presStyleIdx="3" presStyleCnt="4" custScaleY="59767" custRadScaleRad="104576" custRadScaleInc="-34351">
        <dgm:presLayoutVars>
          <dgm:bulletEnabled val="1"/>
        </dgm:presLayoutVars>
      </dgm:prSet>
      <dgm:spPr/>
      <dgm:t>
        <a:bodyPr/>
        <a:lstStyle/>
        <a:p>
          <a:endParaRPr lang="ru-RU"/>
        </a:p>
      </dgm:t>
    </dgm:pt>
  </dgm:ptLst>
  <dgm:cxnLst>
    <dgm:cxn modelId="{A048ABC9-283E-49EB-A855-2F735C27014C}" srcId="{91C3606B-B289-48F1-9771-AA07C6A81F2B}" destId="{9CDE0A12-1ACE-4662-9366-B2D18BC429CC}" srcOrd="3" destOrd="0" parTransId="{4E47DD57-66E1-42CC-884A-C7F7FF02387D}" sibTransId="{63292DF5-F167-46D8-A6D3-F5859E994D3A}"/>
    <dgm:cxn modelId="{8703B797-BFE1-4DDA-8014-8E62AC5F40FF}" type="presOf" srcId="{9CDE0A12-1ACE-4662-9366-B2D18BC429CC}" destId="{532B7B6B-DB14-41E4-87FC-4B3C6FF678A0}" srcOrd="0" destOrd="0" presId="urn:microsoft.com/office/officeart/2005/8/layout/radial4"/>
    <dgm:cxn modelId="{F9F114B7-B014-495E-BF32-089893A64802}" type="presOf" srcId="{77C17FA0-AAEA-4B59-AE11-9B1C1A3C6D11}" destId="{7353CB19-F610-4F51-930F-46342A56C42C}" srcOrd="0" destOrd="0" presId="urn:microsoft.com/office/officeart/2005/8/layout/radial4"/>
    <dgm:cxn modelId="{8B7BC02A-DB14-4910-906D-8C3E0E7448D8}" type="presOf" srcId="{D150621B-FC0A-44E5-8ED8-E0F573DDC5CB}" destId="{798F1090-A8FB-49F8-AC92-3D7ADC8D4ECF}" srcOrd="0" destOrd="0" presId="urn:microsoft.com/office/officeart/2005/8/layout/radial4"/>
    <dgm:cxn modelId="{A04A834C-C093-4548-AE7C-B505AA025992}" type="presOf" srcId="{91C3606B-B289-48F1-9771-AA07C6A81F2B}" destId="{FE60529D-261B-46C2-8198-0FCCE346723F}" srcOrd="0" destOrd="0" presId="urn:microsoft.com/office/officeart/2005/8/layout/radial4"/>
    <dgm:cxn modelId="{B3BF0EC4-0798-4A7D-8D00-F3D0FDC0CFA3}" srcId="{91C3606B-B289-48F1-9771-AA07C6A81F2B}" destId="{9D343E4B-8FD1-488B-B232-B0F324C84D0A}" srcOrd="2" destOrd="0" parTransId="{28A049FC-8D2D-4C4D-BAC3-808AC02BF6FF}" sibTransId="{E3AB2F8C-9100-4E8A-B65A-CBFB8178C8C7}"/>
    <dgm:cxn modelId="{A1700F38-CE32-4E75-B401-7DD073BA64C5}" srcId="{91C3606B-B289-48F1-9771-AA07C6A81F2B}" destId="{5C7EAC09-2246-4318-97FC-8F159C9B040D}" srcOrd="1" destOrd="0" parTransId="{D150621B-FC0A-44E5-8ED8-E0F573DDC5CB}" sibTransId="{80DBF8E4-E5D3-4BAA-973C-44DDD73D6D78}"/>
    <dgm:cxn modelId="{1C3DD9C0-FD7D-42FE-B426-A8AE5620B583}" srcId="{77C17FA0-AAEA-4B59-AE11-9B1C1A3C6D11}" destId="{91C3606B-B289-48F1-9771-AA07C6A81F2B}" srcOrd="0" destOrd="0" parTransId="{64246BF2-B1A9-4257-BA5C-A32B332AD9AA}" sibTransId="{04B4FB81-D22B-49AC-AA75-A6FDFBE6E864}"/>
    <dgm:cxn modelId="{80427463-996F-41EF-8D80-54E35878FE69}" srcId="{91C3606B-B289-48F1-9771-AA07C6A81F2B}" destId="{188E7FB9-A36F-42F5-825F-F1651ED23BFB}" srcOrd="0" destOrd="0" parTransId="{8CEE3BB4-3F1E-4A32-B3CF-A0AA16B17451}" sibTransId="{3EBEF67C-C59B-45A5-B3F7-6C3A02AEBE5A}"/>
    <dgm:cxn modelId="{69D97D5D-379C-4674-8CB0-783680BD2985}" type="presOf" srcId="{5C7EAC09-2246-4318-97FC-8F159C9B040D}" destId="{1DFECDE6-8152-49D6-9558-A07F26F7B31D}" srcOrd="0" destOrd="0" presId="urn:microsoft.com/office/officeart/2005/8/layout/radial4"/>
    <dgm:cxn modelId="{AF3ED786-1895-4B70-9855-0646F0556DE0}" type="presOf" srcId="{4E47DD57-66E1-42CC-884A-C7F7FF02387D}" destId="{8B221C5E-64C9-4EE7-ACE6-53E52C91B07D}" srcOrd="0" destOrd="0" presId="urn:microsoft.com/office/officeart/2005/8/layout/radial4"/>
    <dgm:cxn modelId="{E8412D5A-4E8E-4A63-8ADC-608E2B2BEB4D}" type="presOf" srcId="{188E7FB9-A36F-42F5-825F-F1651ED23BFB}" destId="{7F6C5497-EAE2-45AC-B217-D52C9E1BEE67}" srcOrd="0" destOrd="0" presId="urn:microsoft.com/office/officeart/2005/8/layout/radial4"/>
    <dgm:cxn modelId="{A2BE576F-F84C-4F84-82CE-AA48D03F1464}" type="presOf" srcId="{28A049FC-8D2D-4C4D-BAC3-808AC02BF6FF}" destId="{97D363E6-B999-4341-B408-2D28AD3D75BE}" srcOrd="0" destOrd="0" presId="urn:microsoft.com/office/officeart/2005/8/layout/radial4"/>
    <dgm:cxn modelId="{579F8827-B91D-474C-8AC9-2032559B1817}" type="presOf" srcId="{8CEE3BB4-3F1E-4A32-B3CF-A0AA16B17451}" destId="{8EBB6203-AD37-45FC-A097-E61AA20EF9BF}" srcOrd="0" destOrd="0" presId="urn:microsoft.com/office/officeart/2005/8/layout/radial4"/>
    <dgm:cxn modelId="{4D6D116A-78AA-4B63-BB63-566585697B8E}" type="presOf" srcId="{9D343E4B-8FD1-488B-B232-B0F324C84D0A}" destId="{E1662995-D604-407D-B6BC-4649DF2891F9}" srcOrd="0" destOrd="0" presId="urn:microsoft.com/office/officeart/2005/8/layout/radial4"/>
    <dgm:cxn modelId="{08150CC6-52AE-45C8-ACFB-FE6214B42F58}" type="presParOf" srcId="{7353CB19-F610-4F51-930F-46342A56C42C}" destId="{FE60529D-261B-46C2-8198-0FCCE346723F}" srcOrd="0" destOrd="0" presId="urn:microsoft.com/office/officeart/2005/8/layout/radial4"/>
    <dgm:cxn modelId="{B7F6AB8F-56D8-42BE-8AB5-86720C542C25}" type="presParOf" srcId="{7353CB19-F610-4F51-930F-46342A56C42C}" destId="{8EBB6203-AD37-45FC-A097-E61AA20EF9BF}" srcOrd="1" destOrd="0" presId="urn:microsoft.com/office/officeart/2005/8/layout/radial4"/>
    <dgm:cxn modelId="{968CF528-CC50-4EF9-925E-2B3043BEB183}" type="presParOf" srcId="{7353CB19-F610-4F51-930F-46342A56C42C}" destId="{7F6C5497-EAE2-45AC-B217-D52C9E1BEE67}" srcOrd="2" destOrd="0" presId="urn:microsoft.com/office/officeart/2005/8/layout/radial4"/>
    <dgm:cxn modelId="{2AD43BE0-1724-4F63-BEC9-A19F22EB0434}" type="presParOf" srcId="{7353CB19-F610-4F51-930F-46342A56C42C}" destId="{798F1090-A8FB-49F8-AC92-3D7ADC8D4ECF}" srcOrd="3" destOrd="0" presId="urn:microsoft.com/office/officeart/2005/8/layout/radial4"/>
    <dgm:cxn modelId="{8F86C1F8-D039-4D73-B8B9-E078EDF5D76E}" type="presParOf" srcId="{7353CB19-F610-4F51-930F-46342A56C42C}" destId="{1DFECDE6-8152-49D6-9558-A07F26F7B31D}" srcOrd="4" destOrd="0" presId="urn:microsoft.com/office/officeart/2005/8/layout/radial4"/>
    <dgm:cxn modelId="{53698BA8-B1BF-4D2D-9BF2-EA8BF13518CA}" type="presParOf" srcId="{7353CB19-F610-4F51-930F-46342A56C42C}" destId="{97D363E6-B999-4341-B408-2D28AD3D75BE}" srcOrd="5" destOrd="0" presId="urn:microsoft.com/office/officeart/2005/8/layout/radial4"/>
    <dgm:cxn modelId="{47D71B94-AA4C-419D-8C37-B1DE91C88556}" type="presParOf" srcId="{7353CB19-F610-4F51-930F-46342A56C42C}" destId="{E1662995-D604-407D-B6BC-4649DF2891F9}" srcOrd="6" destOrd="0" presId="urn:microsoft.com/office/officeart/2005/8/layout/radial4"/>
    <dgm:cxn modelId="{752932C7-03B4-48B1-8CCF-20C27B41D623}" type="presParOf" srcId="{7353CB19-F610-4F51-930F-46342A56C42C}" destId="{8B221C5E-64C9-4EE7-ACE6-53E52C91B07D}" srcOrd="7" destOrd="0" presId="urn:microsoft.com/office/officeart/2005/8/layout/radial4"/>
    <dgm:cxn modelId="{B2F1812F-C25E-475F-A425-C7C8EFB44EF6}" type="presParOf" srcId="{7353CB19-F610-4F51-930F-46342A56C42C}" destId="{532B7B6B-DB14-41E4-87FC-4B3C6FF678A0}" srcOrd="8"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E8AFE3B4-E08D-47C1-AB3C-FDBAB5D24AD3}"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ru-RU"/>
        </a:p>
      </dgm:t>
    </dgm:pt>
    <dgm:pt modelId="{E099EAF7-DC51-46B0-B7FB-4906CC06342D}">
      <dgm:prSet phldrT="[Текст]"/>
      <dgm:spPr/>
      <dgm:t>
        <a:bodyPr/>
        <a:lstStyle/>
        <a:p>
          <a:pPr algn="ctr"/>
          <a:r>
            <a:rPr lang="ru-RU" b="1" dirty="0" smtClean="0">
              <a:solidFill>
                <a:srgbClr val="002060"/>
              </a:solidFill>
            </a:rPr>
            <a:t>1772</a:t>
          </a:r>
          <a:endParaRPr lang="ru-RU" b="1" dirty="0">
            <a:solidFill>
              <a:srgbClr val="002060"/>
            </a:solidFill>
          </a:endParaRPr>
        </a:p>
      </dgm:t>
    </dgm:pt>
    <dgm:pt modelId="{4FF96BD5-A821-49D5-B11C-2C574FE73386}" type="parTrans" cxnId="{D84E60CE-05D1-4838-ABCC-C7B2A998FF76}">
      <dgm:prSet/>
      <dgm:spPr/>
      <dgm:t>
        <a:bodyPr/>
        <a:lstStyle/>
        <a:p>
          <a:pPr algn="ctr"/>
          <a:endParaRPr lang="ru-RU"/>
        </a:p>
      </dgm:t>
    </dgm:pt>
    <dgm:pt modelId="{E69FE58A-6B38-4587-88F1-EA52D2F514A5}" type="sibTrans" cxnId="{D84E60CE-05D1-4838-ABCC-C7B2A998FF76}">
      <dgm:prSet/>
      <dgm:spPr/>
      <dgm:t>
        <a:bodyPr/>
        <a:lstStyle/>
        <a:p>
          <a:pPr algn="ctr"/>
          <a:endParaRPr lang="ru-RU"/>
        </a:p>
      </dgm:t>
    </dgm:pt>
    <dgm:pt modelId="{4193744F-4CCA-4E82-AF91-0C0BDBDDEFAD}">
      <dgm:prSet phldrT="[Текст]"/>
      <dgm:spPr/>
      <dgm:t>
        <a:bodyPr/>
        <a:lstStyle/>
        <a:p>
          <a:pPr algn="ctr"/>
          <a:r>
            <a:rPr lang="ru-RU" b="0" dirty="0" smtClean="0"/>
            <a:t>Россия</a:t>
          </a:r>
          <a:endParaRPr lang="ru-RU" b="0" dirty="0"/>
        </a:p>
      </dgm:t>
    </dgm:pt>
    <dgm:pt modelId="{A1E14C10-53D2-42BA-B235-8697C3595A07}" type="parTrans" cxnId="{83F90D77-1B2F-4E69-B15C-D7A7C431E3F1}">
      <dgm:prSet/>
      <dgm:spPr/>
      <dgm:t>
        <a:bodyPr/>
        <a:lstStyle/>
        <a:p>
          <a:pPr algn="ctr"/>
          <a:endParaRPr lang="ru-RU"/>
        </a:p>
      </dgm:t>
    </dgm:pt>
    <dgm:pt modelId="{DCD0351E-B0FA-4D90-A2E5-507E4F62F4DB}" type="sibTrans" cxnId="{83F90D77-1B2F-4E69-B15C-D7A7C431E3F1}">
      <dgm:prSet/>
      <dgm:spPr/>
      <dgm:t>
        <a:bodyPr/>
        <a:lstStyle/>
        <a:p>
          <a:pPr algn="ctr"/>
          <a:endParaRPr lang="ru-RU"/>
        </a:p>
      </dgm:t>
    </dgm:pt>
    <dgm:pt modelId="{48BD1A8E-5C35-47C8-9027-C370B12E8701}">
      <dgm:prSet phldrT="[Текст]"/>
      <dgm:spPr/>
      <dgm:t>
        <a:bodyPr/>
        <a:lstStyle/>
        <a:p>
          <a:pPr algn="ctr"/>
          <a:r>
            <a:rPr lang="ru-RU" b="1" dirty="0" smtClean="0">
              <a:solidFill>
                <a:srgbClr val="002060"/>
              </a:solidFill>
            </a:rPr>
            <a:t>1793</a:t>
          </a:r>
          <a:endParaRPr lang="ru-RU" b="1" dirty="0">
            <a:solidFill>
              <a:srgbClr val="002060"/>
            </a:solidFill>
          </a:endParaRPr>
        </a:p>
      </dgm:t>
    </dgm:pt>
    <dgm:pt modelId="{F424321A-793A-49E5-8ECE-A968C08E65C1}" type="parTrans" cxnId="{3DC3055B-C74E-4B24-A0BD-027F39384FE0}">
      <dgm:prSet/>
      <dgm:spPr/>
      <dgm:t>
        <a:bodyPr/>
        <a:lstStyle/>
        <a:p>
          <a:pPr algn="ctr"/>
          <a:endParaRPr lang="ru-RU"/>
        </a:p>
      </dgm:t>
    </dgm:pt>
    <dgm:pt modelId="{2E2F1DE5-3165-494A-92AF-937B131335CD}" type="sibTrans" cxnId="{3DC3055B-C74E-4B24-A0BD-027F39384FE0}">
      <dgm:prSet/>
      <dgm:spPr/>
      <dgm:t>
        <a:bodyPr/>
        <a:lstStyle/>
        <a:p>
          <a:pPr algn="ctr"/>
          <a:endParaRPr lang="ru-RU"/>
        </a:p>
      </dgm:t>
    </dgm:pt>
    <dgm:pt modelId="{BF17AAB7-4AD6-4AC3-B02E-293C8F028A3B}">
      <dgm:prSet phldrT="[Текст]"/>
      <dgm:spPr/>
      <dgm:t>
        <a:bodyPr/>
        <a:lstStyle/>
        <a:p>
          <a:pPr algn="ctr"/>
          <a:r>
            <a:rPr lang="ru-RU" b="0" dirty="0" smtClean="0"/>
            <a:t>Пруссия</a:t>
          </a:r>
          <a:endParaRPr lang="ru-RU" b="0" dirty="0"/>
        </a:p>
      </dgm:t>
    </dgm:pt>
    <dgm:pt modelId="{0109A615-FEBD-4947-AD74-98E87AE5BF07}" type="parTrans" cxnId="{ACF5A3B8-0393-4D01-81C7-AD65983AE95C}">
      <dgm:prSet/>
      <dgm:spPr/>
      <dgm:t>
        <a:bodyPr/>
        <a:lstStyle/>
        <a:p>
          <a:pPr algn="ctr"/>
          <a:endParaRPr lang="ru-RU"/>
        </a:p>
      </dgm:t>
    </dgm:pt>
    <dgm:pt modelId="{CE8B0708-E5FF-47C3-9D86-BF44CD9924F8}" type="sibTrans" cxnId="{ACF5A3B8-0393-4D01-81C7-AD65983AE95C}">
      <dgm:prSet/>
      <dgm:spPr/>
      <dgm:t>
        <a:bodyPr/>
        <a:lstStyle/>
        <a:p>
          <a:pPr algn="ctr"/>
          <a:endParaRPr lang="ru-RU"/>
        </a:p>
      </dgm:t>
    </dgm:pt>
    <dgm:pt modelId="{0D1FBC59-1096-4BD0-9561-A816C6AC3DCD}">
      <dgm:prSet phldrT="[Текст]"/>
      <dgm:spPr/>
      <dgm:t>
        <a:bodyPr/>
        <a:lstStyle/>
        <a:p>
          <a:pPr algn="ctr"/>
          <a:r>
            <a:rPr lang="ru-RU" b="1" dirty="0" smtClean="0">
              <a:solidFill>
                <a:srgbClr val="002060"/>
              </a:solidFill>
            </a:rPr>
            <a:t>1795</a:t>
          </a:r>
          <a:endParaRPr lang="ru-RU" b="1" dirty="0">
            <a:solidFill>
              <a:srgbClr val="002060"/>
            </a:solidFill>
          </a:endParaRPr>
        </a:p>
      </dgm:t>
    </dgm:pt>
    <dgm:pt modelId="{55401024-940F-43B7-ACB6-4457BB4C8515}" type="parTrans" cxnId="{CD5EF1AC-15D5-4778-B61F-8540D286060F}">
      <dgm:prSet/>
      <dgm:spPr/>
      <dgm:t>
        <a:bodyPr/>
        <a:lstStyle/>
        <a:p>
          <a:pPr algn="ctr"/>
          <a:endParaRPr lang="ru-RU"/>
        </a:p>
      </dgm:t>
    </dgm:pt>
    <dgm:pt modelId="{9BAFF437-8F39-414E-8865-698FC1464989}" type="sibTrans" cxnId="{CD5EF1AC-15D5-4778-B61F-8540D286060F}">
      <dgm:prSet/>
      <dgm:spPr/>
      <dgm:t>
        <a:bodyPr/>
        <a:lstStyle/>
        <a:p>
          <a:pPr algn="ctr"/>
          <a:endParaRPr lang="ru-RU"/>
        </a:p>
      </dgm:t>
    </dgm:pt>
    <dgm:pt modelId="{1CA6DDDA-979E-4579-8EAA-37C93871C24D}">
      <dgm:prSet phldrT="[Текст]"/>
      <dgm:spPr/>
      <dgm:t>
        <a:bodyPr/>
        <a:lstStyle/>
        <a:p>
          <a:pPr algn="ctr"/>
          <a:r>
            <a:rPr lang="ru-RU" b="0" dirty="0" smtClean="0"/>
            <a:t>Австрия</a:t>
          </a:r>
          <a:endParaRPr lang="ru-RU" b="0" dirty="0"/>
        </a:p>
      </dgm:t>
    </dgm:pt>
    <dgm:pt modelId="{76BA0D08-197F-49E7-8319-BFA162577587}" type="parTrans" cxnId="{62FF1B16-3D7B-48D2-8626-8C99005B958B}">
      <dgm:prSet/>
      <dgm:spPr/>
      <dgm:t>
        <a:bodyPr/>
        <a:lstStyle/>
        <a:p>
          <a:pPr algn="ctr"/>
          <a:endParaRPr lang="ru-RU"/>
        </a:p>
      </dgm:t>
    </dgm:pt>
    <dgm:pt modelId="{8081D00B-3DB5-4390-828C-83E5D8CBE32D}" type="sibTrans" cxnId="{62FF1B16-3D7B-48D2-8626-8C99005B958B}">
      <dgm:prSet/>
      <dgm:spPr/>
      <dgm:t>
        <a:bodyPr/>
        <a:lstStyle/>
        <a:p>
          <a:pPr algn="ctr"/>
          <a:endParaRPr lang="ru-RU"/>
        </a:p>
      </dgm:t>
    </dgm:pt>
    <dgm:pt modelId="{9D2E6555-CBE5-45E3-936C-FFFF5B9B7BE7}" type="pres">
      <dgm:prSet presAssocID="{E8AFE3B4-E08D-47C1-AB3C-FDBAB5D24AD3}" presName="composite" presStyleCnt="0">
        <dgm:presLayoutVars>
          <dgm:chMax val="5"/>
          <dgm:dir/>
          <dgm:animLvl val="ctr"/>
          <dgm:resizeHandles val="exact"/>
        </dgm:presLayoutVars>
      </dgm:prSet>
      <dgm:spPr/>
      <dgm:t>
        <a:bodyPr/>
        <a:lstStyle/>
        <a:p>
          <a:endParaRPr lang="ru-RU"/>
        </a:p>
      </dgm:t>
    </dgm:pt>
    <dgm:pt modelId="{702E0E52-F23E-485C-882F-A7E310C1A91A}" type="pres">
      <dgm:prSet presAssocID="{E8AFE3B4-E08D-47C1-AB3C-FDBAB5D24AD3}" presName="cycle" presStyleCnt="0"/>
      <dgm:spPr/>
    </dgm:pt>
    <dgm:pt modelId="{726A51BC-1562-4FB6-9CC7-3E8CA18886EE}" type="pres">
      <dgm:prSet presAssocID="{E8AFE3B4-E08D-47C1-AB3C-FDBAB5D24AD3}" presName="centerShape" presStyleCnt="0"/>
      <dgm:spPr/>
    </dgm:pt>
    <dgm:pt modelId="{B55DB44F-4E06-4860-B420-BB084ABA0385}" type="pres">
      <dgm:prSet presAssocID="{E8AFE3B4-E08D-47C1-AB3C-FDBAB5D24AD3}" presName="connSite" presStyleLbl="node1" presStyleIdx="0" presStyleCnt="4"/>
      <dgm:spPr/>
    </dgm:pt>
    <dgm:pt modelId="{4DC9B83C-55B0-4176-B375-361038864544}" type="pres">
      <dgm:prSet presAssocID="{E8AFE3B4-E08D-47C1-AB3C-FDBAB5D24AD3}" presName="visible" presStyleLbl="node1" presStyleIdx="0" presStyleCnt="4" custScaleX="136212" custScaleY="149627" custLinFactNeighborX="-8699" custLinFactNeighborY="-44922"/>
      <dgm:spPr>
        <a:blipFill rotWithShape="0">
          <a:blip xmlns:r="http://schemas.openxmlformats.org/officeDocument/2006/relationships" r:embed="rId1"/>
          <a:stretch>
            <a:fillRect/>
          </a:stretch>
        </a:blipFill>
      </dgm:spPr>
    </dgm:pt>
    <dgm:pt modelId="{87582A35-7322-413F-AC56-456751C675A8}" type="pres">
      <dgm:prSet presAssocID="{4FF96BD5-A821-49D5-B11C-2C574FE73386}" presName="Name25" presStyleLbl="parChTrans1D1" presStyleIdx="0" presStyleCnt="3"/>
      <dgm:spPr/>
      <dgm:t>
        <a:bodyPr/>
        <a:lstStyle/>
        <a:p>
          <a:endParaRPr lang="ru-RU"/>
        </a:p>
      </dgm:t>
    </dgm:pt>
    <dgm:pt modelId="{2C94FBA7-A15B-4562-93FF-1F5760FF4A5B}" type="pres">
      <dgm:prSet presAssocID="{E099EAF7-DC51-46B0-B7FB-4906CC06342D}" presName="node" presStyleCnt="0"/>
      <dgm:spPr/>
    </dgm:pt>
    <dgm:pt modelId="{C9DAD5F6-25B6-42B6-A9B1-E835B9D89CDF}" type="pres">
      <dgm:prSet presAssocID="{E099EAF7-DC51-46B0-B7FB-4906CC06342D}" presName="parentNode" presStyleLbl="node1" presStyleIdx="1" presStyleCnt="4" custScaleY="38735" custLinFactNeighborX="-15836" custLinFactNeighborY="-44519">
        <dgm:presLayoutVars>
          <dgm:chMax val="1"/>
          <dgm:bulletEnabled val="1"/>
        </dgm:presLayoutVars>
      </dgm:prSet>
      <dgm:spPr/>
      <dgm:t>
        <a:bodyPr/>
        <a:lstStyle/>
        <a:p>
          <a:endParaRPr lang="ru-RU"/>
        </a:p>
      </dgm:t>
    </dgm:pt>
    <dgm:pt modelId="{D31664A3-AE9E-4300-8525-3A39ECA63014}" type="pres">
      <dgm:prSet presAssocID="{E099EAF7-DC51-46B0-B7FB-4906CC06342D}" presName="childNode" presStyleLbl="revTx" presStyleIdx="0" presStyleCnt="3">
        <dgm:presLayoutVars>
          <dgm:bulletEnabled val="1"/>
        </dgm:presLayoutVars>
      </dgm:prSet>
      <dgm:spPr/>
      <dgm:t>
        <a:bodyPr/>
        <a:lstStyle/>
        <a:p>
          <a:endParaRPr lang="ru-RU"/>
        </a:p>
      </dgm:t>
    </dgm:pt>
    <dgm:pt modelId="{0628674B-9D54-47BF-AF1F-A456D45ADFB3}" type="pres">
      <dgm:prSet presAssocID="{F424321A-793A-49E5-8ECE-A968C08E65C1}" presName="Name25" presStyleLbl="parChTrans1D1" presStyleIdx="1" presStyleCnt="3"/>
      <dgm:spPr/>
      <dgm:t>
        <a:bodyPr/>
        <a:lstStyle/>
        <a:p>
          <a:endParaRPr lang="ru-RU"/>
        </a:p>
      </dgm:t>
    </dgm:pt>
    <dgm:pt modelId="{EF41706F-D315-40D9-9E73-4C8C1AFFB2C6}" type="pres">
      <dgm:prSet presAssocID="{48BD1A8E-5C35-47C8-9027-C370B12E8701}" presName="node" presStyleCnt="0"/>
      <dgm:spPr/>
    </dgm:pt>
    <dgm:pt modelId="{56BB4613-9E17-4C73-868F-2F001C42B656}" type="pres">
      <dgm:prSet presAssocID="{48BD1A8E-5C35-47C8-9027-C370B12E8701}" presName="parentNode" presStyleLbl="node1" presStyleIdx="2" presStyleCnt="4" custAng="10800000" custFlipVert="1" custScaleX="89566" custScaleY="45612" custLinFactNeighborX="12863" custLinFactNeighborY="-70565">
        <dgm:presLayoutVars>
          <dgm:chMax val="1"/>
          <dgm:bulletEnabled val="1"/>
        </dgm:presLayoutVars>
      </dgm:prSet>
      <dgm:spPr/>
      <dgm:t>
        <a:bodyPr/>
        <a:lstStyle/>
        <a:p>
          <a:endParaRPr lang="ru-RU"/>
        </a:p>
      </dgm:t>
    </dgm:pt>
    <dgm:pt modelId="{F0C8EAA7-D7ED-4B12-9A7C-BCD475531AAB}" type="pres">
      <dgm:prSet presAssocID="{48BD1A8E-5C35-47C8-9027-C370B12E8701}" presName="childNode" presStyleLbl="revTx" presStyleIdx="1" presStyleCnt="3">
        <dgm:presLayoutVars>
          <dgm:bulletEnabled val="1"/>
        </dgm:presLayoutVars>
      </dgm:prSet>
      <dgm:spPr/>
      <dgm:t>
        <a:bodyPr/>
        <a:lstStyle/>
        <a:p>
          <a:endParaRPr lang="ru-RU"/>
        </a:p>
      </dgm:t>
    </dgm:pt>
    <dgm:pt modelId="{0778CEA7-E406-4B57-8010-1B583C77BE05}" type="pres">
      <dgm:prSet presAssocID="{55401024-940F-43B7-ACB6-4457BB4C8515}" presName="Name25" presStyleLbl="parChTrans1D1" presStyleIdx="2" presStyleCnt="3"/>
      <dgm:spPr/>
      <dgm:t>
        <a:bodyPr/>
        <a:lstStyle/>
        <a:p>
          <a:endParaRPr lang="ru-RU"/>
        </a:p>
      </dgm:t>
    </dgm:pt>
    <dgm:pt modelId="{B967E2E3-770F-4259-AF8D-039640384BE9}" type="pres">
      <dgm:prSet presAssocID="{0D1FBC59-1096-4BD0-9561-A816C6AC3DCD}" presName="node" presStyleCnt="0"/>
      <dgm:spPr/>
    </dgm:pt>
    <dgm:pt modelId="{FA3533E2-ABA4-4588-9A57-36C4EED1F43E}" type="pres">
      <dgm:prSet presAssocID="{0D1FBC59-1096-4BD0-9561-A816C6AC3DCD}" presName="parentNode" presStyleLbl="node1" presStyleIdx="3" presStyleCnt="4" custScaleY="45405" custLinFactNeighborX="52406" custLinFactNeighborY="-98251">
        <dgm:presLayoutVars>
          <dgm:chMax val="1"/>
          <dgm:bulletEnabled val="1"/>
        </dgm:presLayoutVars>
      </dgm:prSet>
      <dgm:spPr/>
      <dgm:t>
        <a:bodyPr/>
        <a:lstStyle/>
        <a:p>
          <a:endParaRPr lang="ru-RU"/>
        </a:p>
      </dgm:t>
    </dgm:pt>
    <dgm:pt modelId="{FE028138-9283-4FF0-AE52-8CED56C1AEC9}" type="pres">
      <dgm:prSet presAssocID="{0D1FBC59-1096-4BD0-9561-A816C6AC3DCD}" presName="childNode" presStyleLbl="revTx" presStyleIdx="2" presStyleCnt="3">
        <dgm:presLayoutVars>
          <dgm:bulletEnabled val="1"/>
        </dgm:presLayoutVars>
      </dgm:prSet>
      <dgm:spPr/>
      <dgm:t>
        <a:bodyPr/>
        <a:lstStyle/>
        <a:p>
          <a:endParaRPr lang="ru-RU"/>
        </a:p>
      </dgm:t>
    </dgm:pt>
  </dgm:ptLst>
  <dgm:cxnLst>
    <dgm:cxn modelId="{8FB56F1D-DBC2-4A24-949B-4AC7F5D40F10}" type="presOf" srcId="{1CA6DDDA-979E-4579-8EAA-37C93871C24D}" destId="{FE028138-9283-4FF0-AE52-8CED56C1AEC9}" srcOrd="0" destOrd="0" presId="urn:microsoft.com/office/officeart/2005/8/layout/radial2"/>
    <dgm:cxn modelId="{402C48B0-2C42-4559-9821-847B753F7AB9}" type="presOf" srcId="{4FF96BD5-A821-49D5-B11C-2C574FE73386}" destId="{87582A35-7322-413F-AC56-456751C675A8}" srcOrd="0" destOrd="0" presId="urn:microsoft.com/office/officeart/2005/8/layout/radial2"/>
    <dgm:cxn modelId="{CD5EF1AC-15D5-4778-B61F-8540D286060F}" srcId="{E8AFE3B4-E08D-47C1-AB3C-FDBAB5D24AD3}" destId="{0D1FBC59-1096-4BD0-9561-A816C6AC3DCD}" srcOrd="2" destOrd="0" parTransId="{55401024-940F-43B7-ACB6-4457BB4C8515}" sibTransId="{9BAFF437-8F39-414E-8865-698FC1464989}"/>
    <dgm:cxn modelId="{62FF1B16-3D7B-48D2-8626-8C99005B958B}" srcId="{0D1FBC59-1096-4BD0-9561-A816C6AC3DCD}" destId="{1CA6DDDA-979E-4579-8EAA-37C93871C24D}" srcOrd="0" destOrd="0" parTransId="{76BA0D08-197F-49E7-8319-BFA162577587}" sibTransId="{8081D00B-3DB5-4390-828C-83E5D8CBE32D}"/>
    <dgm:cxn modelId="{83F90D77-1B2F-4E69-B15C-D7A7C431E3F1}" srcId="{E099EAF7-DC51-46B0-B7FB-4906CC06342D}" destId="{4193744F-4CCA-4E82-AF91-0C0BDBDDEFAD}" srcOrd="0" destOrd="0" parTransId="{A1E14C10-53D2-42BA-B235-8697C3595A07}" sibTransId="{DCD0351E-B0FA-4D90-A2E5-507E4F62F4DB}"/>
    <dgm:cxn modelId="{6523E1F2-BD52-4731-A3A6-801BB68EF959}" type="presOf" srcId="{F424321A-793A-49E5-8ECE-A968C08E65C1}" destId="{0628674B-9D54-47BF-AF1F-A456D45ADFB3}" srcOrd="0" destOrd="0" presId="urn:microsoft.com/office/officeart/2005/8/layout/radial2"/>
    <dgm:cxn modelId="{E9DC7872-F54F-4899-A8FA-2A28DC584BAC}" type="presOf" srcId="{E099EAF7-DC51-46B0-B7FB-4906CC06342D}" destId="{C9DAD5F6-25B6-42B6-A9B1-E835B9D89CDF}" srcOrd="0" destOrd="0" presId="urn:microsoft.com/office/officeart/2005/8/layout/radial2"/>
    <dgm:cxn modelId="{C995A9BC-2BEE-474C-ABE8-69166DBCCD12}" type="presOf" srcId="{4193744F-4CCA-4E82-AF91-0C0BDBDDEFAD}" destId="{D31664A3-AE9E-4300-8525-3A39ECA63014}" srcOrd="0" destOrd="0" presId="urn:microsoft.com/office/officeart/2005/8/layout/radial2"/>
    <dgm:cxn modelId="{CDA13062-41CB-4565-9E37-4A7D864FB66F}" type="presOf" srcId="{0D1FBC59-1096-4BD0-9561-A816C6AC3DCD}" destId="{FA3533E2-ABA4-4588-9A57-36C4EED1F43E}" srcOrd="0" destOrd="0" presId="urn:microsoft.com/office/officeart/2005/8/layout/radial2"/>
    <dgm:cxn modelId="{E82CF0B4-A8DE-4A28-8A15-D5D02D4B9B9D}" type="presOf" srcId="{55401024-940F-43B7-ACB6-4457BB4C8515}" destId="{0778CEA7-E406-4B57-8010-1B583C77BE05}" srcOrd="0" destOrd="0" presId="urn:microsoft.com/office/officeart/2005/8/layout/radial2"/>
    <dgm:cxn modelId="{0DDACB8F-D994-45FB-A470-F58206AC46B9}" type="presOf" srcId="{48BD1A8E-5C35-47C8-9027-C370B12E8701}" destId="{56BB4613-9E17-4C73-868F-2F001C42B656}" srcOrd="0" destOrd="0" presId="urn:microsoft.com/office/officeart/2005/8/layout/radial2"/>
    <dgm:cxn modelId="{3DC3055B-C74E-4B24-A0BD-027F39384FE0}" srcId="{E8AFE3B4-E08D-47C1-AB3C-FDBAB5D24AD3}" destId="{48BD1A8E-5C35-47C8-9027-C370B12E8701}" srcOrd="1" destOrd="0" parTransId="{F424321A-793A-49E5-8ECE-A968C08E65C1}" sibTransId="{2E2F1DE5-3165-494A-92AF-937B131335CD}"/>
    <dgm:cxn modelId="{ACF5A3B8-0393-4D01-81C7-AD65983AE95C}" srcId="{48BD1A8E-5C35-47C8-9027-C370B12E8701}" destId="{BF17AAB7-4AD6-4AC3-B02E-293C8F028A3B}" srcOrd="0" destOrd="0" parTransId="{0109A615-FEBD-4947-AD74-98E87AE5BF07}" sibTransId="{CE8B0708-E5FF-47C3-9D86-BF44CD9924F8}"/>
    <dgm:cxn modelId="{7E046E5A-8053-4718-8013-7026ADB21331}" type="presOf" srcId="{BF17AAB7-4AD6-4AC3-B02E-293C8F028A3B}" destId="{F0C8EAA7-D7ED-4B12-9A7C-BCD475531AAB}" srcOrd="0" destOrd="0" presId="urn:microsoft.com/office/officeart/2005/8/layout/radial2"/>
    <dgm:cxn modelId="{D84E60CE-05D1-4838-ABCC-C7B2A998FF76}" srcId="{E8AFE3B4-E08D-47C1-AB3C-FDBAB5D24AD3}" destId="{E099EAF7-DC51-46B0-B7FB-4906CC06342D}" srcOrd="0" destOrd="0" parTransId="{4FF96BD5-A821-49D5-B11C-2C574FE73386}" sibTransId="{E69FE58A-6B38-4587-88F1-EA52D2F514A5}"/>
    <dgm:cxn modelId="{B494E2BE-040B-4BDC-8159-A6F9307C3CDC}" type="presOf" srcId="{E8AFE3B4-E08D-47C1-AB3C-FDBAB5D24AD3}" destId="{9D2E6555-CBE5-45E3-936C-FFFF5B9B7BE7}" srcOrd="0" destOrd="0" presId="urn:microsoft.com/office/officeart/2005/8/layout/radial2"/>
    <dgm:cxn modelId="{F192020E-3241-4BD2-AE29-DC3BEBAA6FC7}" type="presParOf" srcId="{9D2E6555-CBE5-45E3-936C-FFFF5B9B7BE7}" destId="{702E0E52-F23E-485C-882F-A7E310C1A91A}" srcOrd="0" destOrd="0" presId="urn:microsoft.com/office/officeart/2005/8/layout/radial2"/>
    <dgm:cxn modelId="{16D56FD6-652B-4A0A-8659-DBBB029DCBEB}" type="presParOf" srcId="{702E0E52-F23E-485C-882F-A7E310C1A91A}" destId="{726A51BC-1562-4FB6-9CC7-3E8CA18886EE}" srcOrd="0" destOrd="0" presId="urn:microsoft.com/office/officeart/2005/8/layout/radial2"/>
    <dgm:cxn modelId="{A40764FB-5C4D-40D1-98CB-14AE8A7FE1F1}" type="presParOf" srcId="{726A51BC-1562-4FB6-9CC7-3E8CA18886EE}" destId="{B55DB44F-4E06-4860-B420-BB084ABA0385}" srcOrd="0" destOrd="0" presId="urn:microsoft.com/office/officeart/2005/8/layout/radial2"/>
    <dgm:cxn modelId="{8EECD6F6-932B-4547-BA6A-918043AEAAA1}" type="presParOf" srcId="{726A51BC-1562-4FB6-9CC7-3E8CA18886EE}" destId="{4DC9B83C-55B0-4176-B375-361038864544}" srcOrd="1" destOrd="0" presId="urn:microsoft.com/office/officeart/2005/8/layout/radial2"/>
    <dgm:cxn modelId="{BDE3A334-E2A5-4F73-990A-569FCA1210CE}" type="presParOf" srcId="{702E0E52-F23E-485C-882F-A7E310C1A91A}" destId="{87582A35-7322-413F-AC56-456751C675A8}" srcOrd="1" destOrd="0" presId="urn:microsoft.com/office/officeart/2005/8/layout/radial2"/>
    <dgm:cxn modelId="{C0F23B85-D1B0-4782-A2E5-F39507F59114}" type="presParOf" srcId="{702E0E52-F23E-485C-882F-A7E310C1A91A}" destId="{2C94FBA7-A15B-4562-93FF-1F5760FF4A5B}" srcOrd="2" destOrd="0" presId="urn:microsoft.com/office/officeart/2005/8/layout/radial2"/>
    <dgm:cxn modelId="{FF261A57-1EAD-4AEE-B65D-72392DB21B06}" type="presParOf" srcId="{2C94FBA7-A15B-4562-93FF-1F5760FF4A5B}" destId="{C9DAD5F6-25B6-42B6-A9B1-E835B9D89CDF}" srcOrd="0" destOrd="0" presId="urn:microsoft.com/office/officeart/2005/8/layout/radial2"/>
    <dgm:cxn modelId="{C688A197-41E4-4EF6-AB05-6B4FEDB496A6}" type="presParOf" srcId="{2C94FBA7-A15B-4562-93FF-1F5760FF4A5B}" destId="{D31664A3-AE9E-4300-8525-3A39ECA63014}" srcOrd="1" destOrd="0" presId="urn:microsoft.com/office/officeart/2005/8/layout/radial2"/>
    <dgm:cxn modelId="{6B6A78EA-CE79-461E-8017-F8CDA02CC553}" type="presParOf" srcId="{702E0E52-F23E-485C-882F-A7E310C1A91A}" destId="{0628674B-9D54-47BF-AF1F-A456D45ADFB3}" srcOrd="3" destOrd="0" presId="urn:microsoft.com/office/officeart/2005/8/layout/radial2"/>
    <dgm:cxn modelId="{39039720-BB03-47C9-9D52-CEC008EF40A5}" type="presParOf" srcId="{702E0E52-F23E-485C-882F-A7E310C1A91A}" destId="{EF41706F-D315-40D9-9E73-4C8C1AFFB2C6}" srcOrd="4" destOrd="0" presId="urn:microsoft.com/office/officeart/2005/8/layout/radial2"/>
    <dgm:cxn modelId="{843FA50B-F171-4C55-A71E-65857F327EA2}" type="presParOf" srcId="{EF41706F-D315-40D9-9E73-4C8C1AFFB2C6}" destId="{56BB4613-9E17-4C73-868F-2F001C42B656}" srcOrd="0" destOrd="0" presId="urn:microsoft.com/office/officeart/2005/8/layout/radial2"/>
    <dgm:cxn modelId="{D7595EAE-E081-45D5-B628-DEDB3EB337AE}" type="presParOf" srcId="{EF41706F-D315-40D9-9E73-4C8C1AFFB2C6}" destId="{F0C8EAA7-D7ED-4B12-9A7C-BCD475531AAB}" srcOrd="1" destOrd="0" presId="urn:microsoft.com/office/officeart/2005/8/layout/radial2"/>
    <dgm:cxn modelId="{19B25FB1-9B24-449E-965E-7FB5C20F327D}" type="presParOf" srcId="{702E0E52-F23E-485C-882F-A7E310C1A91A}" destId="{0778CEA7-E406-4B57-8010-1B583C77BE05}" srcOrd="5" destOrd="0" presId="urn:microsoft.com/office/officeart/2005/8/layout/radial2"/>
    <dgm:cxn modelId="{1C4B3F9D-6AA7-48F4-9796-FAB0B2370C29}" type="presParOf" srcId="{702E0E52-F23E-485C-882F-A7E310C1A91A}" destId="{B967E2E3-770F-4259-AF8D-039640384BE9}" srcOrd="6" destOrd="0" presId="urn:microsoft.com/office/officeart/2005/8/layout/radial2"/>
    <dgm:cxn modelId="{568AFA23-0D7F-4DA0-9ECE-3FD4C64613C4}" type="presParOf" srcId="{B967E2E3-770F-4259-AF8D-039640384BE9}" destId="{FA3533E2-ABA4-4588-9A57-36C4EED1F43E}" srcOrd="0" destOrd="0" presId="urn:microsoft.com/office/officeart/2005/8/layout/radial2"/>
    <dgm:cxn modelId="{55C99C81-430F-4646-A33A-4D46C60A5A38}" type="presParOf" srcId="{B967E2E3-770F-4259-AF8D-039640384BE9}" destId="{FE028138-9283-4FF0-AE52-8CED56C1AEC9}"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DE7AF-6857-42E9-86A3-859D887835A6}" type="datetimeFigureOut">
              <a:rPr lang="ru-RU" smtClean="0"/>
              <a:pPr/>
              <a:t>13.03.2016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D0DCE-5B1B-4FDF-B91A-6618B72684F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ru.wikipedia.org/wiki/%D0%A4%D0%B0%D1%80%D1%82%D1%83%D0%BA" TargetMode="External"/><Relationship Id="rId13" Type="http://schemas.openxmlformats.org/officeDocument/2006/relationships/hyperlink" Target="http://ru.wikipedia.org/wiki/%D0%9A%D0%B0%D0%B7%D0%B0%D0%BD%D1%81%D0%BA%D0%B8%D0%B9_%D1%81%D0%BE%D0%B1%D0%BE%D1%80_%D0%B2_%D0%A1%D0%B0%D0%BD%D0%BA%D1%82-%D0%9F%D0%B5%D1%82%D0%B5%D1%80%D0%B1%D1%83%D1%80%D0%B3%D0%B5" TargetMode="External"/><Relationship Id="rId18" Type="http://schemas.openxmlformats.org/officeDocument/2006/relationships/hyperlink" Target="http://ru.wikipedia.org/wiki/%D0%9E%D0%BA%D1%80%D1%83%D0%B6%D0%BD%D0%BE%D1%81%D1%82%D1%8C" TargetMode="External"/><Relationship Id="rId3" Type="http://schemas.openxmlformats.org/officeDocument/2006/relationships/hyperlink" Target="http://ru.wikipedia.org/wiki/%D0%A1%D0%B8%D0%BC%D0%B2%D0%BE%D0%BB%D0%B8%D0%BA%D0%B0" TargetMode="External"/><Relationship Id="rId7" Type="http://schemas.openxmlformats.org/officeDocument/2006/relationships/hyperlink" Target="http://ru.wikipedia.org/wiki/%D0%9E%D1%82%D0%B2%D0%B5%D1%81" TargetMode="External"/><Relationship Id="rId12" Type="http://schemas.openxmlformats.org/officeDocument/2006/relationships/hyperlink" Target="http://ru.wikipedia.org/wiki/%D0%A2%D1%80%D0%BE%D0%B8%D1%86%D0%B0" TargetMode="External"/><Relationship Id="rId17" Type="http://schemas.openxmlformats.org/officeDocument/2006/relationships/hyperlink" Target="http://ru.wikipedia.org/wiki/%D0%9C%D0%B0%D1%81%D0%BE%D0%BD%D1%8B" TargetMode="External"/><Relationship Id="rId2" Type="http://schemas.openxmlformats.org/officeDocument/2006/relationships/slide" Target="../slides/slide10.xml"/><Relationship Id="rId16" Type="http://schemas.openxmlformats.org/officeDocument/2006/relationships/hyperlink" Target="http://ru.wikipedia.org/wiki/%D0%93%D0%BB%D0%B0%D0%B7_%D0%A5%D0%BE%D1%80%D0%B0" TargetMode="External"/><Relationship Id="rId1" Type="http://schemas.openxmlformats.org/officeDocument/2006/relationships/notesMaster" Target="../notesMasters/notesMaster1.xml"/><Relationship Id="rId6" Type="http://schemas.openxmlformats.org/officeDocument/2006/relationships/hyperlink" Target="http://ru.wikipedia.org/wiki/%D0%A6%D0%B8%D1%80%D0%BA%D1%83%D0%BB%D1%8C" TargetMode="External"/><Relationship Id="rId11" Type="http://schemas.openxmlformats.org/officeDocument/2006/relationships/hyperlink" Target="http://ru.wikipedia.org/wiki/%D0%92%D1%81%D0%B5%D0%B2%D0%B8%D0%B4%D1%8F%D1%89%D0%B5%D0%B5_%D0%9E%D0%BA%D0%BE" TargetMode="External"/><Relationship Id="rId5" Type="http://schemas.openxmlformats.org/officeDocument/2006/relationships/hyperlink" Target="http://ru.wikipedia.org/wiki/%D0%9A%D0%B5%D0%BB%D1%8C%D0%BC%D0%B0" TargetMode="External"/><Relationship Id="rId15" Type="http://schemas.openxmlformats.org/officeDocument/2006/relationships/hyperlink" Target="http://ru.wikipedia.org/wiki/%D0%90%D1%85%D0%B5%D0%BD" TargetMode="External"/><Relationship Id="rId10" Type="http://schemas.openxmlformats.org/officeDocument/2006/relationships/hyperlink" Target="http://en.wikipedia.org/wiki/Eye_of_Providence" TargetMode="External"/><Relationship Id="rId19" Type="http://schemas.openxmlformats.org/officeDocument/2006/relationships/hyperlink" Target="http://ru.wikipedia.org/wiki/%D0%90%D0%BA%D0%B0%D1%86%D0%B8%D1%8F" TargetMode="External"/><Relationship Id="rId4" Type="http://schemas.openxmlformats.org/officeDocument/2006/relationships/hyperlink" Target="http://ru.wikipedia.org/wiki/%D0%A2%D0%B5%D1%80%D0%BC%D0%B8%D0%BD%D0%BE%D0%BB%D0%BE%D0%B3%D0%B8%D1%8F" TargetMode="External"/><Relationship Id="rId9" Type="http://schemas.openxmlformats.org/officeDocument/2006/relationships/hyperlink" Target="http://ru.wikipedia.org/wiki/%D0%9B%D1%83%D1%87%D0%B5%D0%B7%D0%B0%D1%80%D0%BD%D0%B0%D1%8F_%D0%B4%D0%B5%D0%BB%D1%8C%D1%82%D0%B0" TargetMode="External"/><Relationship Id="rId14" Type="http://schemas.openxmlformats.org/officeDocument/2006/relationships/hyperlink" Target="http://ru.wikipedia.org/wiki/%D0%90%D1%85%D0%B5%D0%BD%D1%81%D0%BA%D0%B8%D0%B9_%D1%81%D0%BE%D0%B1%D0%BE%D1%8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Портреты - гиперссылки</a:t>
            </a:r>
          </a:p>
        </p:txBody>
      </p:sp>
      <p:sp>
        <p:nvSpPr>
          <p:cNvPr id="4" name="Номер слайда 3"/>
          <p:cNvSpPr>
            <a:spLocks noGrp="1"/>
          </p:cNvSpPr>
          <p:nvPr>
            <p:ph type="sldNum" sz="quarter" idx="5"/>
          </p:nvPr>
        </p:nvSpPr>
        <p:spPr/>
        <p:txBody>
          <a:bodyPr/>
          <a:lstStyle/>
          <a:p>
            <a:pPr>
              <a:defRPr/>
            </a:pPr>
            <a:fld id="{352B4C97-07D5-4049-B335-E06029898536}" type="slidenum">
              <a:rPr lang="ru-RU" smtClean="0"/>
              <a:pPr>
                <a:defRPr/>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ru-RU" dirty="0" smtClean="0">
                <a:hlinkClick r:id="rId3" tooltip="Символика"/>
              </a:rPr>
              <a:t>Символика</a:t>
            </a:r>
            <a:r>
              <a:rPr lang="ru-RU" dirty="0" smtClean="0"/>
              <a:t> и </a:t>
            </a:r>
            <a:r>
              <a:rPr lang="ru-RU" dirty="0" smtClean="0">
                <a:hlinkClick r:id="rId4" tooltip="Терминология"/>
              </a:rPr>
              <a:t>терминология</a:t>
            </a:r>
            <a:r>
              <a:rPr lang="ru-RU" dirty="0" smtClean="0"/>
              <a:t> масонства ведёт начало от орудий труда каменщиков-строителей средневековых соборов в Европе, которые были первыми т. н. «братьями» движения. </a:t>
            </a:r>
            <a:r>
              <a:rPr lang="ru-RU" dirty="0" smtClean="0">
                <a:hlinkClick r:id="rId5" tooltip="Кельма"/>
              </a:rPr>
              <a:t>Мастерок</a:t>
            </a:r>
            <a:r>
              <a:rPr lang="ru-RU" dirty="0" smtClean="0"/>
              <a:t>, </a:t>
            </a:r>
            <a:r>
              <a:rPr lang="ru-RU" dirty="0" smtClean="0">
                <a:hlinkClick r:id="rId6" tooltip="Циркуль"/>
              </a:rPr>
              <a:t>циркуль</a:t>
            </a:r>
            <a:r>
              <a:rPr lang="ru-RU" dirty="0" smtClean="0"/>
              <a:t>, </a:t>
            </a:r>
            <a:r>
              <a:rPr lang="ru-RU" dirty="0" smtClean="0">
                <a:hlinkClick r:id="rId7" tooltip="Отвес"/>
              </a:rPr>
              <a:t>отвес</a:t>
            </a:r>
            <a:r>
              <a:rPr lang="ru-RU" dirty="0" smtClean="0"/>
              <a:t>, </a:t>
            </a:r>
            <a:r>
              <a:rPr lang="ru-RU" dirty="0" smtClean="0">
                <a:hlinkClick r:id="rId8" tooltip="Фартук"/>
              </a:rPr>
              <a:t>фартук</a:t>
            </a:r>
            <a:r>
              <a:rPr lang="ru-RU" dirty="0" smtClean="0"/>
              <a:t> и др. толкуются масонами в символическом смысле и используются для изложения масонской нравственно-этической системы. Общепринятым символом движения является треугольник, внутри которого изображается открытый глаз — «</a:t>
            </a:r>
            <a:r>
              <a:rPr lang="ru-RU" dirty="0" smtClean="0">
                <a:hlinkClick r:id="rId9" tooltip="Лучезарная дельта"/>
              </a:rPr>
              <a:t>Лучезарная дельта</a:t>
            </a:r>
            <a:r>
              <a:rPr lang="ru-RU" dirty="0" smtClean="0"/>
              <a:t>», как он называется в масонстве (см. также </a:t>
            </a:r>
            <a:r>
              <a:rPr lang="ru-RU" dirty="0" err="1" smtClean="0">
                <a:hlinkClick r:id="rId10" tooltip="en:Eye of Providence"/>
              </a:rPr>
              <a:t>Eye</a:t>
            </a:r>
            <a:r>
              <a:rPr lang="ru-RU" dirty="0" smtClean="0">
                <a:hlinkClick r:id="rId10" tooltip="en:Eye of Providence"/>
              </a:rPr>
              <a:t> </a:t>
            </a:r>
            <a:r>
              <a:rPr lang="ru-RU" dirty="0" err="1" smtClean="0">
                <a:hlinkClick r:id="rId10" tooltip="en:Eye of Providence"/>
              </a:rPr>
              <a:t>of</a:t>
            </a:r>
            <a:r>
              <a:rPr lang="ru-RU" dirty="0" smtClean="0">
                <a:hlinkClick r:id="rId10" tooltip="en:Eye of Providence"/>
              </a:rPr>
              <a:t> </a:t>
            </a:r>
            <a:r>
              <a:rPr lang="ru-RU" dirty="0" err="1" smtClean="0">
                <a:hlinkClick r:id="rId10" tooltip="en:Eye of Providence"/>
              </a:rPr>
              <a:t>Providence</a:t>
            </a:r>
            <a:r>
              <a:rPr lang="ru-RU" dirty="0" smtClean="0"/>
              <a:t>(англ.)). Само изображение глаза в треугольнике заимствовано из христианства, где этот знак является символом «</a:t>
            </a:r>
            <a:r>
              <a:rPr lang="ru-RU" dirty="0" smtClean="0">
                <a:hlinkClick r:id="rId11" tooltip="Всевидящее Око"/>
              </a:rPr>
              <a:t>Всевидящего Ока</a:t>
            </a:r>
            <a:r>
              <a:rPr lang="ru-RU" dirty="0" smtClean="0"/>
              <a:t>» провидения, а треугольник символизирует </a:t>
            </a:r>
            <a:r>
              <a:rPr lang="ru-RU" dirty="0" smtClean="0">
                <a:hlinkClick r:id="rId12" tooltip="Троица"/>
              </a:rPr>
              <a:t>Троицу</a:t>
            </a:r>
            <a:r>
              <a:rPr lang="ru-RU" dirty="0" smtClean="0"/>
              <a:t>. Символ встречается на иконах и культовых сооружениях, в том числе православных (главный портик </a:t>
            </a:r>
            <a:r>
              <a:rPr lang="ru-RU" dirty="0" smtClean="0">
                <a:hlinkClick r:id="rId13" tooltip="Казанский собор в Санкт-Петербурге"/>
              </a:rPr>
              <a:t>Казанского собора в Санкт-Петербурге</a:t>
            </a:r>
            <a:r>
              <a:rPr lang="ru-RU" dirty="0" smtClean="0"/>
              <a:t>, оформление </a:t>
            </a:r>
            <a:r>
              <a:rPr lang="ru-RU" dirty="0" err="1" smtClean="0">
                <a:hlinkClick r:id="rId14" tooltip="Ахенский собор"/>
              </a:rPr>
              <a:t>Ахенского</a:t>
            </a:r>
            <a:r>
              <a:rPr lang="ru-RU" dirty="0" smtClean="0">
                <a:hlinkClick r:id="rId14" tooltip="Ахенский собор"/>
              </a:rPr>
              <a:t> собора</a:t>
            </a:r>
            <a:r>
              <a:rPr lang="ru-RU" dirty="0" smtClean="0"/>
              <a:t> в городе </a:t>
            </a:r>
            <a:r>
              <a:rPr lang="ru-RU" dirty="0" err="1" smtClean="0">
                <a:hlinkClick r:id="rId15" tooltip="Ахен"/>
              </a:rPr>
              <a:t>Ахен</a:t>
            </a:r>
            <a:r>
              <a:rPr lang="ru-RU" dirty="0" smtClean="0"/>
              <a:t>). Ещё до христиан несколько иной символ «Всевидящего Ока» был популярен у древних египтян (</a:t>
            </a:r>
            <a:r>
              <a:rPr lang="ru-RU" dirty="0" smtClean="0">
                <a:hlinkClick r:id="rId16" tooltip="Глаз Хора"/>
              </a:rPr>
              <a:t>Глаз Хора</a:t>
            </a:r>
            <a:r>
              <a:rPr lang="ru-RU" dirty="0" smtClean="0"/>
              <a:t>)</a:t>
            </a:r>
            <a:r>
              <a:rPr lang="ru-RU" baseline="30000" dirty="0" smtClean="0">
                <a:hlinkClick r:id="rId17"/>
              </a:rPr>
              <a:t>[4][5]</a:t>
            </a:r>
            <a:r>
              <a:rPr lang="ru-RU" dirty="0" smtClean="0"/>
              <a:t>.</a:t>
            </a:r>
          </a:p>
          <a:p>
            <a:pPr eaLnBrk="1" fontAlgn="auto" hangingPunct="1">
              <a:spcBef>
                <a:spcPts val="0"/>
              </a:spcBef>
              <a:spcAft>
                <a:spcPts val="0"/>
              </a:spcAft>
              <a:defRPr/>
            </a:pPr>
            <a:r>
              <a:rPr lang="ru-RU" dirty="0" smtClean="0"/>
              <a:t>Лучезарная Дельта напоминает масону о </a:t>
            </a:r>
            <a:r>
              <a:rPr lang="ru-RU" dirty="0" err="1" smtClean="0"/>
              <a:t>всепроникновении</a:t>
            </a:r>
            <a:r>
              <a:rPr lang="ru-RU" dirty="0" smtClean="0"/>
              <a:t> Творца, Высшего Бытия. Это главный масонский символ первого градуса, степени ученика. Стилистически, глаз часто заменяет вписанная в треугольник </a:t>
            </a:r>
            <a:r>
              <a:rPr lang="ru-RU" dirty="0" smtClean="0">
                <a:hlinkClick r:id="rId18" tooltip="Окружность"/>
              </a:rPr>
              <a:t>окружность</a:t>
            </a:r>
            <a:r>
              <a:rPr lang="ru-RU" dirty="0" smtClean="0"/>
              <a:t>. В либеральном масонстве Лучезарная Дельта считается знаком просвещенности или принципа сознания.</a:t>
            </a:r>
          </a:p>
          <a:p>
            <a:pPr eaLnBrk="1" fontAlgn="auto" hangingPunct="1">
              <a:spcBef>
                <a:spcPts val="0"/>
              </a:spcBef>
              <a:spcAft>
                <a:spcPts val="0"/>
              </a:spcAft>
              <a:defRPr/>
            </a:pPr>
            <a:r>
              <a:rPr lang="ru-RU" dirty="0" smtClean="0"/>
              <a:t>Одним из символов масонства также является </a:t>
            </a:r>
            <a:r>
              <a:rPr lang="ru-RU" dirty="0" smtClean="0">
                <a:hlinkClick r:id="rId19" tooltip="Акация"/>
              </a:rPr>
              <a:t>акация</a:t>
            </a:r>
            <a:r>
              <a:rPr lang="ru-RU" dirty="0" smtClean="0"/>
              <a:t>, которая считается одним из основных символов, используемых в масонстве, и связана с так называемой Легендой о смерти мастера </a:t>
            </a:r>
            <a:r>
              <a:rPr lang="ru-RU" dirty="0" err="1" smtClean="0"/>
              <a:t>Хирама</a:t>
            </a:r>
            <a:r>
              <a:rPr lang="ru-RU" dirty="0" smtClean="0"/>
              <a:t> — тематической базой степени мастера-масона. Далее: отвес — символ стремления к совершенству, уровень — символ равенства, наугольник — символ уравновешенности и примирения неизменного стремления к совершенству с реально достижимым, символ земного, циркуль — символ умеренности и благоразумия, а также стремления к высшему и духовному, мастерок — символ укрепления братских связей, и т. д. В масонстве широко используется Библейский рассказ о строительстве Храма Соломона.</a:t>
            </a:r>
          </a:p>
          <a:p>
            <a:pPr eaLnBrk="1" fontAlgn="auto" hangingPunct="1">
              <a:spcBef>
                <a:spcPts val="0"/>
              </a:spcBef>
              <a:spcAft>
                <a:spcPts val="0"/>
              </a:spcAft>
              <a:defRPr/>
            </a:pPr>
            <a:endParaRPr lang="ru-RU" dirty="0" smtClean="0"/>
          </a:p>
        </p:txBody>
      </p:sp>
      <p:sp>
        <p:nvSpPr>
          <p:cNvPr id="174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113088-76E9-42FF-A026-66EC3FAA85BB}"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Пушкин (и, кстати, его гонитель шеф жандармерии Бенкендорф), Суворов, Кутузов, Радищев, Карамзин, Фонвизин, Бестужев, Рылеев, Муравьев-Апостол. Керенский, Петлюра, художник Брюллов, композитор Римский-Корсаков, князья Голицыны, Волконские, Вяземские, Куракины, Трубецкие, Разумовские.</a:t>
            </a:r>
          </a:p>
          <a:p>
            <a:pPr eaLnBrk="1" hangingPunct="1">
              <a:spcBef>
                <a:spcPct val="0"/>
              </a:spcBef>
            </a:pPr>
            <a:r>
              <a:rPr lang="ru-RU" smtClean="0"/>
              <a:t>Президенты США Вашингтон, Теодор Рузвельт, Франклин Рузвельт, Трумэн, премьер Англии Черчилль,  банкир Ротшильд, автомагнаты Ситроэн, Генри Форд, композиторы Лист, Моцарт, Гайдн, писатели Свифт, Дефо, Скотт, Уайльд, Киплинг, Конан Дойль, поэты Гейне, Гете,  иллюзионист Гуддини, джазмен Дюк Эллингтон.  </a:t>
            </a:r>
          </a:p>
          <a:p>
            <a:pPr eaLnBrk="1" hangingPunct="1">
              <a:spcBef>
                <a:spcPct val="0"/>
              </a:spcBef>
            </a:pPr>
            <a:endParaRPr lang="ru-RU" smtClean="0"/>
          </a:p>
        </p:txBody>
      </p:sp>
      <p:sp>
        <p:nvSpPr>
          <p:cNvPr id="184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B051F-A392-401D-8F74-0093898D1A24}"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33C90EB-B373-4FE1-90A8-101A37C9FC0C}" type="slidenum">
              <a:rPr lang="ru-RU" smtClean="0"/>
              <a:pPr>
                <a:defRPr/>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6C318FD1-4EEE-486E-8C61-6A78AFCBDEBA}" type="slidenum">
              <a:rPr lang="ru-RU" smtClean="0"/>
              <a:pPr>
                <a:defRPr/>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11" name="Номер слайда 10"/>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3/13/2016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EAF463A-BC7C-46EE-9F1E-7F377CCA4891}" type="datetimeFigureOut">
              <a:rPr lang="en-US" smtClean="0"/>
              <a:pPr/>
              <a:t>3/13/2016</a:t>
            </a:fld>
            <a:endParaRPr lang="en-US"/>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3.jpe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s://commons.wikimedia.org/wiki/File:Profile_portrait_of_Catherine_II_by_Fedor_Rokotov_(1763,_Tretyakov_gallery).jpg?uselang=ru"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785786" y="857232"/>
            <a:ext cx="7772400" cy="2724168"/>
          </a:xfrm>
          <a:solidFill>
            <a:srgbClr val="FFFFFF">
              <a:alpha val="10196"/>
            </a:srgbClr>
          </a:solidFill>
        </p:spPr>
        <p:txBody>
          <a:bodyPr>
            <a:normAutofit fontScale="90000"/>
          </a:bodyPr>
          <a:lstStyle/>
          <a:p>
            <a:pPr algn="ctr" eaLnBrk="1" hangingPunct="1"/>
            <a:r>
              <a:rPr lang="ru-RU" sz="3100" b="0" dirty="0" smtClean="0">
                <a:solidFill>
                  <a:srgbClr val="C00000"/>
                </a:solidFill>
              </a:rPr>
              <a:t>истории 8 класс   </a:t>
            </a:r>
            <a:br>
              <a:rPr lang="ru-RU" sz="3100" b="0" dirty="0" smtClean="0">
                <a:solidFill>
                  <a:srgbClr val="C00000"/>
                </a:solidFill>
              </a:rPr>
            </a:br>
            <a:r>
              <a:rPr lang="ru-RU" sz="3100" b="0" dirty="0" smtClean="0">
                <a:solidFill>
                  <a:srgbClr val="C00000"/>
                </a:solidFill>
              </a:rPr>
              <a:t/>
            </a:r>
            <a:br>
              <a:rPr lang="ru-RU" sz="3100" b="0" dirty="0" smtClean="0">
                <a:solidFill>
                  <a:srgbClr val="C00000"/>
                </a:solidFill>
              </a:rPr>
            </a:br>
            <a:r>
              <a:rPr lang="ru-RU" dirty="0" smtClean="0">
                <a:solidFill>
                  <a:srgbClr val="C00000"/>
                </a:solidFill>
              </a:rPr>
              <a:t>«Просвещенный </a:t>
            </a:r>
            <a:r>
              <a:rPr lang="ru-RU" dirty="0" smtClean="0">
                <a:solidFill>
                  <a:srgbClr val="C00000"/>
                </a:solidFill>
              </a:rPr>
              <a:t>абсолютизм</a:t>
            </a:r>
            <a:r>
              <a:rPr lang="ru-RU" dirty="0" smtClean="0">
                <a:solidFill>
                  <a:srgbClr val="C00000"/>
                </a:solidFill>
              </a:rPr>
              <a:t>»</a:t>
            </a:r>
            <a:br>
              <a:rPr lang="ru-RU" dirty="0" smtClean="0">
                <a:solidFill>
                  <a:srgbClr val="C00000"/>
                </a:solidFill>
              </a:rPr>
            </a:br>
            <a:endParaRPr lang="ru-RU" dirty="0" smtClean="0">
              <a:solidFill>
                <a:srgbClr val="C00000"/>
              </a:solidFill>
            </a:endParaRPr>
          </a:p>
        </p:txBody>
      </p:sp>
      <p:sp>
        <p:nvSpPr>
          <p:cNvPr id="2051" name="Подзаголовок 2"/>
          <p:cNvSpPr>
            <a:spLocks noGrp="1"/>
          </p:cNvSpPr>
          <p:nvPr>
            <p:ph type="subTitle" idx="1"/>
          </p:nvPr>
        </p:nvSpPr>
        <p:spPr>
          <a:xfrm>
            <a:off x="3500430" y="3886200"/>
            <a:ext cx="5103820" cy="1752600"/>
          </a:xfrm>
          <a:noFill/>
        </p:spPr>
        <p:txBody>
          <a:bodyPr>
            <a:normAutofit/>
          </a:bodyPr>
          <a:lstStyle/>
          <a:p>
            <a:pPr algn="ctr" eaLnBrk="1" hangingPunct="1"/>
            <a:r>
              <a:rPr lang="ru-RU" sz="1600" b="0" dirty="0" smtClean="0"/>
              <a:t>Подготовила учитель истории и обществознания </a:t>
            </a:r>
          </a:p>
          <a:p>
            <a:pPr algn="ctr" eaLnBrk="1" hangingPunct="1"/>
            <a:r>
              <a:rPr lang="ru-RU" sz="1600" b="0" dirty="0" smtClean="0"/>
              <a:t>МБОУ </a:t>
            </a:r>
            <a:r>
              <a:rPr lang="ru-RU" sz="1600" b="0" dirty="0" err="1" smtClean="0"/>
              <a:t>Большекирсановской</a:t>
            </a:r>
            <a:r>
              <a:rPr lang="ru-RU" sz="1600" b="0" dirty="0" smtClean="0"/>
              <a:t> </a:t>
            </a:r>
            <a:r>
              <a:rPr lang="ru-RU" sz="1600" b="0" dirty="0" err="1" smtClean="0"/>
              <a:t>сош</a:t>
            </a:r>
            <a:endParaRPr lang="ru-RU" sz="1600" b="0" dirty="0" smtClean="0"/>
          </a:p>
          <a:p>
            <a:pPr algn="ctr" eaLnBrk="1" hangingPunct="1"/>
            <a:r>
              <a:rPr lang="ru-RU" sz="1600" b="0" dirty="0" smtClean="0"/>
              <a:t> им.Героя советского Союза </a:t>
            </a:r>
            <a:r>
              <a:rPr lang="ru-RU" sz="1600" b="0" dirty="0" err="1" smtClean="0"/>
              <a:t>Хайло</a:t>
            </a:r>
            <a:r>
              <a:rPr lang="ru-RU" sz="1600" b="0" dirty="0" smtClean="0"/>
              <a:t> В.А.</a:t>
            </a:r>
          </a:p>
          <a:p>
            <a:pPr algn="ctr" eaLnBrk="1" hangingPunct="1"/>
            <a:r>
              <a:rPr lang="ru-RU" sz="1600" b="0" dirty="0" smtClean="0"/>
              <a:t>Колесникова Галина Григорьевна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68313" y="274638"/>
            <a:ext cx="8218487" cy="1138237"/>
          </a:xfrm>
        </p:spPr>
        <p:txBody>
          <a:bodyPr>
            <a:normAutofit fontScale="90000"/>
          </a:bodyPr>
          <a:lstStyle/>
          <a:p>
            <a:pPr eaLnBrk="1" hangingPunct="1"/>
            <a:r>
              <a:rPr lang="ru-RU" smtClean="0">
                <a:solidFill>
                  <a:srgbClr val="C00000"/>
                </a:solidFill>
              </a:rPr>
              <a:t>Вольные каменщики - масоны</a:t>
            </a:r>
          </a:p>
        </p:txBody>
      </p:sp>
      <p:sp>
        <p:nvSpPr>
          <p:cNvPr id="3" name="Содержимое 2"/>
          <p:cNvSpPr>
            <a:spLocks noGrp="1"/>
          </p:cNvSpPr>
          <p:nvPr>
            <p:ph sz="half" idx="1"/>
          </p:nvPr>
        </p:nvSpPr>
        <p:spPr>
          <a:xfrm>
            <a:off x="395288" y="1052513"/>
            <a:ext cx="3960812" cy="4968875"/>
          </a:xfrm>
        </p:spPr>
        <p:txBody>
          <a:bodyPr>
            <a:normAutofit fontScale="92500" lnSpcReduction="20000"/>
          </a:bodyPr>
          <a:lstStyle/>
          <a:p>
            <a:pPr eaLnBrk="1" hangingPunct="1">
              <a:buFontTx/>
              <a:buNone/>
              <a:defRPr/>
            </a:pPr>
            <a:endParaRPr lang="ru-RU" dirty="0" smtClean="0"/>
          </a:p>
          <a:p>
            <a:pPr eaLnBrk="1" hangingPunct="1">
              <a:defRPr/>
            </a:pPr>
            <a:r>
              <a:rPr lang="ru-RU" dirty="0" smtClean="0">
                <a:solidFill>
                  <a:srgbClr val="C00000"/>
                </a:solidFill>
              </a:rPr>
              <a:t>Франкмасоны - </a:t>
            </a:r>
            <a:r>
              <a:rPr lang="ru-RU" dirty="0" smtClean="0"/>
              <a:t>влиятельные люди: аристократы, банкиры, писатели, объединявшиеся ради усиления своего влияния в государстве</a:t>
            </a:r>
          </a:p>
          <a:p>
            <a:pPr eaLnBrk="1" hangingPunct="1">
              <a:defRPr/>
            </a:pPr>
            <a:endParaRPr lang="ru-RU" dirty="0" smtClean="0"/>
          </a:p>
          <a:p>
            <a:pPr eaLnBrk="1" hangingPunct="1">
              <a:defRPr/>
            </a:pPr>
            <a:r>
              <a:rPr lang="ru-RU" dirty="0" smtClean="0">
                <a:solidFill>
                  <a:srgbClr val="C00000"/>
                </a:solidFill>
              </a:rPr>
              <a:t>Масонские ложи </a:t>
            </a:r>
            <a:r>
              <a:rPr lang="ru-RU" dirty="0" smtClean="0"/>
              <a:t>- тайные союзы, в которые объединялись франкмасоны</a:t>
            </a:r>
          </a:p>
          <a:p>
            <a:pPr eaLnBrk="1" hangingPunct="1">
              <a:defRPr/>
            </a:pPr>
            <a:endParaRPr lang="ru-RU" dirty="0" smtClean="0"/>
          </a:p>
        </p:txBody>
      </p:sp>
      <p:pic>
        <p:nvPicPr>
          <p:cNvPr id="11268" name="Содержимое 5" descr="rw400x.jpg"/>
          <p:cNvPicPr>
            <a:picLocks noGrp="1" noChangeAspect="1"/>
          </p:cNvPicPr>
          <p:nvPr>
            <p:ph sz="half" idx="2"/>
          </p:nvPr>
        </p:nvPicPr>
        <p:blipFill>
          <a:blip r:embed="rId3"/>
          <a:srcRect/>
          <a:stretch>
            <a:fillRect/>
          </a:stretch>
        </p:blipFill>
        <p:spPr>
          <a:xfrm>
            <a:off x="4356100" y="1484313"/>
            <a:ext cx="4073552" cy="4445017"/>
          </a:xfrm>
        </p:spPr>
      </p:pic>
      <p:sp>
        <p:nvSpPr>
          <p:cNvPr id="7" name="Скругленный прямоугольник 6"/>
          <p:cNvSpPr/>
          <p:nvPr/>
        </p:nvSpPr>
        <p:spPr>
          <a:xfrm>
            <a:off x="285720" y="6021388"/>
            <a:ext cx="8572560" cy="836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accent5">
                    <a:lumMod val="10000"/>
                  </a:schemeClr>
                </a:solidFill>
              </a:rPr>
              <a:t>Цели: всеобщее благо или стремление к власти?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95288" y="274638"/>
            <a:ext cx="8291512" cy="1138237"/>
          </a:xfrm>
        </p:spPr>
        <p:txBody>
          <a:bodyPr/>
          <a:lstStyle/>
          <a:p>
            <a:pPr eaLnBrk="1" hangingPunct="1"/>
            <a:r>
              <a:rPr lang="ru-RU" smtClean="0"/>
              <a:t>Масоны</a:t>
            </a:r>
          </a:p>
        </p:txBody>
      </p:sp>
      <p:sp>
        <p:nvSpPr>
          <p:cNvPr id="12291" name="Содержимое 2"/>
          <p:cNvSpPr>
            <a:spLocks noGrp="1"/>
          </p:cNvSpPr>
          <p:nvPr>
            <p:ph sz="half" idx="1"/>
          </p:nvPr>
        </p:nvSpPr>
        <p:spPr>
          <a:xfrm>
            <a:off x="395288" y="1447800"/>
            <a:ext cx="4268787" cy="4933950"/>
          </a:xfrm>
        </p:spPr>
        <p:txBody>
          <a:bodyPr/>
          <a:lstStyle/>
          <a:p>
            <a:pPr eaLnBrk="1" hangingPunct="1"/>
            <a:r>
              <a:rPr lang="ru-RU" smtClean="0"/>
              <a:t>Впервые появились </a:t>
            </a:r>
            <a:r>
              <a:rPr lang="ru-RU" smtClean="0">
                <a:solidFill>
                  <a:srgbClr val="C00000"/>
                </a:solidFill>
              </a:rPr>
              <a:t>в Англии</a:t>
            </a:r>
          </a:p>
          <a:p>
            <a:pPr eaLnBrk="1" hangingPunct="1"/>
            <a:r>
              <a:rPr lang="ru-RU" smtClean="0">
                <a:solidFill>
                  <a:srgbClr val="C00000"/>
                </a:solidFill>
              </a:rPr>
              <a:t>1717 г. </a:t>
            </a:r>
            <a:r>
              <a:rPr lang="ru-RU" smtClean="0"/>
              <a:t>– первая Великая Ложа</a:t>
            </a:r>
          </a:p>
          <a:p>
            <a:pPr eaLnBrk="1" hangingPunct="1"/>
            <a:r>
              <a:rPr lang="ru-RU" smtClean="0"/>
              <a:t>Несколько ступеней посвящения</a:t>
            </a:r>
          </a:p>
          <a:p>
            <a:pPr eaLnBrk="1" hangingPunct="1">
              <a:buFontTx/>
              <a:buNone/>
            </a:pPr>
            <a:r>
              <a:rPr lang="ru-RU" smtClean="0"/>
              <a:t>«ученик»</a:t>
            </a:r>
          </a:p>
          <a:p>
            <a:pPr eaLnBrk="1" hangingPunct="1">
              <a:buFontTx/>
              <a:buNone/>
            </a:pPr>
            <a:r>
              <a:rPr lang="ru-RU" smtClean="0"/>
              <a:t>«подмастерье»</a:t>
            </a:r>
          </a:p>
          <a:p>
            <a:pPr eaLnBrk="1" hangingPunct="1">
              <a:buFontTx/>
              <a:buNone/>
            </a:pPr>
            <a:r>
              <a:rPr lang="ru-RU" smtClean="0"/>
              <a:t>«мастер»</a:t>
            </a:r>
          </a:p>
        </p:txBody>
      </p:sp>
      <p:pic>
        <p:nvPicPr>
          <p:cNvPr id="5" name="Содержимое 4" descr="Вашингтон.png"/>
          <p:cNvPicPr>
            <a:picLocks noGrp="1" noChangeAspect="1"/>
          </p:cNvPicPr>
          <p:nvPr>
            <p:ph sz="half" idx="2"/>
          </p:nvPr>
        </p:nvPicPr>
        <p:blipFill>
          <a:blip r:embed="rId3" cstate="print"/>
          <a:stretch>
            <a:fillRect/>
          </a:stretch>
        </p:blipFill>
        <p:spPr>
          <a:xfrm>
            <a:off x="4929190" y="571480"/>
            <a:ext cx="3571900" cy="5214973"/>
          </a:xfrm>
          <a:effectLst>
            <a:softEdge rad="112500"/>
          </a:effectLst>
        </p:spPr>
      </p:pic>
      <p:sp>
        <p:nvSpPr>
          <p:cNvPr id="6" name="Прямоугольник 5"/>
          <p:cNvSpPr/>
          <p:nvPr/>
        </p:nvSpPr>
        <p:spPr>
          <a:xfrm>
            <a:off x="285720" y="5643578"/>
            <a:ext cx="8572560" cy="105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294" name="TextBox 6"/>
          <p:cNvSpPr txBox="1">
            <a:spLocks noChangeArrowheads="1"/>
          </p:cNvSpPr>
          <p:nvPr/>
        </p:nvSpPr>
        <p:spPr bwMode="auto">
          <a:xfrm flipH="1">
            <a:off x="684213" y="5903913"/>
            <a:ext cx="7874000" cy="830262"/>
          </a:xfrm>
          <a:prstGeom prst="rect">
            <a:avLst/>
          </a:prstGeom>
          <a:noFill/>
          <a:ln w="9525">
            <a:noFill/>
            <a:miter lim="800000"/>
            <a:headEnd/>
            <a:tailEnd/>
          </a:ln>
        </p:spPr>
        <p:txBody>
          <a:bodyPr>
            <a:spAutoFit/>
          </a:bodyPr>
          <a:lstStyle/>
          <a:p>
            <a:pPr algn="ctr"/>
            <a:r>
              <a:rPr lang="ru-RU" sz="2400">
                <a:latin typeface="Century Gothic" pitchFamily="34" charset="0"/>
              </a:rPr>
              <a:t>Сравни цели и средства сторонников «просвещенного абсолютизма» и масонов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28596" y="500042"/>
            <a:ext cx="8229600" cy="785834"/>
          </a:xfrm>
        </p:spPr>
        <p:txBody>
          <a:bodyPr>
            <a:normAutofit fontScale="90000"/>
          </a:bodyPr>
          <a:lstStyle/>
          <a:p>
            <a:pPr eaLnBrk="1" hangingPunct="1"/>
            <a:r>
              <a:rPr lang="ru-RU" dirty="0" smtClean="0">
                <a:solidFill>
                  <a:srgbClr val="C00000"/>
                </a:solidFill>
              </a:rPr>
              <a:t>                       Франция </a:t>
            </a:r>
            <a:br>
              <a:rPr lang="ru-RU" dirty="0" smtClean="0">
                <a:solidFill>
                  <a:srgbClr val="C00000"/>
                </a:solidFill>
              </a:rPr>
            </a:br>
            <a:r>
              <a:rPr lang="ru-RU" dirty="0" smtClean="0">
                <a:solidFill>
                  <a:srgbClr val="C00000"/>
                </a:solidFill>
              </a:rPr>
              <a:t>          Людовик </a:t>
            </a:r>
            <a:r>
              <a:rPr lang="en-US" dirty="0" smtClean="0">
                <a:solidFill>
                  <a:srgbClr val="C00000"/>
                </a:solidFill>
              </a:rPr>
              <a:t>XV</a:t>
            </a:r>
            <a:r>
              <a:rPr lang="ru-RU" dirty="0" smtClean="0">
                <a:solidFill>
                  <a:srgbClr val="C00000"/>
                </a:solidFill>
              </a:rPr>
              <a:t> (1715-1774)</a:t>
            </a:r>
          </a:p>
        </p:txBody>
      </p:sp>
      <p:pic>
        <p:nvPicPr>
          <p:cNvPr id="13315" name="Содержимое 4" descr="Людовик 15.jpg"/>
          <p:cNvPicPr>
            <a:picLocks noGrp="1" noChangeAspect="1"/>
          </p:cNvPicPr>
          <p:nvPr>
            <p:ph sz="half" idx="1"/>
          </p:nvPr>
        </p:nvPicPr>
        <p:blipFill>
          <a:blip r:embed="rId2"/>
          <a:stretch>
            <a:fillRect/>
          </a:stretch>
        </p:blipFill>
        <p:spPr>
          <a:xfrm>
            <a:off x="785786" y="1428736"/>
            <a:ext cx="3414983" cy="43894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316" name="Содержимое 6"/>
          <p:cNvSpPr>
            <a:spLocks noGrp="1"/>
          </p:cNvSpPr>
          <p:nvPr>
            <p:ph sz="half" idx="2"/>
          </p:nvPr>
        </p:nvSpPr>
        <p:spPr/>
        <p:txBody>
          <a:bodyPr/>
          <a:lstStyle/>
          <a:p>
            <a:pPr eaLnBrk="1" hangingPunct="1">
              <a:buFontTx/>
              <a:buNone/>
            </a:pPr>
            <a:endParaRPr lang="ru-RU" sz="3600" i="1" smtClean="0"/>
          </a:p>
          <a:p>
            <a:pPr eaLnBrk="1" hangingPunct="1">
              <a:buFontTx/>
              <a:buNone/>
            </a:pPr>
            <a:endParaRPr lang="ru-RU" sz="3600" i="1" smtClean="0"/>
          </a:p>
        </p:txBody>
      </p:sp>
      <p:pic>
        <p:nvPicPr>
          <p:cNvPr id="13317" name="Рисунок 7" descr="помпадур.png"/>
          <p:cNvPicPr>
            <a:picLocks noChangeAspect="1"/>
          </p:cNvPicPr>
          <p:nvPr/>
        </p:nvPicPr>
        <p:blipFill>
          <a:blip r:embed="rId3"/>
          <a:srcRect/>
          <a:stretch>
            <a:fillRect/>
          </a:stretch>
        </p:blipFill>
        <p:spPr bwMode="auto">
          <a:xfrm>
            <a:off x="4787900" y="1341438"/>
            <a:ext cx="3765550" cy="46799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Скругленный прямоугольник 8"/>
          <p:cNvSpPr/>
          <p:nvPr/>
        </p:nvSpPr>
        <p:spPr>
          <a:xfrm>
            <a:off x="285720" y="6092825"/>
            <a:ext cx="8572560" cy="765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i="1" dirty="0">
                <a:solidFill>
                  <a:schemeClr val="tx1"/>
                </a:solidFill>
              </a:rPr>
              <a:t>После нас хоть потоп!</a:t>
            </a:r>
          </a:p>
        </p:txBody>
      </p:sp>
      <p:sp>
        <p:nvSpPr>
          <p:cNvPr id="7" name="Скругленный прямоугольник 6"/>
          <p:cNvSpPr/>
          <p:nvPr/>
        </p:nvSpPr>
        <p:spPr>
          <a:xfrm>
            <a:off x="4787900" y="5516563"/>
            <a:ext cx="3744913"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Маркиза де</a:t>
            </a:r>
            <a:r>
              <a:rPr lang="en-US" sz="2000" b="1" dirty="0">
                <a:solidFill>
                  <a:schemeClr val="tx1"/>
                </a:solidFill>
              </a:rPr>
              <a:t>’</a:t>
            </a:r>
            <a:r>
              <a:rPr lang="ru-RU" sz="2000" b="1" dirty="0">
                <a:solidFill>
                  <a:schemeClr val="tx1"/>
                </a:solidFill>
              </a:rPr>
              <a:t>Помпадур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57158" y="285728"/>
            <a:ext cx="8229600" cy="1143000"/>
          </a:xfrm>
        </p:spPr>
        <p:txBody>
          <a:bodyPr>
            <a:normAutofit fontScale="90000"/>
          </a:bodyPr>
          <a:lstStyle/>
          <a:p>
            <a:pPr algn="ctr" eaLnBrk="1" hangingPunct="1"/>
            <a:r>
              <a:rPr lang="ru-RU" dirty="0" smtClean="0">
                <a:solidFill>
                  <a:srgbClr val="C00000"/>
                </a:solidFill>
              </a:rPr>
              <a:t>Франция</a:t>
            </a:r>
            <a:br>
              <a:rPr lang="ru-RU" dirty="0" smtClean="0">
                <a:solidFill>
                  <a:srgbClr val="C00000"/>
                </a:solidFill>
              </a:rPr>
            </a:br>
            <a:r>
              <a:rPr lang="ru-RU" dirty="0" smtClean="0">
                <a:solidFill>
                  <a:srgbClr val="C00000"/>
                </a:solidFill>
              </a:rPr>
              <a:t>Людовик </a:t>
            </a:r>
            <a:r>
              <a:rPr lang="en-US" dirty="0" smtClean="0">
                <a:solidFill>
                  <a:srgbClr val="C00000"/>
                </a:solidFill>
              </a:rPr>
              <a:t>XVI (1774 – 1789)</a:t>
            </a:r>
            <a:endParaRPr lang="ru-RU" dirty="0" smtClean="0">
              <a:solidFill>
                <a:srgbClr val="C00000"/>
              </a:solidFill>
            </a:endParaRPr>
          </a:p>
        </p:txBody>
      </p:sp>
      <p:pic>
        <p:nvPicPr>
          <p:cNvPr id="14339" name="Содержимое 4" descr="lyudovik_16_XVI.jpg"/>
          <p:cNvPicPr>
            <a:picLocks noGrp="1" noChangeAspect="1"/>
          </p:cNvPicPr>
          <p:nvPr>
            <p:ph sz="half" idx="1"/>
          </p:nvPr>
        </p:nvPicPr>
        <p:blipFill>
          <a:blip r:embed="rId2"/>
          <a:stretch>
            <a:fillRect/>
          </a:stretch>
        </p:blipFill>
        <p:spPr>
          <a:xfrm>
            <a:off x="714348" y="1500174"/>
            <a:ext cx="3589987" cy="43894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196" name="Содержимое 3"/>
          <p:cNvSpPr>
            <a:spLocks noGrp="1"/>
          </p:cNvSpPr>
          <p:nvPr>
            <p:ph sz="half" idx="2"/>
          </p:nvPr>
        </p:nvSpPr>
        <p:spPr>
          <a:xfrm>
            <a:off x="4572000" y="1412875"/>
            <a:ext cx="4114800" cy="4713288"/>
          </a:xfrm>
        </p:spPr>
        <p:txBody>
          <a:bodyPr/>
          <a:lstStyle/>
          <a:p>
            <a:pPr eaLnBrk="1" hangingPunct="1">
              <a:buFontTx/>
              <a:buNone/>
            </a:pPr>
            <a:r>
              <a:rPr lang="ru-RU" smtClean="0"/>
              <a:t>	</a:t>
            </a:r>
            <a:endParaRPr lang="ru-RU" sz="2400" smtClean="0"/>
          </a:p>
        </p:txBody>
      </p:sp>
      <p:sp>
        <p:nvSpPr>
          <p:cNvPr id="6" name="Скругленный прямоугольник 5"/>
          <p:cNvSpPr/>
          <p:nvPr/>
        </p:nvSpPr>
        <p:spPr>
          <a:xfrm>
            <a:off x="285720" y="6021388"/>
            <a:ext cx="8572560" cy="836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chemeClr val="tx1"/>
                </a:solidFill>
              </a:rPr>
              <a:t>Во Франции идеи «просвещенного абсолютизма» так и не воплотились</a:t>
            </a:r>
          </a:p>
        </p:txBody>
      </p:sp>
      <p:pic>
        <p:nvPicPr>
          <p:cNvPr id="14342" name="Рисунок 6" descr="Мария_Антуанетта.jpg"/>
          <p:cNvPicPr>
            <a:picLocks noChangeAspect="1"/>
          </p:cNvPicPr>
          <p:nvPr/>
        </p:nvPicPr>
        <p:blipFill>
          <a:blip r:embed="rId3"/>
          <a:srcRect/>
          <a:stretch>
            <a:fillRect/>
          </a:stretch>
        </p:blipFill>
        <p:spPr bwMode="auto">
          <a:xfrm>
            <a:off x="5064125" y="1484313"/>
            <a:ext cx="3317875" cy="43211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10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1" y="571480"/>
            <a:ext cx="1543032" cy="4714908"/>
          </a:xfrm>
        </p:spPr>
        <p:txBody>
          <a:bodyPr>
            <a:noAutofit/>
          </a:bodyPr>
          <a:lstStyle/>
          <a:p>
            <a:r>
              <a:rPr lang="ru-RU" sz="34400" dirty="0" smtClean="0"/>
              <a:t>?</a:t>
            </a:r>
          </a:p>
        </p:txBody>
      </p:sp>
      <p:sp>
        <p:nvSpPr>
          <p:cNvPr id="15363" name="Содержимое 2"/>
          <p:cNvSpPr>
            <a:spLocks noGrp="1"/>
          </p:cNvSpPr>
          <p:nvPr>
            <p:ph idx="1"/>
          </p:nvPr>
        </p:nvSpPr>
        <p:spPr>
          <a:xfrm>
            <a:off x="2571736" y="2714620"/>
            <a:ext cx="6115064" cy="2003684"/>
          </a:xfrm>
        </p:spPr>
        <p:txBody>
          <a:bodyPr/>
          <a:lstStyle/>
          <a:p>
            <a:r>
              <a:rPr lang="ru-RU" dirty="0" smtClean="0"/>
              <a:t>Найти сходство и различие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nvGraphicFramePr>
        <p:xfrm>
          <a:off x="0" y="357169"/>
          <a:ext cx="2714612" cy="8025613"/>
        </p:xfrm>
        <a:graphic>
          <a:graphicData uri="http://schemas.openxmlformats.org/drawingml/2006/table">
            <a:tbl>
              <a:tblPr firstRow="1" bandRow="1">
                <a:tableStyleId>{85BE263C-DBD7-4A20-BB59-AAB30ACAA65A}</a:tableStyleId>
              </a:tblPr>
              <a:tblGrid>
                <a:gridCol w="2714612"/>
              </a:tblGrid>
              <a:tr h="1000129">
                <a:tc>
                  <a:txBody>
                    <a:bodyPr/>
                    <a:lstStyle/>
                    <a:p>
                      <a:r>
                        <a:rPr lang="ru-RU" sz="2400" b="1" i="1" dirty="0" smtClean="0"/>
                        <a:t>      СХОДСТВО</a:t>
                      </a:r>
                      <a:r>
                        <a:rPr lang="ru-RU" sz="2400" b="1" i="1" baseline="0" dirty="0" smtClean="0"/>
                        <a:t> </a:t>
                      </a:r>
                      <a:endParaRPr lang="ru-RU" sz="2400" b="1" i="1" dirty="0"/>
                    </a:p>
                  </a:txBody>
                  <a:tcPr/>
                </a:tc>
              </a:tr>
              <a:tr h="928694">
                <a:tc>
                  <a:txBody>
                    <a:bodyPr/>
                    <a:lstStyle/>
                    <a:p>
                      <a:r>
                        <a:rPr lang="ru-RU" sz="1400" b="1" i="1" dirty="0" smtClean="0"/>
                        <a:t>Любили</a:t>
                      </a:r>
                      <a:r>
                        <a:rPr lang="ru-RU" sz="1400" b="1" i="1" baseline="0" dirty="0" smtClean="0"/>
                        <a:t> развлечения</a:t>
                      </a:r>
                      <a:endParaRPr lang="ru-RU" sz="1400" b="1" i="1" dirty="0"/>
                    </a:p>
                  </a:txBody>
                  <a:tcPr/>
                </a:tc>
              </a:tr>
              <a:tr h="1357322">
                <a:tc>
                  <a:txBody>
                    <a:bodyPr/>
                    <a:lstStyle/>
                    <a:p>
                      <a:r>
                        <a:rPr lang="ru-RU" sz="1400" b="1" i="1" dirty="0" smtClean="0"/>
                        <a:t>Доверяли и следовали советам придворных</a:t>
                      </a:r>
                      <a:r>
                        <a:rPr lang="ru-RU" sz="1400" b="1" i="1" baseline="0" dirty="0" smtClean="0"/>
                        <a:t> дам</a:t>
                      </a:r>
                      <a:endParaRPr lang="ru-RU" sz="1400" b="1" i="1" dirty="0"/>
                    </a:p>
                  </a:txBody>
                  <a:tcPr/>
                </a:tc>
              </a:tr>
              <a:tr h="1213693">
                <a:tc>
                  <a:txBody>
                    <a:bodyPr/>
                    <a:lstStyle/>
                    <a:p>
                      <a:r>
                        <a:rPr lang="ru-RU" sz="1400" b="1" i="1" dirty="0" smtClean="0"/>
                        <a:t>Не было проведено ни одной крупной реформы</a:t>
                      </a:r>
                      <a:r>
                        <a:rPr lang="ru-RU" sz="1400" b="1" i="1" baseline="0" dirty="0" smtClean="0"/>
                        <a:t> </a:t>
                      </a:r>
                      <a:endParaRPr lang="ru-RU" sz="1400" b="1" i="1" dirty="0"/>
                    </a:p>
                  </a:txBody>
                  <a:tcPr/>
                </a:tc>
              </a:tr>
              <a:tr h="786571">
                <a:tc>
                  <a:txBody>
                    <a:bodyPr/>
                    <a:lstStyle/>
                    <a:p>
                      <a:endParaRPr lang="ru-RU" dirty="0"/>
                    </a:p>
                  </a:txBody>
                  <a:tcPr/>
                </a:tc>
              </a:tr>
              <a:tr h="596064">
                <a:tc>
                  <a:txBody>
                    <a:bodyPr/>
                    <a:lstStyle/>
                    <a:p>
                      <a:endParaRPr lang="ru-RU" dirty="0"/>
                    </a:p>
                  </a:txBody>
                  <a:tcPr/>
                </a:tc>
              </a:tr>
              <a:tr h="596064">
                <a:tc>
                  <a:txBody>
                    <a:bodyPr/>
                    <a:lstStyle/>
                    <a:p>
                      <a:endParaRPr lang="ru-RU"/>
                    </a:p>
                  </a:txBody>
                  <a:tcPr/>
                </a:tc>
              </a:tr>
              <a:tr h="951012">
                <a:tc>
                  <a:txBody>
                    <a:bodyPr/>
                    <a:lstStyle/>
                    <a:p>
                      <a:endParaRPr lang="ru-RU" dirty="0"/>
                    </a:p>
                  </a:txBody>
                  <a:tcPr/>
                </a:tc>
              </a:tr>
              <a:tr h="596064">
                <a:tc>
                  <a:txBody>
                    <a:bodyPr/>
                    <a:lstStyle/>
                    <a:p>
                      <a:endParaRPr lang="ru-RU" dirty="0"/>
                    </a:p>
                  </a:txBody>
                  <a:tcPr/>
                </a:tc>
              </a:tr>
            </a:tbl>
          </a:graphicData>
        </a:graphic>
      </p:graphicFrame>
      <p:graphicFrame>
        <p:nvGraphicFramePr>
          <p:cNvPr id="13" name="Таблица 12"/>
          <p:cNvGraphicFramePr>
            <a:graphicFrameLocks noGrp="1"/>
          </p:cNvGraphicFramePr>
          <p:nvPr/>
        </p:nvGraphicFramePr>
        <p:xfrm>
          <a:off x="2714625" y="928688"/>
          <a:ext cx="6429420" cy="7409403"/>
        </p:xfrm>
        <a:graphic>
          <a:graphicData uri="http://schemas.openxmlformats.org/drawingml/2006/table">
            <a:tbl>
              <a:tblPr firstRow="1" bandRow="1">
                <a:tableStyleId>{85BE263C-DBD7-4A20-BB59-AAB30ACAA65A}</a:tableStyleId>
              </a:tblPr>
              <a:tblGrid>
                <a:gridCol w="3141648"/>
                <a:gridCol w="3287772"/>
              </a:tblGrid>
              <a:tr h="390600">
                <a:tc>
                  <a:txBody>
                    <a:bodyPr/>
                    <a:lstStyle/>
                    <a:p>
                      <a:r>
                        <a:rPr lang="ru-RU" b="1" i="1" dirty="0" smtClean="0"/>
                        <a:t>          </a:t>
                      </a:r>
                      <a:r>
                        <a:rPr lang="ru-RU" b="1" i="1" dirty="0" smtClean="0">
                          <a:hlinkClick r:id="" action="ppaction://noaction"/>
                        </a:rPr>
                        <a:t>Людовик </a:t>
                      </a:r>
                      <a:r>
                        <a:rPr lang="en-US" b="1" i="1" dirty="0" smtClean="0">
                          <a:hlinkClick r:id="" action="ppaction://noaction"/>
                        </a:rPr>
                        <a:t>XV</a:t>
                      </a:r>
                      <a:endParaRPr lang="ru-RU" b="1" i="1" dirty="0"/>
                    </a:p>
                  </a:txBody>
                  <a:tcPr/>
                </a:tc>
                <a:tc>
                  <a:txBody>
                    <a:bodyPr/>
                    <a:lstStyle/>
                    <a:p>
                      <a:r>
                        <a:rPr lang="en-US" dirty="0" smtClean="0">
                          <a:hlinkClick r:id="" action="ppaction://noaction"/>
                        </a:rPr>
                        <a:t>          </a:t>
                      </a:r>
                      <a:r>
                        <a:rPr lang="ru-RU" i="1" dirty="0" smtClean="0">
                          <a:hlinkClick r:id="" action="ppaction://noaction"/>
                        </a:rPr>
                        <a:t>Людовик</a:t>
                      </a:r>
                      <a:r>
                        <a:rPr lang="en-US" i="1" dirty="0" smtClean="0">
                          <a:hlinkClick r:id="" action="ppaction://noaction"/>
                        </a:rPr>
                        <a:t> XVI</a:t>
                      </a:r>
                      <a:endParaRPr lang="ru-RU" i="1" dirty="0"/>
                    </a:p>
                  </a:txBody>
                  <a:tcPr/>
                </a:tc>
              </a:tr>
              <a:tr h="966704">
                <a:tc>
                  <a:txBody>
                    <a:bodyPr/>
                    <a:lstStyle/>
                    <a:p>
                      <a:r>
                        <a:rPr lang="ru-RU" sz="1400" b="1" i="1" baseline="0" dirty="0" smtClean="0"/>
                        <a:t>Был далек  от  идеала просвещенного монарха</a:t>
                      </a:r>
                    </a:p>
                  </a:txBody>
                  <a:tcPr/>
                </a:tc>
                <a:tc>
                  <a:txBody>
                    <a:bodyPr/>
                    <a:lstStyle/>
                    <a:p>
                      <a:r>
                        <a:rPr lang="ru-RU" sz="1400" b="1" i="1" dirty="0" smtClean="0"/>
                        <a:t>Был</a:t>
                      </a:r>
                      <a:r>
                        <a:rPr lang="ru-RU" sz="1400" b="1" i="1" baseline="0" dirty="0" smtClean="0"/>
                        <a:t> образованным</a:t>
                      </a:r>
                      <a:endParaRPr lang="ru-RU" sz="1400" b="1" i="1" dirty="0"/>
                    </a:p>
                  </a:txBody>
                  <a:tcPr/>
                </a:tc>
              </a:tr>
              <a:tr h="1373213">
                <a:tc>
                  <a:txBody>
                    <a:bodyPr/>
                    <a:lstStyle/>
                    <a:p>
                      <a:r>
                        <a:rPr lang="ru-RU" sz="1400" b="1" i="1" dirty="0" smtClean="0"/>
                        <a:t>Оставил</a:t>
                      </a:r>
                      <a:r>
                        <a:rPr lang="ru-RU" sz="1400" b="1" i="1" baseline="0" dirty="0" smtClean="0"/>
                        <a:t> после себя опустошенную казну</a:t>
                      </a:r>
                      <a:endParaRPr lang="ru-RU" sz="1400" b="1" i="1" dirty="0"/>
                    </a:p>
                  </a:txBody>
                  <a:tcPr/>
                </a:tc>
                <a:tc>
                  <a:txBody>
                    <a:bodyPr/>
                    <a:lstStyle/>
                    <a:p>
                      <a:r>
                        <a:rPr lang="ru-RU" sz="1400" b="1" i="1" dirty="0" smtClean="0"/>
                        <a:t>Читал</a:t>
                      </a:r>
                      <a:r>
                        <a:rPr lang="ru-RU" sz="1400" b="1" i="1" baseline="0" dirty="0" smtClean="0"/>
                        <a:t> античную и современную литературу, интересовался историей, философией</a:t>
                      </a:r>
                      <a:endParaRPr lang="ru-RU" sz="1400" b="1" i="1" dirty="0"/>
                    </a:p>
                  </a:txBody>
                  <a:tcPr/>
                </a:tc>
              </a:tr>
              <a:tr h="1269450">
                <a:tc>
                  <a:txBody>
                    <a:bodyPr/>
                    <a:lstStyle/>
                    <a:p>
                      <a:r>
                        <a:rPr lang="ru-RU" sz="1400" b="1" i="1" dirty="0" smtClean="0"/>
                        <a:t>Был</a:t>
                      </a:r>
                      <a:r>
                        <a:rPr lang="ru-RU" sz="1400" b="1" i="1" baseline="0" dirty="0" smtClean="0"/>
                        <a:t> легкомысленным</a:t>
                      </a:r>
                      <a:endParaRPr lang="ru-RU" sz="1400" b="1" i="1" dirty="0"/>
                    </a:p>
                  </a:txBody>
                  <a:tcPr/>
                </a:tc>
                <a:tc>
                  <a:txBody>
                    <a:bodyPr/>
                    <a:lstStyle/>
                    <a:p>
                      <a:r>
                        <a:rPr lang="ru-RU" sz="1400" b="1" i="1" dirty="0" smtClean="0"/>
                        <a:t>Своей задачей считал возрождение</a:t>
                      </a:r>
                      <a:r>
                        <a:rPr lang="ru-RU" sz="1400" b="1" i="1" baseline="0" dirty="0" smtClean="0"/>
                        <a:t> религиозной веры и исправление нравов во Франции</a:t>
                      </a:r>
                      <a:endParaRPr lang="ru-RU" sz="1400" b="1" i="1" dirty="0"/>
                    </a:p>
                  </a:txBody>
                  <a:tcPr/>
                </a:tc>
              </a:tr>
              <a:tr h="683550">
                <a:tc>
                  <a:txBody>
                    <a:bodyPr/>
                    <a:lstStyle/>
                    <a:p>
                      <a:endParaRPr lang="ru-RU" sz="1400" b="1" i="1" dirty="0"/>
                    </a:p>
                  </a:txBody>
                  <a:tcPr/>
                </a:tc>
                <a:tc>
                  <a:txBody>
                    <a:bodyPr/>
                    <a:lstStyle/>
                    <a:p>
                      <a:r>
                        <a:rPr lang="ru-RU" sz="1400" b="1" i="1" dirty="0" smtClean="0"/>
                        <a:t>Заботился о поданных и следовал и</a:t>
                      </a:r>
                      <a:r>
                        <a:rPr lang="ru-RU" sz="1400" b="1" i="1" baseline="0" dirty="0" smtClean="0"/>
                        <a:t>х настроениям</a:t>
                      </a:r>
                      <a:endParaRPr lang="ru-RU" sz="1400" b="1" i="1" dirty="0"/>
                    </a:p>
                  </a:txBody>
                  <a:tcPr/>
                </a:tc>
              </a:tr>
              <a:tr h="390600">
                <a:tc>
                  <a:txBody>
                    <a:bodyPr/>
                    <a:lstStyle/>
                    <a:p>
                      <a:endParaRPr lang="ru-RU" sz="1400" b="1" i="1" dirty="0"/>
                    </a:p>
                  </a:txBody>
                  <a:tcPr/>
                </a:tc>
                <a:tc>
                  <a:txBody>
                    <a:bodyPr/>
                    <a:lstStyle/>
                    <a:p>
                      <a:r>
                        <a:rPr lang="ru-RU" sz="1400" b="1" i="1" dirty="0" smtClean="0"/>
                        <a:t>Не обладал</a:t>
                      </a:r>
                      <a:r>
                        <a:rPr lang="ru-RU" sz="1400" b="1" i="1" baseline="0" dirty="0" smtClean="0"/>
                        <a:t> жестким характером</a:t>
                      </a:r>
                      <a:endParaRPr lang="ru-RU" sz="1400" b="1" i="1" dirty="0"/>
                    </a:p>
                  </a:txBody>
                  <a:tcPr/>
                </a:tc>
              </a:tr>
              <a:tr h="727659">
                <a:tc>
                  <a:txBody>
                    <a:bodyPr/>
                    <a:lstStyle/>
                    <a:p>
                      <a:endParaRPr lang="ru-RU" b="1" i="1"/>
                    </a:p>
                  </a:txBody>
                  <a:tcPr/>
                </a:tc>
                <a:tc>
                  <a:txBody>
                    <a:bodyPr/>
                    <a:lstStyle/>
                    <a:p>
                      <a:endParaRPr lang="ru-RU" dirty="0"/>
                    </a:p>
                  </a:txBody>
                  <a:tcPr/>
                </a:tc>
              </a:tr>
              <a:tr h="1480067">
                <a:tc>
                  <a:txBody>
                    <a:bodyPr/>
                    <a:lstStyle/>
                    <a:p>
                      <a:endParaRPr lang="ru-RU" b="1" i="1" dirty="0"/>
                    </a:p>
                  </a:txBody>
                  <a:tcPr/>
                </a:tc>
                <a:tc>
                  <a:txBody>
                    <a:bodyPr/>
                    <a:lstStyle/>
                    <a:p>
                      <a:endParaRPr lang="ru-RU" dirty="0"/>
                    </a:p>
                  </a:txBody>
                  <a:tcPr/>
                </a:tc>
              </a:tr>
            </a:tbl>
          </a:graphicData>
        </a:graphic>
      </p:graphicFrame>
      <p:graphicFrame>
        <p:nvGraphicFramePr>
          <p:cNvPr id="15" name="Таблица 14"/>
          <p:cNvGraphicFramePr>
            <a:graphicFrameLocks noGrp="1"/>
          </p:cNvGraphicFramePr>
          <p:nvPr/>
        </p:nvGraphicFramePr>
        <p:xfrm>
          <a:off x="2714625" y="357166"/>
          <a:ext cx="6429388" cy="600097"/>
        </p:xfrm>
        <a:graphic>
          <a:graphicData uri="http://schemas.openxmlformats.org/drawingml/2006/table">
            <a:tbl>
              <a:tblPr firstRow="1" bandRow="1">
                <a:tableStyleId>{85BE263C-DBD7-4A20-BB59-AAB30ACAA65A}</a:tableStyleId>
              </a:tblPr>
              <a:tblGrid>
                <a:gridCol w="6429388"/>
              </a:tblGrid>
              <a:tr h="600097">
                <a:tc>
                  <a:txBody>
                    <a:bodyPr/>
                    <a:lstStyle/>
                    <a:p>
                      <a:r>
                        <a:rPr lang="ru-RU" sz="2400" i="1" baseline="0" dirty="0" smtClean="0"/>
                        <a:t>                                    РАЗЛИЧИЕ</a:t>
                      </a:r>
                      <a:endParaRPr lang="ru-RU" sz="2400" i="1" dirty="0"/>
                    </a:p>
                  </a:txBody>
                  <a:tcPr/>
                </a:tc>
              </a:tr>
            </a:tbl>
          </a:graphicData>
        </a:graphic>
      </p:graphicFrame>
      <p:cxnSp>
        <p:nvCxnSpPr>
          <p:cNvPr id="20" name="Прямая соединительная линия 19"/>
          <p:cNvCxnSpPr/>
          <p:nvPr/>
        </p:nvCxnSpPr>
        <p:spPr>
          <a:xfrm rot="16200000" flipH="1">
            <a:off x="2857500" y="3643313"/>
            <a:ext cx="5500687" cy="71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6424" name="Picture 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85750" y="5000625"/>
            <a:ext cx="1863725" cy="1243013"/>
          </a:xfrm>
          <a:prstGeom prst="rect">
            <a:avLst/>
          </a:prstGeom>
          <a:noFill/>
          <a:ln w="9525">
            <a:noFill/>
            <a:miter lim="800000"/>
            <a:headEnd/>
            <a:tailEnd/>
          </a:ln>
        </p:spPr>
      </p:pic>
      <p:cxnSp>
        <p:nvCxnSpPr>
          <p:cNvPr id="31" name="Прямая соединительная линия 30"/>
          <p:cNvCxnSpPr/>
          <p:nvPr/>
        </p:nvCxnSpPr>
        <p:spPr>
          <a:xfrm rot="5400000">
            <a:off x="-287337" y="3500438"/>
            <a:ext cx="6002337"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71472" y="571480"/>
            <a:ext cx="8229600" cy="714396"/>
          </a:xfrm>
        </p:spPr>
        <p:txBody>
          <a:bodyPr>
            <a:normAutofit fontScale="90000"/>
          </a:bodyPr>
          <a:lstStyle/>
          <a:p>
            <a:pPr algn="ctr" eaLnBrk="1" hangingPunct="1"/>
            <a:r>
              <a:rPr lang="ru-RU" sz="3200" dirty="0" smtClean="0">
                <a:solidFill>
                  <a:srgbClr val="C00000"/>
                </a:solidFill>
              </a:rPr>
              <a:t>ПРУССИЯ - Фридрих </a:t>
            </a:r>
            <a:r>
              <a:rPr lang="en-US" sz="3200" dirty="0" smtClean="0">
                <a:solidFill>
                  <a:srgbClr val="C00000"/>
                </a:solidFill>
              </a:rPr>
              <a:t>I</a:t>
            </a:r>
            <a:r>
              <a:rPr lang="ru-RU" sz="3200" dirty="0" smtClean="0">
                <a:solidFill>
                  <a:srgbClr val="C00000"/>
                </a:solidFill>
              </a:rPr>
              <a:t> (1688-1740), </a:t>
            </a:r>
            <a:br>
              <a:rPr lang="ru-RU" sz="3200" dirty="0" smtClean="0">
                <a:solidFill>
                  <a:srgbClr val="C00000"/>
                </a:solidFill>
              </a:rPr>
            </a:br>
            <a:r>
              <a:rPr lang="ru-RU" sz="3200" dirty="0" smtClean="0">
                <a:solidFill>
                  <a:srgbClr val="C00000"/>
                </a:solidFill>
              </a:rPr>
              <a:t>король Пруссии</a:t>
            </a:r>
            <a:r>
              <a:rPr lang="en-US" sz="3200" dirty="0" smtClean="0">
                <a:solidFill>
                  <a:srgbClr val="C00000"/>
                </a:solidFill>
              </a:rPr>
              <a:t> (1713-1740)</a:t>
            </a:r>
            <a:endParaRPr lang="ru-RU" sz="3200" dirty="0" smtClean="0">
              <a:solidFill>
                <a:srgbClr val="C00000"/>
              </a:solidFill>
            </a:endParaRPr>
          </a:p>
        </p:txBody>
      </p:sp>
      <p:pic>
        <p:nvPicPr>
          <p:cNvPr id="17411" name="Содержимое 4" descr="Фридрих Вильгельм.jpg"/>
          <p:cNvPicPr>
            <a:picLocks noGrp="1" noChangeAspect="1"/>
          </p:cNvPicPr>
          <p:nvPr>
            <p:ph sz="half" idx="1"/>
          </p:nvPr>
        </p:nvPicPr>
        <p:blipFill>
          <a:blip r:embed="rId2"/>
          <a:stretch>
            <a:fillRect/>
          </a:stretch>
        </p:blipFill>
        <p:spPr>
          <a:xfrm>
            <a:off x="785786" y="1857364"/>
            <a:ext cx="3362669" cy="4032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220" name="Содержимое 3"/>
          <p:cNvSpPr>
            <a:spLocks noGrp="1"/>
          </p:cNvSpPr>
          <p:nvPr>
            <p:ph sz="half" idx="2"/>
          </p:nvPr>
        </p:nvSpPr>
        <p:spPr>
          <a:xfrm>
            <a:off x="4643438" y="1857364"/>
            <a:ext cx="4038600" cy="4010036"/>
          </a:xfrm>
        </p:spPr>
        <p:txBody>
          <a:bodyPr/>
          <a:lstStyle/>
          <a:p>
            <a:pPr eaLnBrk="1" hangingPunct="1"/>
            <a:r>
              <a:rPr lang="ru-RU" smtClean="0"/>
              <a:t>Создал 90-тыс. армию</a:t>
            </a:r>
          </a:p>
          <a:p>
            <a:pPr eaLnBrk="1" hangingPunct="1"/>
            <a:r>
              <a:rPr lang="ru-RU" smtClean="0"/>
              <a:t>85% казны тратил на армию</a:t>
            </a:r>
          </a:p>
          <a:p>
            <a:pPr eaLnBrk="1" hangingPunct="1"/>
            <a:r>
              <a:rPr lang="ru-RU" smtClean="0"/>
              <a:t>Основа – прусское юнкерство</a:t>
            </a:r>
          </a:p>
          <a:p>
            <a:pPr eaLnBrk="1" hangingPunct="1"/>
            <a:r>
              <a:rPr lang="ru-RU" smtClean="0"/>
              <a:t>Государство – казарма</a:t>
            </a:r>
          </a:p>
        </p:txBody>
      </p:sp>
      <p:sp>
        <p:nvSpPr>
          <p:cNvPr id="17413" name="TextBox 4"/>
          <p:cNvSpPr txBox="1">
            <a:spLocks noChangeArrowheads="1"/>
          </p:cNvSpPr>
          <p:nvPr/>
        </p:nvSpPr>
        <p:spPr bwMode="auto">
          <a:xfrm>
            <a:off x="1331913" y="1341438"/>
            <a:ext cx="2952750" cy="460375"/>
          </a:xfrm>
          <a:prstGeom prst="rect">
            <a:avLst/>
          </a:prstGeom>
          <a:noFill/>
          <a:ln w="9525">
            <a:noFill/>
            <a:miter lim="800000"/>
            <a:headEnd/>
            <a:tailEnd/>
          </a:ln>
        </p:spPr>
        <p:txBody>
          <a:bodyPr>
            <a:spAutoFit/>
          </a:bodyPr>
          <a:lstStyle/>
          <a:p>
            <a:r>
              <a:rPr lang="ru-RU" sz="2400" b="1"/>
              <a:t>«Король –капрал»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10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blinds(horizontal)">
                                      <p:cBhvr>
                                        <p:cTn id="12" dur="1000"/>
                                        <p:tgtEl>
                                          <p:spTgt spid="9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blinds(horizontal)">
                                      <p:cBhvr>
                                        <p:cTn id="17" dur="1000"/>
                                        <p:tgtEl>
                                          <p:spTgt spid="9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blinds(horizontal)">
                                      <p:cBhvr>
                                        <p:cTn id="22" dur="10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normAutofit fontScale="90000"/>
          </a:bodyPr>
          <a:lstStyle/>
          <a:p>
            <a:pPr algn="ctr" eaLnBrk="1" hangingPunct="1"/>
            <a:r>
              <a:rPr lang="ru-RU" smtClean="0">
                <a:solidFill>
                  <a:srgbClr val="C00000"/>
                </a:solidFill>
              </a:rPr>
              <a:t>Фридрих </a:t>
            </a:r>
            <a:r>
              <a:rPr lang="en-US" smtClean="0">
                <a:solidFill>
                  <a:srgbClr val="C00000"/>
                </a:solidFill>
              </a:rPr>
              <a:t>II </a:t>
            </a:r>
            <a:r>
              <a:rPr lang="ru-RU" smtClean="0">
                <a:solidFill>
                  <a:srgbClr val="C00000"/>
                </a:solidFill>
              </a:rPr>
              <a:t>Великий </a:t>
            </a:r>
            <a:br>
              <a:rPr lang="ru-RU" smtClean="0">
                <a:solidFill>
                  <a:srgbClr val="C00000"/>
                </a:solidFill>
              </a:rPr>
            </a:br>
            <a:r>
              <a:rPr lang="en-US" smtClean="0">
                <a:solidFill>
                  <a:srgbClr val="C00000"/>
                </a:solidFill>
              </a:rPr>
              <a:t>(17</a:t>
            </a:r>
            <a:r>
              <a:rPr lang="ru-RU" smtClean="0">
                <a:solidFill>
                  <a:srgbClr val="C00000"/>
                </a:solidFill>
              </a:rPr>
              <a:t>40</a:t>
            </a:r>
            <a:r>
              <a:rPr lang="en-US" smtClean="0">
                <a:solidFill>
                  <a:srgbClr val="C00000"/>
                </a:solidFill>
              </a:rPr>
              <a:t>-17</a:t>
            </a:r>
            <a:r>
              <a:rPr lang="ru-RU" smtClean="0">
                <a:solidFill>
                  <a:srgbClr val="C00000"/>
                </a:solidFill>
              </a:rPr>
              <a:t>86</a:t>
            </a:r>
            <a:r>
              <a:rPr lang="en-US" smtClean="0">
                <a:solidFill>
                  <a:srgbClr val="C00000"/>
                </a:solidFill>
              </a:rPr>
              <a:t>)</a:t>
            </a:r>
            <a:endParaRPr lang="ru-RU" smtClean="0"/>
          </a:p>
        </p:txBody>
      </p:sp>
      <p:pic>
        <p:nvPicPr>
          <p:cNvPr id="18435" name="Содержимое 4" descr="Frederick_II.jpg"/>
          <p:cNvPicPr>
            <a:picLocks noGrp="1" noChangeAspect="1"/>
          </p:cNvPicPr>
          <p:nvPr>
            <p:ph sz="half" idx="1"/>
          </p:nvPr>
        </p:nvPicPr>
        <p:blipFill>
          <a:blip r:embed="rId2"/>
          <a:stretch>
            <a:fillRect/>
          </a:stretch>
        </p:blipFill>
        <p:spPr>
          <a:xfrm>
            <a:off x="668812" y="530225"/>
            <a:ext cx="3623314" cy="43894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436" name="Содержимое 3"/>
          <p:cNvSpPr>
            <a:spLocks noGrp="1"/>
          </p:cNvSpPr>
          <p:nvPr>
            <p:ph sz="half" idx="2"/>
          </p:nvPr>
        </p:nvSpPr>
        <p:spPr/>
        <p:txBody>
          <a:bodyPr/>
          <a:lstStyle/>
          <a:p>
            <a:pPr eaLnBrk="1" hangingPunct="1"/>
            <a:endParaRPr lang="ru-RU" smtClean="0"/>
          </a:p>
          <a:p>
            <a:pPr eaLnBrk="1" hangingPunct="1">
              <a:buFontTx/>
              <a:buNone/>
            </a:pPr>
            <a:r>
              <a:rPr lang="ru-RU" smtClean="0"/>
              <a:t>	«Нет ничего лучше, чем самодержавная власть в руках справедливых, гуманных и добрых правителей»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4"/>
          <p:cNvSpPr>
            <a:spLocks noGrp="1"/>
          </p:cNvSpPr>
          <p:nvPr>
            <p:ph type="title"/>
          </p:nvPr>
        </p:nvSpPr>
        <p:spPr>
          <a:xfrm>
            <a:off x="428596" y="4429132"/>
            <a:ext cx="8183880" cy="1051560"/>
          </a:xfrm>
        </p:spPr>
        <p:txBody>
          <a:bodyPr>
            <a:normAutofit fontScale="90000"/>
          </a:bodyPr>
          <a:lstStyle/>
          <a:p>
            <a:pPr algn="ctr" eaLnBrk="1" hangingPunct="1"/>
            <a:r>
              <a:rPr lang="ru-RU" dirty="0" smtClean="0">
                <a:solidFill>
                  <a:srgbClr val="C00000"/>
                </a:solidFill>
              </a:rPr>
              <a:t>Внутренняя политика </a:t>
            </a:r>
            <a:br>
              <a:rPr lang="ru-RU" dirty="0" smtClean="0">
                <a:solidFill>
                  <a:srgbClr val="C00000"/>
                </a:solidFill>
              </a:rPr>
            </a:br>
            <a:r>
              <a:rPr lang="ru-RU" dirty="0" smtClean="0">
                <a:solidFill>
                  <a:srgbClr val="C00000"/>
                </a:solidFill>
              </a:rPr>
              <a:t>Фридриха </a:t>
            </a:r>
            <a:r>
              <a:rPr lang="en-US" dirty="0" smtClean="0">
                <a:solidFill>
                  <a:srgbClr val="C00000"/>
                </a:solidFill>
              </a:rPr>
              <a:t>II </a:t>
            </a:r>
            <a:r>
              <a:rPr lang="ru-RU" dirty="0" smtClean="0">
                <a:solidFill>
                  <a:srgbClr val="C00000"/>
                </a:solidFill>
              </a:rPr>
              <a:t>Великого</a:t>
            </a:r>
          </a:p>
        </p:txBody>
      </p:sp>
      <p:sp>
        <p:nvSpPr>
          <p:cNvPr id="11267" name="Содержимое 5"/>
          <p:cNvSpPr>
            <a:spLocks noGrp="1"/>
          </p:cNvSpPr>
          <p:nvPr>
            <p:ph idx="1"/>
          </p:nvPr>
        </p:nvSpPr>
        <p:spPr>
          <a:xfrm>
            <a:off x="457200" y="500042"/>
            <a:ext cx="8686800" cy="4525963"/>
          </a:xfrm>
        </p:spPr>
        <p:txBody>
          <a:bodyPr/>
          <a:lstStyle/>
          <a:p>
            <a:pPr eaLnBrk="1" hangingPunct="1"/>
            <a:r>
              <a:rPr lang="ru-RU" sz="2400" smtClean="0"/>
              <a:t>Ввел полную веротерпимость</a:t>
            </a:r>
          </a:p>
          <a:p>
            <a:pPr eaLnBrk="1" hangingPunct="1"/>
            <a:r>
              <a:rPr lang="ru-RU" sz="2400" smtClean="0"/>
              <a:t>Создал суды, равные для всех сословий и независимые от королевской власти</a:t>
            </a:r>
          </a:p>
          <a:p>
            <a:pPr eaLnBrk="1" hangingPunct="1"/>
            <a:r>
              <a:rPr lang="ru-RU" sz="2400" smtClean="0"/>
              <a:t>Отменил пытки</a:t>
            </a:r>
          </a:p>
          <a:p>
            <a:pPr eaLnBrk="1" hangingPunct="1"/>
            <a:r>
              <a:rPr lang="ru-RU" sz="2400" smtClean="0"/>
              <a:t>Открыл сельские школы</a:t>
            </a:r>
          </a:p>
          <a:p>
            <a:pPr eaLnBrk="1" hangingPunct="1"/>
            <a:r>
              <a:rPr lang="ru-RU" sz="2400" smtClean="0"/>
              <a:t>Строил новые дороги и мануфактуры</a:t>
            </a:r>
          </a:p>
          <a:p>
            <a:pPr eaLnBrk="1" hangingPunct="1"/>
            <a:r>
              <a:rPr lang="ru-RU" sz="2400" smtClean="0">
                <a:solidFill>
                  <a:srgbClr val="C00000"/>
                </a:solidFill>
              </a:rPr>
              <a:t>Крестьяне остались бесправными!</a:t>
            </a:r>
          </a:p>
          <a:p>
            <a:pPr eaLnBrk="1" hangingPunct="1"/>
            <a:r>
              <a:rPr lang="ru-RU" sz="2400" smtClean="0">
                <a:solidFill>
                  <a:srgbClr val="C00000"/>
                </a:solidFill>
              </a:rPr>
              <a:t>Армия выросла до 200 тыс. при населении в 2 млн. человек</a:t>
            </a:r>
          </a:p>
          <a:p>
            <a:pPr eaLnBrk="1" hangingPunct="1"/>
            <a:endParaRPr lang="ru-RU" sz="2400" smtClean="0">
              <a:solidFill>
                <a:srgbClr val="C00000"/>
              </a:solidFill>
            </a:endParaRPr>
          </a:p>
          <a:p>
            <a:pPr eaLnBrk="1" hangingPunct="1"/>
            <a:endParaRPr lang="ru-RU" sz="2800" smtClean="0">
              <a:solidFill>
                <a:srgbClr val="C00000"/>
              </a:solidFill>
            </a:endParaRPr>
          </a:p>
        </p:txBody>
      </p:sp>
      <p:sp>
        <p:nvSpPr>
          <p:cNvPr id="7" name="Скругленный прямоугольник 6"/>
          <p:cNvSpPr/>
          <p:nvPr/>
        </p:nvSpPr>
        <p:spPr>
          <a:xfrm>
            <a:off x="285720" y="5661025"/>
            <a:ext cx="8572560" cy="982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chemeClr val="tx1"/>
                </a:solidFill>
              </a:rPr>
              <a:t>В Пруссии идеи «просвещенного абсолютизма» были воплощены частично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20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3000"/>
                                        <p:tgtEl>
                                          <p:spTgt spid="11267">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35" dur="3000"/>
                                        <p:tgtEl>
                                          <p:spTgt spid="1126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гнутая влево стрелка 4"/>
          <p:cNvSpPr/>
          <p:nvPr/>
        </p:nvSpPr>
        <p:spPr>
          <a:xfrm>
            <a:off x="357158" y="428625"/>
            <a:ext cx="642942" cy="1643063"/>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6" name="Скругленный прямоугольник 5"/>
          <p:cNvSpPr/>
          <p:nvPr/>
        </p:nvSpPr>
        <p:spPr>
          <a:xfrm>
            <a:off x="1000101" y="3000375"/>
            <a:ext cx="4714908" cy="1428750"/>
          </a:xfrm>
          <a:prstGeom prst="roundRect">
            <a:avLst/>
          </a:prstGeom>
          <a:solidFill>
            <a:schemeClr val="bg1">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chemeClr val="tx1"/>
                </a:solidFill>
              </a:rPr>
              <a:t>Фридрих начал проводить в Пруссию просветительные реформы. Мануфактуры по производству сукна, металла вытеснили прежние цехи. </a:t>
            </a:r>
          </a:p>
        </p:txBody>
      </p:sp>
      <p:sp>
        <p:nvSpPr>
          <p:cNvPr id="7" name="Блок-схема: альтернативный процесс 6"/>
          <p:cNvSpPr/>
          <p:nvPr/>
        </p:nvSpPr>
        <p:spPr>
          <a:xfrm>
            <a:off x="1000101" y="1500188"/>
            <a:ext cx="4714908" cy="1357312"/>
          </a:xfrm>
          <a:prstGeom prst="flowChartAlternateProcess">
            <a:avLst/>
          </a:prstGeom>
          <a:solidFill>
            <a:schemeClr val="bg1">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chemeClr val="tx1"/>
                </a:solidFill>
              </a:rPr>
              <a:t>По приказу отца он был назначен служить сначала налоговым чиновникам, потом командиром полка, но в конце концов доказал отцу свое раскаяние и готовность продолжить дело </a:t>
            </a:r>
            <a:r>
              <a:rPr lang="ru-RU" sz="1600" b="1" i="1" dirty="0">
                <a:solidFill>
                  <a:schemeClr val="tx1"/>
                </a:solidFill>
              </a:rPr>
              <a:t>.</a:t>
            </a:r>
          </a:p>
        </p:txBody>
      </p:sp>
      <p:sp>
        <p:nvSpPr>
          <p:cNvPr id="8" name="Скругленный прямоугольник 7"/>
          <p:cNvSpPr/>
          <p:nvPr/>
        </p:nvSpPr>
        <p:spPr>
          <a:xfrm>
            <a:off x="1000124" y="428604"/>
            <a:ext cx="4714883" cy="1000146"/>
          </a:xfrm>
          <a:prstGeom prst="round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chemeClr val="tx1"/>
                </a:solidFill>
              </a:rPr>
              <a:t>Принц Фридрих предпочитал сочинение стихов на французском языке, чтение военных уставов подменял трудами французских просветителей</a:t>
            </a:r>
            <a:r>
              <a:rPr lang="ru-RU" sz="1600" b="1" i="1" dirty="0">
                <a:solidFill>
                  <a:schemeClr val="tx1"/>
                </a:solidFill>
              </a:rPr>
              <a:t>. </a:t>
            </a:r>
          </a:p>
        </p:txBody>
      </p:sp>
      <p:sp>
        <p:nvSpPr>
          <p:cNvPr id="9" name="Скругленный прямоугольник 8"/>
          <p:cNvSpPr/>
          <p:nvPr/>
        </p:nvSpPr>
        <p:spPr>
          <a:xfrm>
            <a:off x="1000099" y="4500563"/>
            <a:ext cx="4714909" cy="1500187"/>
          </a:xfrm>
          <a:prstGeom prst="roundRect">
            <a:avLst/>
          </a:prstGeom>
          <a:solidFill>
            <a:schemeClr val="bg1">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chemeClr val="tx1"/>
                </a:solidFill>
              </a:rPr>
              <a:t>Однако все его мероприятия наталкивались на нехватку денег из-за сохранения огромной армии, т.к увеличил ее в 2 раза, мечтая о завоеваниях</a:t>
            </a:r>
            <a:r>
              <a:rPr lang="ru-RU" sz="1600" b="1" i="1" dirty="0">
                <a:solidFill>
                  <a:schemeClr val="tx1"/>
                </a:solidFill>
              </a:rPr>
              <a:t>.</a:t>
            </a:r>
          </a:p>
        </p:txBody>
      </p:sp>
      <p:sp>
        <p:nvSpPr>
          <p:cNvPr id="10" name="Штриховая стрелка вправо 9"/>
          <p:cNvSpPr/>
          <p:nvPr/>
        </p:nvSpPr>
        <p:spPr>
          <a:xfrm>
            <a:off x="5715008" y="5072074"/>
            <a:ext cx="714367" cy="500062"/>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кругленный прямоугольник 10"/>
          <p:cNvSpPr/>
          <p:nvPr/>
        </p:nvSpPr>
        <p:spPr>
          <a:xfrm>
            <a:off x="6429388" y="4143380"/>
            <a:ext cx="2428860" cy="2009775"/>
          </a:xfrm>
          <a:prstGeom prst="roundRect">
            <a:avLst/>
          </a:prstGeom>
          <a:solidFill>
            <a:schemeClr val="bg1">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i="1" dirty="0">
                <a:solidFill>
                  <a:schemeClr val="tx1"/>
                </a:solidFill>
              </a:rPr>
              <a:t>В результате при Фридрихе </a:t>
            </a:r>
            <a:r>
              <a:rPr lang="en-US" sz="1400" b="1" i="1" dirty="0">
                <a:solidFill>
                  <a:schemeClr val="tx1"/>
                </a:solidFill>
              </a:rPr>
              <a:t>II</a:t>
            </a:r>
            <a:r>
              <a:rPr lang="ru-RU" sz="1400" b="1" i="1" dirty="0">
                <a:solidFill>
                  <a:schemeClr val="tx1"/>
                </a:solidFill>
              </a:rPr>
              <a:t> крестьяне оставались почти такими же бесправными и безграмотными, как и при отце</a:t>
            </a:r>
            <a:r>
              <a:rPr lang="ru-RU" sz="1600" b="1" i="1" dirty="0">
                <a:solidFill>
                  <a:schemeClr val="tx1"/>
                </a:solidFill>
              </a:rPr>
              <a:t>.</a:t>
            </a:r>
          </a:p>
        </p:txBody>
      </p:sp>
      <p:pic>
        <p:nvPicPr>
          <p:cNvPr id="3074" name="Picture 2"/>
          <p:cNvPicPr>
            <a:picLocks noChangeAspect="1" noChangeArrowheads="1"/>
          </p:cNvPicPr>
          <p:nvPr/>
        </p:nvPicPr>
        <p:blipFill>
          <a:blip r:embed="rId2" cstate="email"/>
          <a:srcRect/>
          <a:stretch>
            <a:fillRect/>
          </a:stretch>
        </p:blipFill>
        <p:spPr bwMode="auto">
          <a:xfrm>
            <a:off x="6072198" y="571480"/>
            <a:ext cx="2502788" cy="2966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Выгнутая влево стрелка 12"/>
          <p:cNvSpPr/>
          <p:nvPr/>
        </p:nvSpPr>
        <p:spPr>
          <a:xfrm>
            <a:off x="285720" y="2214563"/>
            <a:ext cx="714380" cy="1643062"/>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4" name="Выгнутая влево стрелка 13"/>
          <p:cNvSpPr/>
          <p:nvPr/>
        </p:nvSpPr>
        <p:spPr>
          <a:xfrm>
            <a:off x="285720" y="4071938"/>
            <a:ext cx="714380" cy="1643062"/>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500034" y="1571612"/>
            <a:ext cx="8072494" cy="407196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buFont typeface="Arial" pitchFamily="34" charset="0"/>
              <a:buChar char="•"/>
              <a:defRPr/>
            </a:pPr>
            <a:r>
              <a:rPr lang="ru-RU" sz="2400" b="1" dirty="0">
                <a:solidFill>
                  <a:schemeClr val="accent1"/>
                </a:solidFill>
                <a:hlinkClick r:id="rId2" action="ppaction://hlinksldjump"/>
              </a:rPr>
              <a:t>Идея « просвещенного абсолютизма»</a:t>
            </a:r>
            <a:endParaRPr lang="ru-RU" sz="2400" b="1" dirty="0">
              <a:solidFill>
                <a:schemeClr val="accent1"/>
              </a:solidFill>
            </a:endParaRPr>
          </a:p>
          <a:p>
            <a:pPr marL="84138" indent="-84138">
              <a:buFont typeface="Arial" pitchFamily="34" charset="0"/>
              <a:buChar char="•"/>
              <a:defRPr/>
            </a:pPr>
            <a:r>
              <a:rPr lang="ru-RU" sz="2400" b="1" dirty="0">
                <a:solidFill>
                  <a:schemeClr val="accent1"/>
                </a:solidFill>
                <a:hlinkClick r:id="rId3" action="ppaction://hlinksldjump"/>
              </a:rPr>
              <a:t>Просвещенный абсолютизм во Франции</a:t>
            </a:r>
            <a:endParaRPr lang="ru-RU" sz="2400" b="1" dirty="0">
              <a:solidFill>
                <a:schemeClr val="accent1"/>
              </a:solidFill>
            </a:endParaRPr>
          </a:p>
          <a:p>
            <a:pPr>
              <a:buFont typeface="Arial" pitchFamily="34" charset="0"/>
              <a:buChar char="•"/>
              <a:defRPr/>
            </a:pPr>
            <a:r>
              <a:rPr lang="ru-RU" sz="2400" b="1" dirty="0">
                <a:solidFill>
                  <a:schemeClr val="accent1"/>
                </a:solidFill>
                <a:hlinkClick r:id="rId4" action="ppaction://hlinksldjump"/>
              </a:rPr>
              <a:t>Просвещенный абсолютизм в </a:t>
            </a:r>
            <a:r>
              <a:rPr lang="ru-RU" sz="2400" b="1" dirty="0" smtClean="0">
                <a:solidFill>
                  <a:schemeClr val="accent1"/>
                </a:solidFill>
                <a:hlinkClick r:id="rId4" action="ppaction://hlinksldjump"/>
              </a:rPr>
              <a:t>Германии</a:t>
            </a:r>
            <a:endParaRPr lang="ru-RU" sz="2400" b="1" dirty="0">
              <a:solidFill>
                <a:schemeClr val="accent1"/>
              </a:solidFill>
            </a:endParaRPr>
          </a:p>
          <a:p>
            <a:pPr>
              <a:buFont typeface="Arial" pitchFamily="34" charset="0"/>
              <a:buChar char="•"/>
              <a:defRPr/>
            </a:pPr>
            <a:r>
              <a:rPr lang="ru-RU" sz="2400" b="1" dirty="0" smtClean="0">
                <a:solidFill>
                  <a:schemeClr val="accent1"/>
                </a:solidFill>
                <a:hlinkClick r:id="rId5" action="ppaction://hlinksldjump"/>
              </a:rPr>
              <a:t>Войны </a:t>
            </a:r>
            <a:r>
              <a:rPr lang="ru-RU" sz="2400" b="1" dirty="0">
                <a:solidFill>
                  <a:schemeClr val="accent1"/>
                </a:solidFill>
                <a:hlinkClick r:id="rId5" action="ppaction://hlinksldjump"/>
              </a:rPr>
              <a:t>эпохи Просвещения</a:t>
            </a:r>
            <a:endParaRPr lang="ru-RU" sz="2400" b="1" dirty="0">
              <a:solidFill>
                <a:schemeClr val="accent1"/>
              </a:solidFill>
            </a:endParaRPr>
          </a:p>
          <a:p>
            <a:pPr>
              <a:buFont typeface="Arial" pitchFamily="34" charset="0"/>
              <a:buChar char="•"/>
              <a:defRPr/>
            </a:pPr>
            <a:r>
              <a:rPr lang="ru-RU" sz="2400" b="1" dirty="0">
                <a:solidFill>
                  <a:schemeClr val="accent1"/>
                </a:solidFill>
                <a:hlinkClick r:id="rId6" action="ppaction://hlinksldjump"/>
              </a:rPr>
              <a:t>Итоги « просвещенного абсолютизма»</a:t>
            </a:r>
            <a:endParaRPr lang="ru-RU" sz="2400" b="1" dirty="0">
              <a:solidFill>
                <a:schemeClr val="accent1"/>
              </a:solidFill>
            </a:endParaRPr>
          </a:p>
          <a:p>
            <a:pPr>
              <a:buFont typeface="Arial" pitchFamily="34" charset="0"/>
              <a:buChar char="•"/>
              <a:defRPr/>
            </a:pPr>
            <a:r>
              <a:rPr lang="ru-RU" sz="2400" b="1" dirty="0">
                <a:solidFill>
                  <a:schemeClr val="accent1"/>
                </a:solidFill>
                <a:hlinkClick r:id="rId7" action="ppaction://hlinksldjump"/>
              </a:rPr>
              <a:t>Использованная литература</a:t>
            </a:r>
            <a:endParaRPr lang="ru-RU" sz="2400" b="1" dirty="0">
              <a:solidFill>
                <a:schemeClr val="accent1"/>
              </a:solidFill>
            </a:endParaRPr>
          </a:p>
        </p:txBody>
      </p:sp>
      <p:sp>
        <p:nvSpPr>
          <p:cNvPr id="5" name="Прямоугольник 4"/>
          <p:cNvSpPr/>
          <p:nvPr/>
        </p:nvSpPr>
        <p:spPr>
          <a:xfrm>
            <a:off x="571472" y="428604"/>
            <a:ext cx="3480401" cy="1107996"/>
          </a:xfrm>
          <a:prstGeom prst="rect">
            <a:avLst/>
          </a:prstGeom>
          <a:noFill/>
        </p:spPr>
        <p:txBody>
          <a:bodyPr>
            <a:spAutoFit/>
          </a:bodyPr>
          <a:lstStyle/>
          <a:p>
            <a:pPr algn="ctr">
              <a:defRPr/>
            </a:pPr>
            <a:r>
              <a:rPr lang="ru-RU" sz="6600" b="1" i="1" spc="200" dirty="0" smtClean="0">
                <a:ln w="29210">
                  <a:solidFill>
                    <a:srgbClr val="F4D090"/>
                  </a:solidFill>
                </a:ln>
                <a:solidFill>
                  <a:srgbClr val="D1692F"/>
                </a:solidFill>
                <a:effectLst>
                  <a:glow rad="101600">
                    <a:srgbClr val="F2C75C">
                      <a:alpha val="60000"/>
                    </a:srgbClr>
                  </a:glow>
                  <a:innerShdw blurRad="50800" dist="50800" dir="8100000">
                    <a:srgbClr val="7D7D7D">
                      <a:alpha val="73000"/>
                    </a:srgbClr>
                  </a:innerShdw>
                  <a:reflection blurRad="6350" stA="60000" endA="900" endPos="58000" dir="5400000" sy="-100000" algn="bl" rotWithShape="0"/>
                </a:effectLst>
              </a:rPr>
              <a:t>План:</a:t>
            </a:r>
            <a:endParaRPr lang="ru-RU" sz="6600" b="1" i="1" spc="200" dirty="0">
              <a:ln w="29210">
                <a:solidFill>
                  <a:srgbClr val="F4D090"/>
                </a:solidFill>
              </a:ln>
              <a:solidFill>
                <a:srgbClr val="D1692F"/>
              </a:solidFill>
              <a:effectLst>
                <a:glow rad="101600">
                  <a:srgbClr val="F2C75C">
                    <a:alpha val="60000"/>
                  </a:srgbClr>
                </a:glow>
                <a:innerShdw blurRad="50800" dist="50800" dir="8100000">
                  <a:srgbClr val="7D7D7D">
                    <a:alpha val="73000"/>
                  </a:srgbClr>
                </a:innerShdw>
                <a:reflection blurRad="6350" stA="60000" endA="900" endPos="58000" dir="5400000" sy="-100000" algn="bl" rotWithShape="0"/>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571472" y="5000636"/>
            <a:ext cx="8183880" cy="750762"/>
          </a:xfrm>
        </p:spPr>
        <p:txBody>
          <a:bodyPr/>
          <a:lstStyle/>
          <a:p>
            <a:pPr algn="ctr" eaLnBrk="1" hangingPunct="1"/>
            <a:r>
              <a:rPr lang="ru-RU" smtClean="0">
                <a:solidFill>
                  <a:srgbClr val="C00000"/>
                </a:solidFill>
              </a:rPr>
              <a:t>Философ и король</a:t>
            </a:r>
          </a:p>
        </p:txBody>
      </p:sp>
      <p:pic>
        <p:nvPicPr>
          <p:cNvPr id="21507" name="Содержимое 4" descr="вольтер.jpg"/>
          <p:cNvPicPr>
            <a:picLocks noGrp="1" noChangeAspect="1"/>
          </p:cNvPicPr>
          <p:nvPr>
            <p:ph sz="half" idx="1"/>
          </p:nvPr>
        </p:nvPicPr>
        <p:blipFill>
          <a:blip r:embed="rId2"/>
          <a:stretch>
            <a:fillRect/>
          </a:stretch>
        </p:blipFill>
        <p:spPr>
          <a:xfrm>
            <a:off x="662896" y="530225"/>
            <a:ext cx="3635145" cy="43894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509" name="Содержимое 8" descr="430px-Frederick_II_of_Prussia_Coloured_drawing.png"/>
          <p:cNvPicPr>
            <a:picLocks noGrp="1" noChangeAspect="1"/>
          </p:cNvPicPr>
          <p:nvPr>
            <p:ph sz="half" idx="2"/>
          </p:nvPr>
        </p:nvPicPr>
        <p:blipFill>
          <a:blip r:embed="rId3"/>
          <a:srcRect/>
          <a:stretch>
            <a:fillRect/>
          </a:stretch>
        </p:blipFill>
        <p:spPr>
          <a:xfrm>
            <a:off x="5000628" y="642918"/>
            <a:ext cx="3384550" cy="45259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Скругленный прямоугольник 4"/>
          <p:cNvSpPr/>
          <p:nvPr/>
        </p:nvSpPr>
        <p:spPr>
          <a:xfrm>
            <a:off x="285720" y="5857892"/>
            <a:ext cx="8572560" cy="765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rPr>
              <a:t>Почему Вольтер отказался от ордена, которым его наградил Фридрих </a:t>
            </a:r>
            <a:r>
              <a:rPr lang="en-US" sz="2400" dirty="0">
                <a:solidFill>
                  <a:schemeClr val="tx1"/>
                </a:solidFill>
              </a:rPr>
              <a:t>II? </a:t>
            </a:r>
            <a:endParaRPr lang="ru-RU" sz="2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1" y="1928802"/>
            <a:ext cx="1614470" cy="3000396"/>
          </a:xfrm>
        </p:spPr>
        <p:txBody>
          <a:bodyPr>
            <a:noAutofit/>
          </a:bodyPr>
          <a:lstStyle/>
          <a:p>
            <a:r>
              <a:rPr lang="ru-RU" sz="34400" dirty="0" smtClean="0"/>
              <a:t>?</a:t>
            </a:r>
          </a:p>
        </p:txBody>
      </p:sp>
      <p:sp>
        <p:nvSpPr>
          <p:cNvPr id="22531" name="Содержимое 4"/>
          <p:cNvSpPr>
            <a:spLocks noGrp="1"/>
          </p:cNvSpPr>
          <p:nvPr>
            <p:ph idx="1"/>
          </p:nvPr>
        </p:nvSpPr>
        <p:spPr>
          <a:xfrm>
            <a:off x="2643174" y="2857496"/>
            <a:ext cx="6043626" cy="1860808"/>
          </a:xfrm>
        </p:spPr>
        <p:txBody>
          <a:bodyPr/>
          <a:lstStyle/>
          <a:p>
            <a:r>
              <a:rPr lang="ru-RU" dirty="0" smtClean="0"/>
              <a:t>Найти различие и сходство</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357166"/>
          <a:ext cx="2428892" cy="6215106"/>
        </p:xfrm>
        <a:graphic>
          <a:graphicData uri="http://schemas.openxmlformats.org/drawingml/2006/table">
            <a:tbl>
              <a:tblPr firstRow="1" bandRow="1">
                <a:tableStyleId>{85BE263C-DBD7-4A20-BB59-AAB30ACAA65A}</a:tableStyleId>
              </a:tblPr>
              <a:tblGrid>
                <a:gridCol w="2428892"/>
              </a:tblGrid>
              <a:tr h="1357322">
                <a:tc>
                  <a:txBody>
                    <a:bodyPr/>
                    <a:lstStyle/>
                    <a:p>
                      <a:r>
                        <a:rPr lang="ru-RU" sz="2400" b="1" i="1" dirty="0" smtClean="0"/>
                        <a:t>      СХОДСТВО</a:t>
                      </a:r>
                      <a:r>
                        <a:rPr lang="ru-RU" sz="2400" b="1" i="1" baseline="0" dirty="0" smtClean="0"/>
                        <a:t> </a:t>
                      </a:r>
                      <a:endParaRPr lang="ru-RU" sz="2400" b="1" i="1" dirty="0"/>
                    </a:p>
                  </a:txBody>
                  <a:tcPr/>
                </a:tc>
              </a:tr>
              <a:tr h="1143008">
                <a:tc>
                  <a:txBody>
                    <a:bodyPr/>
                    <a:lstStyle/>
                    <a:p>
                      <a:r>
                        <a:rPr lang="ru-RU" b="1" i="1" dirty="0" smtClean="0"/>
                        <a:t>Оба заботились о сохранение огромной армии</a:t>
                      </a:r>
                      <a:endParaRPr lang="ru-RU" b="1" i="1" dirty="0"/>
                    </a:p>
                  </a:txBody>
                  <a:tcPr/>
                </a:tc>
              </a:tr>
              <a:tr h="1506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dirty="0" smtClean="0">
                          <a:solidFill>
                            <a:schemeClr val="tx1"/>
                          </a:solidFill>
                        </a:rPr>
                        <a:t>крестьяне  при них оставались</a:t>
                      </a:r>
                      <a:r>
                        <a:rPr lang="ru-RU" sz="1800" b="1" i="1" baseline="0" dirty="0" smtClean="0">
                          <a:solidFill>
                            <a:schemeClr val="tx1"/>
                          </a:solidFill>
                        </a:rPr>
                        <a:t> </a:t>
                      </a:r>
                      <a:r>
                        <a:rPr lang="ru-RU" sz="1800" b="1" i="1" dirty="0" smtClean="0">
                          <a:solidFill>
                            <a:schemeClr val="tx1"/>
                          </a:solidFill>
                        </a:rPr>
                        <a:t>бесправными и безграмотными</a:t>
                      </a:r>
                    </a:p>
                    <a:p>
                      <a:endParaRPr lang="ru-RU" dirty="0"/>
                    </a:p>
                  </a:txBody>
                  <a:tcPr/>
                </a:tc>
              </a:tr>
              <a:tr h="387837">
                <a:tc>
                  <a:txBody>
                    <a:bodyPr/>
                    <a:lstStyle/>
                    <a:p>
                      <a:endParaRPr lang="ru-RU" dirty="0"/>
                    </a:p>
                  </a:txBody>
                  <a:tcPr/>
                </a:tc>
              </a:tr>
              <a:tr h="1820369">
                <a:tc>
                  <a:txBody>
                    <a:bodyPr/>
                    <a:lstStyle/>
                    <a:p>
                      <a:endParaRPr lang="ru-RU" dirty="0"/>
                    </a:p>
                  </a:txBody>
                  <a:tcPr/>
                </a:tc>
              </a:tr>
            </a:tbl>
          </a:graphicData>
        </a:graphic>
      </p:graphicFrame>
      <p:graphicFrame>
        <p:nvGraphicFramePr>
          <p:cNvPr id="5" name="Таблица 4"/>
          <p:cNvGraphicFramePr>
            <a:graphicFrameLocks noGrp="1"/>
          </p:cNvGraphicFramePr>
          <p:nvPr/>
        </p:nvGraphicFramePr>
        <p:xfrm>
          <a:off x="2714625" y="357166"/>
          <a:ext cx="6429388" cy="714401"/>
        </p:xfrm>
        <a:graphic>
          <a:graphicData uri="http://schemas.openxmlformats.org/drawingml/2006/table">
            <a:tbl>
              <a:tblPr firstRow="1" bandRow="1">
                <a:tableStyleId>{85BE263C-DBD7-4A20-BB59-AAB30ACAA65A}</a:tableStyleId>
              </a:tblPr>
              <a:tblGrid>
                <a:gridCol w="6429388"/>
              </a:tblGrid>
              <a:tr h="714401">
                <a:tc>
                  <a:txBody>
                    <a:bodyPr/>
                    <a:lstStyle/>
                    <a:p>
                      <a:r>
                        <a:rPr lang="ru-RU" sz="2400" i="1" baseline="0" dirty="0" smtClean="0"/>
                        <a:t>                                    РАЗЛИЧИЕ</a:t>
                      </a:r>
                      <a:endParaRPr lang="ru-RU" sz="2400" i="1" dirty="0"/>
                    </a:p>
                  </a:txBody>
                  <a:tcPr/>
                </a:tc>
              </a:tr>
            </a:tbl>
          </a:graphicData>
        </a:graphic>
      </p:graphicFrame>
      <p:graphicFrame>
        <p:nvGraphicFramePr>
          <p:cNvPr id="6" name="Таблица 5"/>
          <p:cNvGraphicFramePr>
            <a:graphicFrameLocks noGrp="1"/>
          </p:cNvGraphicFramePr>
          <p:nvPr/>
        </p:nvGraphicFramePr>
        <p:xfrm>
          <a:off x="2714625" y="1071563"/>
          <a:ext cx="6215093" cy="5812171"/>
        </p:xfrm>
        <a:graphic>
          <a:graphicData uri="http://schemas.openxmlformats.org/drawingml/2006/table">
            <a:tbl>
              <a:tblPr firstRow="1" bandRow="1">
                <a:tableStyleId>{85BE263C-DBD7-4A20-BB59-AAB30ACAA65A}</a:tableStyleId>
              </a:tblPr>
              <a:tblGrid>
                <a:gridCol w="3036920"/>
                <a:gridCol w="3178173"/>
              </a:tblGrid>
              <a:tr h="315831">
                <a:tc>
                  <a:txBody>
                    <a:bodyPr/>
                    <a:lstStyle/>
                    <a:p>
                      <a:r>
                        <a:rPr lang="ru-RU" b="1" i="1" dirty="0" smtClean="0"/>
                        <a:t>     Фридрих</a:t>
                      </a:r>
                      <a:r>
                        <a:rPr lang="ru-RU" b="1" i="1" baseline="0" dirty="0" smtClean="0"/>
                        <a:t> – Вильгельм</a:t>
                      </a:r>
                      <a:r>
                        <a:rPr lang="en-US" b="1" i="1" baseline="0" dirty="0" smtClean="0"/>
                        <a:t> I</a:t>
                      </a:r>
                      <a:endParaRPr lang="ru-RU" b="1" i="1" dirty="0"/>
                    </a:p>
                  </a:txBody>
                  <a:tcPr/>
                </a:tc>
                <a:tc>
                  <a:txBody>
                    <a:bodyPr/>
                    <a:lstStyle/>
                    <a:p>
                      <a:r>
                        <a:rPr lang="en-US" dirty="0" smtClean="0"/>
                        <a:t>      </a:t>
                      </a:r>
                      <a:r>
                        <a:rPr lang="ru-RU" i="1" dirty="0" smtClean="0"/>
                        <a:t>Фридрих</a:t>
                      </a:r>
                      <a:r>
                        <a:rPr lang="en-US" i="1" dirty="0" smtClean="0"/>
                        <a:t> II</a:t>
                      </a:r>
                      <a:endParaRPr lang="ru-RU" i="1" dirty="0"/>
                    </a:p>
                  </a:txBody>
                  <a:tcPr/>
                </a:tc>
              </a:tr>
              <a:tr h="789578">
                <a:tc>
                  <a:txBody>
                    <a:bodyPr/>
                    <a:lstStyle/>
                    <a:p>
                      <a:r>
                        <a:rPr lang="ru-RU" b="1" i="1" dirty="0" smtClean="0"/>
                        <a:t>Заботился</a:t>
                      </a:r>
                      <a:r>
                        <a:rPr lang="ru-RU" b="1" i="1" baseline="0" dirty="0" smtClean="0"/>
                        <a:t> только о военных делах, расширении государства</a:t>
                      </a:r>
                      <a:endParaRPr lang="ru-RU" b="1" i="1" dirty="0"/>
                    </a:p>
                  </a:txBody>
                  <a:tcPr/>
                </a:tc>
                <a:tc>
                  <a:txBody>
                    <a:bodyPr/>
                    <a:lstStyle/>
                    <a:p>
                      <a:r>
                        <a:rPr lang="ru-RU" b="1" i="1" dirty="0" smtClean="0"/>
                        <a:t> Был</a:t>
                      </a:r>
                      <a:r>
                        <a:rPr lang="ru-RU" b="1" i="1" baseline="0" dirty="0" smtClean="0"/>
                        <a:t> просветителем, проводил просветительские реформы</a:t>
                      </a:r>
                      <a:endParaRPr lang="ru-RU" b="1" i="1" dirty="0"/>
                    </a:p>
                  </a:txBody>
                  <a:tcPr/>
                </a:tc>
              </a:tr>
              <a:tr h="1457331">
                <a:tc>
                  <a:txBody>
                    <a:bodyPr/>
                    <a:lstStyle/>
                    <a:p>
                      <a:endParaRPr lang="ru-RU" dirty="0"/>
                    </a:p>
                  </a:txBody>
                  <a:tcPr/>
                </a:tc>
                <a:tc>
                  <a:txBody>
                    <a:bodyPr/>
                    <a:lstStyle/>
                    <a:p>
                      <a:endParaRPr lang="ru-RU" dirty="0"/>
                    </a:p>
                  </a:txBody>
                  <a:tcPr/>
                </a:tc>
              </a:tr>
              <a:tr h="315831">
                <a:tc>
                  <a:txBody>
                    <a:bodyPr/>
                    <a:lstStyle/>
                    <a:p>
                      <a:endParaRPr lang="ru-RU" dirty="0"/>
                    </a:p>
                  </a:txBody>
                  <a:tcPr/>
                </a:tc>
                <a:tc>
                  <a:txBody>
                    <a:bodyPr/>
                    <a:lstStyle/>
                    <a:p>
                      <a:endParaRPr lang="ru-RU"/>
                    </a:p>
                  </a:txBody>
                  <a:tcPr/>
                </a:tc>
              </a:tr>
              <a:tr h="1063000">
                <a:tc>
                  <a:txBody>
                    <a:bodyPr/>
                    <a:lstStyle/>
                    <a:p>
                      <a:endParaRPr lang="ru-RU" b="1" i="1" dirty="0"/>
                    </a:p>
                  </a:txBody>
                  <a:tcPr/>
                </a:tc>
                <a:tc>
                  <a:txBody>
                    <a:bodyPr/>
                    <a:lstStyle/>
                    <a:p>
                      <a:endParaRPr lang="ru-RU" dirty="0"/>
                    </a:p>
                  </a:txBody>
                  <a:tcPr/>
                </a:tc>
              </a:tr>
              <a:tr h="315831">
                <a:tc>
                  <a:txBody>
                    <a:bodyPr/>
                    <a:lstStyle/>
                    <a:p>
                      <a:endParaRPr lang="ru-RU" b="1" i="1" dirty="0"/>
                    </a:p>
                  </a:txBody>
                  <a:tcPr/>
                </a:tc>
                <a:tc>
                  <a:txBody>
                    <a:bodyPr/>
                    <a:lstStyle/>
                    <a:p>
                      <a:endParaRPr lang="ru-RU" b="1" i="1" dirty="0"/>
                    </a:p>
                  </a:txBody>
                  <a:tcPr/>
                </a:tc>
              </a:tr>
              <a:tr h="315831">
                <a:tc>
                  <a:txBody>
                    <a:bodyPr/>
                    <a:lstStyle/>
                    <a:p>
                      <a:endParaRPr lang="ru-RU" b="1" i="1"/>
                    </a:p>
                  </a:txBody>
                  <a:tcPr/>
                </a:tc>
                <a:tc>
                  <a:txBody>
                    <a:bodyPr/>
                    <a:lstStyle/>
                    <a:p>
                      <a:endParaRPr lang="ru-RU" dirty="0"/>
                    </a:p>
                  </a:txBody>
                  <a:tcPr/>
                </a:tc>
              </a:tr>
              <a:tr h="315831">
                <a:tc>
                  <a:txBody>
                    <a:bodyPr/>
                    <a:lstStyle/>
                    <a:p>
                      <a:endParaRPr lang="ru-RU" b="1" i="1" dirty="0"/>
                    </a:p>
                  </a:txBody>
                  <a:tcPr/>
                </a:tc>
                <a:tc>
                  <a:txBody>
                    <a:bodyPr/>
                    <a:lstStyle/>
                    <a:p>
                      <a:endParaRPr lang="ru-RU" dirty="0"/>
                    </a:p>
                  </a:txBody>
                  <a:tcPr/>
                </a:tc>
              </a:tr>
            </a:tbl>
          </a:graphicData>
        </a:graphic>
      </p:graphicFrame>
      <p:cxnSp>
        <p:nvCxnSpPr>
          <p:cNvPr id="8" name="Прямая соединительная линия 7"/>
          <p:cNvCxnSpPr/>
          <p:nvPr/>
        </p:nvCxnSpPr>
        <p:spPr>
          <a:xfrm rot="16200000" flipH="1">
            <a:off x="4036219" y="2893219"/>
            <a:ext cx="371475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a:off x="569913" y="2643188"/>
            <a:ext cx="428783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589" name="Picture 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857224" y="4214818"/>
            <a:ext cx="1865313" cy="1243013"/>
          </a:xfrm>
          <a:prstGeom prst="rect">
            <a:avLst/>
          </a:prstGeom>
          <a:noFill/>
          <a:ln w="9525">
            <a:noFill/>
            <a:miter lim="800000"/>
            <a:headEnd/>
            <a:tailEnd/>
          </a:ln>
        </p:spPr>
      </p:pic>
      <p:pic>
        <p:nvPicPr>
          <p:cNvPr id="9" name="Picture 2"/>
          <p:cNvPicPr>
            <a:picLocks noChangeAspect="1" noChangeArrowheads="1"/>
          </p:cNvPicPr>
          <p:nvPr/>
        </p:nvPicPr>
        <p:blipFill>
          <a:blip r:embed="rId4" cstate="email"/>
          <a:srcRect/>
          <a:stretch>
            <a:fillRect/>
          </a:stretch>
        </p:blipFill>
        <p:spPr bwMode="auto">
          <a:xfrm>
            <a:off x="3071802" y="3143248"/>
            <a:ext cx="2288738" cy="30232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4"/>
          <p:cNvPicPr>
            <a:picLocks noChangeAspect="1" noChangeArrowheads="1"/>
          </p:cNvPicPr>
          <p:nvPr/>
        </p:nvPicPr>
        <p:blipFill>
          <a:blip r:embed="rId5" cstate="email"/>
          <a:srcRect/>
          <a:stretch>
            <a:fillRect/>
          </a:stretch>
        </p:blipFill>
        <p:spPr bwMode="auto">
          <a:xfrm>
            <a:off x="6715140" y="3214686"/>
            <a:ext cx="2000254" cy="27870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srcRect/>
          <a:stretch>
            <a:fillRect/>
          </a:stretch>
        </p:blipFill>
        <p:spPr bwMode="auto">
          <a:xfrm>
            <a:off x="500034" y="3786190"/>
            <a:ext cx="1976437" cy="25909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8" name="Picture 2"/>
          <p:cNvPicPr>
            <a:picLocks noChangeAspect="1" noChangeArrowheads="1"/>
          </p:cNvPicPr>
          <p:nvPr/>
        </p:nvPicPr>
        <p:blipFill>
          <a:blip r:embed="rId3" cstate="email"/>
          <a:srcRect/>
          <a:stretch>
            <a:fillRect/>
          </a:stretch>
        </p:blipFill>
        <p:spPr bwMode="auto">
          <a:xfrm>
            <a:off x="6072198" y="2214554"/>
            <a:ext cx="2643206" cy="18111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Багетная рамка 3"/>
          <p:cNvSpPr/>
          <p:nvPr/>
        </p:nvSpPr>
        <p:spPr>
          <a:xfrm>
            <a:off x="357158" y="214290"/>
            <a:ext cx="5857916" cy="2000264"/>
          </a:xfrm>
          <a:prstGeom prst="bevel">
            <a:avLst>
              <a:gd name="adj" fmla="val 10435"/>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t>На  международной арене в противовес Франции и Швеции усилились позиции Англии, Пруссии , России. Англичане сумели создать самый сильный в мире военно-морской флот.</a:t>
            </a:r>
          </a:p>
        </p:txBody>
      </p:sp>
      <p:sp>
        <p:nvSpPr>
          <p:cNvPr id="5" name="Стрелка вниз 4"/>
          <p:cNvSpPr/>
          <p:nvPr/>
        </p:nvSpPr>
        <p:spPr>
          <a:xfrm>
            <a:off x="2928926" y="2071678"/>
            <a:ext cx="500066" cy="571510"/>
          </a:xfrm>
          <a:prstGeom prst="downArrow">
            <a:avLst/>
          </a:prstGeom>
          <a:solidFill>
            <a:srgbClr val="F4D090">
              <a:alpha val="57000"/>
            </a:srgbClr>
          </a:solidFill>
          <a:ln>
            <a:solidFill>
              <a:srgbClr val="D169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Багетная рамка 5"/>
          <p:cNvSpPr/>
          <p:nvPr/>
        </p:nvSpPr>
        <p:spPr>
          <a:xfrm>
            <a:off x="1285852" y="2714620"/>
            <a:ext cx="4000528" cy="928694"/>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t>Они смогли  утвердить свое морское и колониальное владычество</a:t>
            </a:r>
            <a:r>
              <a:rPr lang="ru-RU" b="1" i="1" dirty="0"/>
              <a:t>.</a:t>
            </a:r>
          </a:p>
        </p:txBody>
      </p:sp>
      <p:sp>
        <p:nvSpPr>
          <p:cNvPr id="7" name="Багетная рамка 6"/>
          <p:cNvSpPr/>
          <p:nvPr/>
        </p:nvSpPr>
        <p:spPr>
          <a:xfrm>
            <a:off x="2857488" y="4286256"/>
            <a:ext cx="5786478" cy="2143140"/>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t>На континентах  же Пруссия при короле  Фридрихе </a:t>
            </a:r>
            <a:r>
              <a:rPr lang="en-US" sz="1600" b="1" i="1" dirty="0"/>
              <a:t>II</a:t>
            </a:r>
            <a:r>
              <a:rPr lang="ru-RU" sz="1600" b="1" i="1" dirty="0"/>
              <a:t> Великом выиграла ряд воин с соседями и расширила свои пределы за счет Австралии.</a:t>
            </a:r>
          </a:p>
          <a:p>
            <a:pPr algn="ctr">
              <a:defRPr/>
            </a:pPr>
            <a:r>
              <a:rPr lang="ru-RU" sz="1600" b="1" i="1" dirty="0"/>
              <a:t>Прусские войска уже угрожали Польше и </a:t>
            </a:r>
            <a:r>
              <a:rPr lang="ru-RU" sz="1600" b="1" i="1" dirty="0" err="1"/>
              <a:t>зап</a:t>
            </a:r>
            <a:r>
              <a:rPr lang="ru-RU" sz="1600" b="1" i="1" dirty="0"/>
              <a:t>. областям Франции .Фридрих </a:t>
            </a:r>
            <a:r>
              <a:rPr lang="en-US" sz="1600" b="1" i="1" dirty="0"/>
              <a:t>II </a:t>
            </a:r>
            <a:r>
              <a:rPr lang="ru-RU" sz="1600" b="1" i="1" dirty="0"/>
              <a:t> рассчитывал на создание новой империи.</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normAutofit fontScale="90000"/>
          </a:bodyPr>
          <a:lstStyle/>
          <a:p>
            <a:pPr eaLnBrk="1" hangingPunct="1"/>
            <a:r>
              <a:rPr lang="ru-RU" smtClean="0"/>
              <a:t/>
            </a:r>
            <a:br>
              <a:rPr lang="ru-RU" smtClean="0"/>
            </a:br>
            <a:r>
              <a:rPr lang="ru-RU" smtClean="0">
                <a:solidFill>
                  <a:srgbClr val="C00000"/>
                </a:solidFill>
              </a:rPr>
              <a:t>Семилетняя война </a:t>
            </a:r>
            <a:br>
              <a:rPr lang="ru-RU" smtClean="0">
                <a:solidFill>
                  <a:srgbClr val="C00000"/>
                </a:solidFill>
              </a:rPr>
            </a:br>
            <a:r>
              <a:rPr lang="ru-RU" smtClean="0">
                <a:solidFill>
                  <a:srgbClr val="C00000"/>
                </a:solidFill>
              </a:rPr>
              <a:t>(1756-1763)</a:t>
            </a:r>
            <a:br>
              <a:rPr lang="ru-RU" smtClean="0">
                <a:solidFill>
                  <a:srgbClr val="C00000"/>
                </a:solidFill>
              </a:rPr>
            </a:br>
            <a:endParaRPr lang="ru-RU" smtClean="0">
              <a:solidFill>
                <a:srgbClr val="C00000"/>
              </a:solidFill>
            </a:endParaRPr>
          </a:p>
        </p:txBody>
      </p:sp>
      <p:sp>
        <p:nvSpPr>
          <p:cNvPr id="25603" name="Содержимое 2"/>
          <p:cNvSpPr>
            <a:spLocks noGrp="1"/>
          </p:cNvSpPr>
          <p:nvPr>
            <p:ph idx="1"/>
          </p:nvPr>
        </p:nvSpPr>
        <p:spPr/>
        <p:txBody>
          <a:bodyPr/>
          <a:lstStyle/>
          <a:p>
            <a:pPr eaLnBrk="1" hangingPunct="1">
              <a:buFontTx/>
              <a:buNone/>
            </a:pPr>
            <a:endParaRPr lang="ru-RU" smtClean="0"/>
          </a:p>
        </p:txBody>
      </p:sp>
      <p:graphicFrame>
        <p:nvGraphicFramePr>
          <p:cNvPr id="4" name="Схема 3"/>
          <p:cNvGraphicFramePr/>
          <p:nvPr/>
        </p:nvGraphicFramePr>
        <p:xfrm>
          <a:off x="395536" y="428604"/>
          <a:ext cx="8496944"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285720" y="5643578"/>
            <a:ext cx="8572560" cy="908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Насколько внешняя политика европейских монархов соответствует идеям Просвещения?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blinds(horizontal)">
                                      <p:cBhvr>
                                        <p:cTn id="13" dur="20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2571736" y="4357694"/>
            <a:ext cx="4214842" cy="2143140"/>
          </a:xfrm>
          <a:prstGeom prst="rect">
            <a:avLst/>
          </a:prstGeom>
          <a:solidFill>
            <a:srgbClr val="FFFFFF">
              <a:shade val="85000"/>
            </a:srgbClr>
          </a:solidFill>
          <a:ln w="190500" cap="rnd">
            <a:solidFill>
              <a:srgbClr val="FFFFFF"/>
            </a:solidFill>
          </a:ln>
          <a:effectLst>
            <a:glow rad="101600">
              <a:srgbClr val="FFFF00">
                <a:alpha val="60000"/>
              </a:srgb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Скругленный прямоугольник 3"/>
          <p:cNvSpPr/>
          <p:nvPr/>
        </p:nvSpPr>
        <p:spPr>
          <a:xfrm>
            <a:off x="0" y="214290"/>
            <a:ext cx="9144000" cy="4357688"/>
          </a:xfrm>
          <a:prstGeom prst="roundRect">
            <a:avLst/>
          </a:prstGeom>
          <a:solidFill>
            <a:schemeClr val="bg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1600" b="1" i="1" dirty="0">
                <a:solidFill>
                  <a:schemeClr val="tx1"/>
                </a:solidFill>
              </a:rPr>
              <a:t>Семилетняя война</a:t>
            </a:r>
            <a:r>
              <a:rPr lang="ru-RU" sz="1600" b="1" i="1" dirty="0">
                <a:solidFill>
                  <a:schemeClr val="tx1"/>
                </a:solidFill>
              </a:rPr>
              <a:t> </a:t>
            </a:r>
            <a:r>
              <a:rPr lang="vi-VN" sz="1600" b="1" i="1" dirty="0">
                <a:solidFill>
                  <a:schemeClr val="tx1"/>
                </a:solidFill>
              </a:rPr>
              <a:t>(1756—1763) — крупный военный конфликт </a:t>
            </a:r>
            <a:r>
              <a:rPr lang="en-US" sz="1600" b="1" i="1" dirty="0">
                <a:solidFill>
                  <a:schemeClr val="tx1"/>
                </a:solidFill>
                <a:latin typeface="Constantia" pitchFamily="18" charset="0"/>
              </a:rPr>
              <a:t>XVIII </a:t>
            </a:r>
            <a:r>
              <a:rPr lang="vi-VN" sz="1600" b="1" i="1" dirty="0">
                <a:solidFill>
                  <a:schemeClr val="tx1"/>
                </a:solidFill>
              </a:rPr>
              <a:t>века, один из самых масштабных конфликтов Нового времени. Семилетняя война шла как в Европе, так и за океаном: в Северной Америке, в странах Карибского бассейна, Индии, Филиппинах. В войне приняли участие все европейские великие державы того времени, а также большинство средних и мелких государств Европы, некоторые индейские племена. Война даже была названа Уинстоном Черчиллем «первой мировой войной». Войну также считают колониальной, так как в ней столкнулись колониальные интересы Великобритании, Франции и Испании. </a:t>
            </a:r>
          </a:p>
          <a:p>
            <a:pPr>
              <a:defRPr/>
            </a:pPr>
            <a:r>
              <a:rPr lang="vi-VN" sz="1600" b="1" i="1" dirty="0">
                <a:solidFill>
                  <a:schemeClr val="tx1"/>
                </a:solidFill>
              </a:rPr>
              <a:t>Основное противостояние в Европе происходило между Австрией и Пруссией</a:t>
            </a:r>
            <a:r>
              <a:rPr lang="ru-RU" sz="1600" b="1" i="1" dirty="0">
                <a:solidFill>
                  <a:schemeClr val="tx1"/>
                </a:solidFill>
                <a:latin typeface="Constantia" pitchFamily="18" charset="0"/>
              </a:rPr>
              <a:t> </a:t>
            </a:r>
            <a:r>
              <a:rPr lang="vi-VN" sz="1600" b="1" i="1" dirty="0">
                <a:solidFill>
                  <a:schemeClr val="tx1"/>
                </a:solidFill>
              </a:rPr>
              <a:t>из-за Силезии. Поэтому Семилетнюю войну называют также третьей Силезской войной. Первая (1740—1742) и вторая (1744—1748)</a:t>
            </a:r>
          </a:p>
          <a:p>
            <a:pPr>
              <a:defRPr/>
            </a:pPr>
            <a:r>
              <a:rPr lang="vi-VN" sz="1600" b="1" i="1" dirty="0">
                <a:solidFill>
                  <a:schemeClr val="tx1"/>
                </a:solidFill>
              </a:rPr>
              <a:t>Обозначение «семилетняя» война получила в восьмидесятые годы восемнадцатого века, до того о ней говорили как о «недавней войне».</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агетная рамка 3"/>
          <p:cNvSpPr/>
          <p:nvPr/>
        </p:nvSpPr>
        <p:spPr>
          <a:xfrm>
            <a:off x="357158" y="428604"/>
            <a:ext cx="4286280" cy="1571636"/>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t>Против Пруссии объединились Австралия, Саксония , Россия, Франция.</a:t>
            </a:r>
          </a:p>
          <a:p>
            <a:pPr algn="ctr">
              <a:defRPr/>
            </a:pPr>
            <a:r>
              <a:rPr lang="ru-RU" sz="1400" b="1" i="1" dirty="0"/>
              <a:t>На стороне Пруссии была только Англия </a:t>
            </a:r>
          </a:p>
        </p:txBody>
      </p:sp>
      <p:sp>
        <p:nvSpPr>
          <p:cNvPr id="5" name="Стрелка вправо 4"/>
          <p:cNvSpPr/>
          <p:nvPr/>
        </p:nvSpPr>
        <p:spPr>
          <a:xfrm>
            <a:off x="4643439" y="857250"/>
            <a:ext cx="785818" cy="571500"/>
          </a:xfrm>
          <a:prstGeom prst="rightArrow">
            <a:avLst/>
          </a:prstGeom>
          <a:solidFill>
            <a:srgbClr val="F4D090">
              <a:alpha val="69000"/>
            </a:srgbClr>
          </a:solidFill>
          <a:ln>
            <a:solidFill>
              <a:srgbClr val="D169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Багетная рамка 5"/>
          <p:cNvSpPr/>
          <p:nvPr/>
        </p:nvSpPr>
        <p:spPr>
          <a:xfrm>
            <a:off x="5500694" y="500042"/>
            <a:ext cx="2928958" cy="1428760"/>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t>Так началась новая </a:t>
            </a:r>
            <a:r>
              <a:rPr lang="ru-RU" sz="1400" b="1" i="1" dirty="0">
                <a:hlinkClick r:id="rId2" action="ppaction://hlinksldjump"/>
              </a:rPr>
              <a:t>Семилетняя война</a:t>
            </a:r>
          </a:p>
          <a:p>
            <a:pPr algn="ctr">
              <a:defRPr/>
            </a:pPr>
            <a:r>
              <a:rPr lang="ru-RU" sz="1400" b="1" i="1" dirty="0">
                <a:hlinkClick r:id="rId2" action="ppaction://hlinksldjump"/>
              </a:rPr>
              <a:t>(1756-1763</a:t>
            </a:r>
            <a:r>
              <a:rPr lang="ru-RU" sz="1600" b="1" i="1" dirty="0">
                <a:hlinkClick r:id="rId2" action="ppaction://hlinksldjump"/>
              </a:rPr>
              <a:t>)</a:t>
            </a:r>
            <a:endParaRPr lang="ru-RU" sz="1600" b="1" i="1" dirty="0"/>
          </a:p>
        </p:txBody>
      </p:sp>
      <p:sp>
        <p:nvSpPr>
          <p:cNvPr id="7" name="Багетная рамка 6"/>
          <p:cNvSpPr/>
          <p:nvPr/>
        </p:nvSpPr>
        <p:spPr>
          <a:xfrm>
            <a:off x="428596" y="2071678"/>
            <a:ext cx="3643338" cy="1857388"/>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t>Вначале Фридриху удавалось поодиночке разбивать армии своих противников, но после вступления в войну России ситуация переменилась</a:t>
            </a:r>
          </a:p>
        </p:txBody>
      </p:sp>
      <p:sp>
        <p:nvSpPr>
          <p:cNvPr id="8" name="Стрелка вправо 7"/>
          <p:cNvSpPr/>
          <p:nvPr/>
        </p:nvSpPr>
        <p:spPr>
          <a:xfrm>
            <a:off x="4071938" y="2500313"/>
            <a:ext cx="928687" cy="571500"/>
          </a:xfrm>
          <a:prstGeom prst="rightArrow">
            <a:avLst/>
          </a:prstGeom>
          <a:solidFill>
            <a:srgbClr val="F4D090">
              <a:alpha val="69000"/>
            </a:srgbClr>
          </a:solidFill>
          <a:ln>
            <a:solidFill>
              <a:srgbClr val="D169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Багетная рамка 8"/>
          <p:cNvSpPr/>
          <p:nvPr/>
        </p:nvSpPr>
        <p:spPr>
          <a:xfrm>
            <a:off x="5429256" y="2000240"/>
            <a:ext cx="2928958" cy="1428760"/>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t>Армия Фридриха была разгромлена, русские  заняли Берлин</a:t>
            </a:r>
          </a:p>
        </p:txBody>
      </p:sp>
      <p:sp>
        <p:nvSpPr>
          <p:cNvPr id="10" name="Багетная рамка 9"/>
          <p:cNvSpPr/>
          <p:nvPr/>
        </p:nvSpPr>
        <p:spPr>
          <a:xfrm>
            <a:off x="4929190" y="4143380"/>
            <a:ext cx="3786214" cy="2214578"/>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t>Император Петр </a:t>
            </a:r>
            <a:r>
              <a:rPr lang="en-US" sz="1400" b="1" i="1" dirty="0"/>
              <a:t>III</a:t>
            </a:r>
            <a:r>
              <a:rPr lang="ru-RU" sz="1400" b="1" i="1" dirty="0"/>
              <a:t> отказался продолжить войну из-за смены монарха.</a:t>
            </a:r>
          </a:p>
          <a:p>
            <a:pPr algn="ctr">
              <a:defRPr/>
            </a:pPr>
            <a:r>
              <a:rPr lang="ru-RU" sz="1400" b="1" i="1" dirty="0"/>
              <a:t>Это позволило Фридриху </a:t>
            </a:r>
            <a:r>
              <a:rPr lang="en-US" sz="1400" b="1" i="1" dirty="0"/>
              <a:t>II</a:t>
            </a:r>
            <a:r>
              <a:rPr lang="ru-RU" sz="1400" b="1" i="1" dirty="0"/>
              <a:t> заключить мир и сохранить за Пруссией положение великой державы</a:t>
            </a:r>
          </a:p>
        </p:txBody>
      </p:sp>
      <p:sp>
        <p:nvSpPr>
          <p:cNvPr id="11" name="Стрелка вправо 10"/>
          <p:cNvSpPr/>
          <p:nvPr/>
        </p:nvSpPr>
        <p:spPr>
          <a:xfrm rot="5400000">
            <a:off x="6250781" y="3464719"/>
            <a:ext cx="928688" cy="571500"/>
          </a:xfrm>
          <a:prstGeom prst="rightArrow">
            <a:avLst/>
          </a:prstGeom>
          <a:solidFill>
            <a:srgbClr val="F4D090">
              <a:alpha val="69000"/>
            </a:srgbClr>
          </a:solidFill>
          <a:ln>
            <a:solidFill>
              <a:srgbClr val="D169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право 11"/>
          <p:cNvSpPr/>
          <p:nvPr/>
        </p:nvSpPr>
        <p:spPr>
          <a:xfrm rot="10800000">
            <a:off x="4143372" y="4857750"/>
            <a:ext cx="785816" cy="571500"/>
          </a:xfrm>
          <a:prstGeom prst="rightArrow">
            <a:avLst/>
          </a:prstGeom>
          <a:solidFill>
            <a:srgbClr val="F4D090">
              <a:alpha val="69000"/>
            </a:srgbClr>
          </a:solidFill>
          <a:ln>
            <a:solidFill>
              <a:srgbClr val="D169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Багетная рамка 12"/>
          <p:cNvSpPr/>
          <p:nvPr/>
        </p:nvSpPr>
        <p:spPr>
          <a:xfrm>
            <a:off x="428596" y="4214818"/>
            <a:ext cx="3786214" cy="2214578"/>
          </a:xfrm>
          <a:prstGeom prst="bevel">
            <a:avLst>
              <a:gd name="adj" fmla="val 896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t>В конце </a:t>
            </a:r>
            <a:r>
              <a:rPr lang="en-US" sz="1400" b="1" i="1" dirty="0"/>
              <a:t>XVIII</a:t>
            </a:r>
            <a:r>
              <a:rPr lang="ru-RU" sz="1400" b="1" i="1" dirty="0"/>
              <a:t> века Пруссия, Австрия и Россия договорились о разделе ослабевшей Речи </a:t>
            </a:r>
            <a:r>
              <a:rPr lang="ru-RU" sz="1400" b="1" i="1" dirty="0" err="1"/>
              <a:t>Посполитой</a:t>
            </a:r>
            <a:r>
              <a:rPr lang="ru-RU" sz="1400" b="1" i="1" dirty="0"/>
              <a:t>. В ходе трех Разделов Польши  это </a:t>
            </a:r>
            <a:r>
              <a:rPr lang="ru-RU" sz="1400" b="1" i="1" dirty="0" err="1"/>
              <a:t>гос-во</a:t>
            </a:r>
            <a:r>
              <a:rPr lang="ru-RU" sz="1400" b="1" i="1" dirty="0"/>
              <a:t> перестало существовать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r>
              <a:rPr lang="ru-RU" smtClean="0">
                <a:solidFill>
                  <a:srgbClr val="C00000"/>
                </a:solidFill>
              </a:rPr>
              <a:t>Разделы Речи Посполитой</a:t>
            </a:r>
          </a:p>
        </p:txBody>
      </p:sp>
      <p:graphicFrame>
        <p:nvGraphicFramePr>
          <p:cNvPr id="4" name="Содержимое 3"/>
          <p:cNvGraphicFramePr>
            <a:graphicFrameLocks noGrp="1"/>
          </p:cNvGraphicFramePr>
          <p:nvPr>
            <p:ph idx="1"/>
          </p:nvPr>
        </p:nvGraphicFramePr>
        <p:xfrm>
          <a:off x="251520" y="1196752"/>
          <a:ext cx="86868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5728"/>
            <a:ext cx="8715404" cy="1569660"/>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i="1" dirty="0">
                <a:ln/>
                <a:solidFill>
                  <a:schemeClr val="accent3"/>
                </a:solidFill>
                <a:effectLst>
                  <a:outerShdw blurRad="75057" dist="38100" dir="5400000" sy="-20000" rotWithShape="0">
                    <a:prstClr val="black">
                      <a:alpha val="25000"/>
                    </a:prstClr>
                  </a:outerShdw>
                </a:effectLst>
              </a:rPr>
              <a:t>Главные действующие лица:</a:t>
            </a:r>
          </a:p>
        </p:txBody>
      </p:sp>
      <p:pic>
        <p:nvPicPr>
          <p:cNvPr id="2050" name="Picture 2"/>
          <p:cNvPicPr>
            <a:picLocks noChangeAspect="1" noChangeArrowheads="1"/>
          </p:cNvPicPr>
          <p:nvPr/>
        </p:nvPicPr>
        <p:blipFill>
          <a:blip r:embed="rId2" cstate="email"/>
          <a:srcRect/>
          <a:stretch>
            <a:fillRect/>
          </a:stretch>
        </p:blipFill>
        <p:spPr bwMode="auto">
          <a:xfrm>
            <a:off x="500034" y="1643050"/>
            <a:ext cx="2520345" cy="32609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3214678" y="1785926"/>
            <a:ext cx="2590802" cy="32117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Прямоугольник 7"/>
          <p:cNvSpPr/>
          <p:nvPr/>
        </p:nvSpPr>
        <p:spPr>
          <a:xfrm>
            <a:off x="3071802" y="5214950"/>
            <a:ext cx="2714628" cy="1015663"/>
          </a:xfrm>
          <a:prstGeom prst="rect">
            <a:avLst/>
          </a:prstGeom>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20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Австрийская императрица Мария </a:t>
            </a:r>
            <a:r>
              <a:rPr lang="ru-RU" sz="2000" b="1" dirty="0" err="1">
                <a:ln>
                  <a:prstDash val="solid"/>
                </a:ln>
                <a:effectLst>
                  <a:glow rad="101600">
                    <a:schemeClr val="bg1">
                      <a:alpha val="60000"/>
                    </a:schemeClr>
                  </a:glow>
                  <a:outerShdw blurRad="88000" dist="50800" dir="5040000" algn="tl">
                    <a:schemeClr val="accent4">
                      <a:tint val="80000"/>
                      <a:satMod val="250000"/>
                      <a:alpha val="45000"/>
                    </a:schemeClr>
                  </a:outerShdw>
                </a:effectLst>
              </a:rPr>
              <a:t>Терезия</a:t>
            </a:r>
            <a:endParaRPr lang="ru-RU" sz="2000" b="1" dirty="0">
              <a:ln>
                <a:prstDash val="solid"/>
              </a:ln>
              <a:effectLst>
                <a:glow rad="101600">
                  <a:schemeClr val="bg1">
                    <a:alpha val="60000"/>
                  </a:schemeClr>
                </a:glow>
                <a:outerShdw blurRad="88000" dist="50800" dir="5040000" algn="tl">
                  <a:schemeClr val="accent4">
                    <a:tint val="80000"/>
                    <a:satMod val="250000"/>
                    <a:alpha val="45000"/>
                  </a:schemeClr>
                </a:outerShdw>
              </a:effectLst>
            </a:endParaRPr>
          </a:p>
        </p:txBody>
      </p:sp>
      <p:pic>
        <p:nvPicPr>
          <p:cNvPr id="2052" name="Picture 4"/>
          <p:cNvPicPr>
            <a:picLocks noChangeAspect="1" noChangeArrowheads="1"/>
          </p:cNvPicPr>
          <p:nvPr/>
        </p:nvPicPr>
        <p:blipFill>
          <a:blip r:embed="rId4" cstate="email"/>
          <a:srcRect/>
          <a:stretch>
            <a:fillRect/>
          </a:stretch>
        </p:blipFill>
        <p:spPr bwMode="auto">
          <a:xfrm>
            <a:off x="6072198" y="1571612"/>
            <a:ext cx="2466978" cy="34422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Прямоугольник 9"/>
          <p:cNvSpPr/>
          <p:nvPr/>
        </p:nvSpPr>
        <p:spPr>
          <a:xfrm>
            <a:off x="6215074" y="5143512"/>
            <a:ext cx="2230363" cy="1015663"/>
          </a:xfrm>
          <a:prstGeom prst="rect">
            <a:avLst/>
          </a:prstGeom>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20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Прусский король Фридрих </a:t>
            </a:r>
            <a:r>
              <a:rPr lang="en-US" sz="20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II</a:t>
            </a:r>
            <a:endParaRPr lang="ru-RU" sz="2000" b="1" dirty="0">
              <a:ln>
                <a:prstDash val="solid"/>
              </a:ln>
              <a:effectLst>
                <a:glow rad="101600">
                  <a:schemeClr val="bg1">
                    <a:alpha val="60000"/>
                  </a:schemeClr>
                </a:glow>
                <a:outerShdw blurRad="88000" dist="50800" dir="5040000" algn="tl">
                  <a:schemeClr val="accent4">
                    <a:tint val="80000"/>
                    <a:satMod val="250000"/>
                    <a:alpha val="45000"/>
                  </a:schemeClr>
                </a:outerShdw>
              </a:effectLst>
            </a:endParaRPr>
          </a:p>
        </p:txBody>
      </p:sp>
      <p:sp>
        <p:nvSpPr>
          <p:cNvPr id="11" name="Прямоугольник 10"/>
          <p:cNvSpPr/>
          <p:nvPr/>
        </p:nvSpPr>
        <p:spPr>
          <a:xfrm>
            <a:off x="357158" y="5000637"/>
            <a:ext cx="2428892" cy="1323439"/>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20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Российская самодержица Елизавета Петровна</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571472" y="500042"/>
            <a:ext cx="3604434" cy="43529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75" name="Picture 3"/>
          <p:cNvPicPr>
            <a:picLocks noChangeAspect="1" noChangeArrowheads="1"/>
          </p:cNvPicPr>
          <p:nvPr/>
        </p:nvPicPr>
        <p:blipFill>
          <a:blip r:embed="rId3" cstate="email"/>
          <a:srcRect/>
          <a:stretch>
            <a:fillRect/>
          </a:stretch>
        </p:blipFill>
        <p:spPr bwMode="auto">
          <a:xfrm>
            <a:off x="4643438" y="500042"/>
            <a:ext cx="3609984" cy="44385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Прямоугольник 6"/>
          <p:cNvSpPr/>
          <p:nvPr/>
        </p:nvSpPr>
        <p:spPr>
          <a:xfrm>
            <a:off x="4643438" y="5000636"/>
            <a:ext cx="3637984" cy="1077218"/>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Георг </a:t>
            </a:r>
            <a:r>
              <a:rPr lang="en-US" sz="32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II</a:t>
            </a:r>
            <a:r>
              <a:rPr lang="ru-RU" sz="32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 - </a:t>
            </a:r>
            <a:r>
              <a:rPr lang="en-US" sz="32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 </a:t>
            </a:r>
            <a:r>
              <a:rPr lang="ru-RU" sz="32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король </a:t>
            </a:r>
          </a:p>
          <a:p>
            <a:pPr algn="ctr">
              <a:defRPr/>
            </a:pPr>
            <a:r>
              <a:rPr lang="ru-RU" sz="32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Англии</a:t>
            </a:r>
          </a:p>
        </p:txBody>
      </p:sp>
      <p:sp>
        <p:nvSpPr>
          <p:cNvPr id="9" name="Прямоугольник 8"/>
          <p:cNvSpPr/>
          <p:nvPr/>
        </p:nvSpPr>
        <p:spPr>
          <a:xfrm>
            <a:off x="428596" y="5000636"/>
            <a:ext cx="3846278" cy="954107"/>
          </a:xfrm>
          <a:prstGeom prst="rect">
            <a:avLst/>
          </a:prstGeom>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28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Людовик </a:t>
            </a:r>
            <a:r>
              <a:rPr lang="en-US" sz="28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XV</a:t>
            </a:r>
            <a:r>
              <a:rPr lang="ru-RU" sz="2800" b="1" dirty="0">
                <a:ln>
                  <a:prstDash val="solid"/>
                </a:ln>
                <a:effectLst>
                  <a:glow rad="101600">
                    <a:schemeClr val="bg1">
                      <a:alpha val="60000"/>
                    </a:schemeClr>
                  </a:glow>
                  <a:outerShdw blurRad="88000" dist="50800" dir="5040000" algn="tl">
                    <a:schemeClr val="accent4">
                      <a:tint val="80000"/>
                      <a:satMod val="250000"/>
                      <a:alpha val="45000"/>
                    </a:schemeClr>
                  </a:outerShdw>
                </a:effectLst>
              </a:rPr>
              <a:t> - король Франции</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57290" y="428604"/>
            <a:ext cx="6215063" cy="1285884"/>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Во многих европейских странах  абсолютные монархи </a:t>
            </a:r>
            <a:r>
              <a:rPr lang="en-US" sz="1600" b="1" i="1" dirty="0">
                <a:solidFill>
                  <a:schemeClr val="tx1"/>
                </a:solidFill>
              </a:rPr>
              <a:t> XVIII</a:t>
            </a:r>
            <a:r>
              <a:rPr lang="ru-RU" sz="1600" b="1" i="1" dirty="0">
                <a:solidFill>
                  <a:schemeClr val="tx1"/>
                </a:solidFill>
              </a:rPr>
              <a:t> века стали проводить «просветительные реформы»</a:t>
            </a:r>
          </a:p>
        </p:txBody>
      </p:sp>
      <p:sp>
        <p:nvSpPr>
          <p:cNvPr id="5" name="Выгнутая влево стрелка 4"/>
          <p:cNvSpPr/>
          <p:nvPr/>
        </p:nvSpPr>
        <p:spPr>
          <a:xfrm>
            <a:off x="357188" y="1428750"/>
            <a:ext cx="928687" cy="1285875"/>
          </a:xfrm>
          <a:prstGeom prst="curvedRightArrow">
            <a:avLst/>
          </a:prstGeom>
          <a:solidFill>
            <a:srgbClr val="D1692F"/>
          </a:solidFill>
          <a:ln w="57150">
            <a:solidFill>
              <a:srgbClr val="F4D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8" name="Штриховая стрелка вправо 7"/>
          <p:cNvSpPr/>
          <p:nvPr/>
        </p:nvSpPr>
        <p:spPr>
          <a:xfrm>
            <a:off x="3500438" y="2714625"/>
            <a:ext cx="857250" cy="428625"/>
          </a:xfrm>
          <a:prstGeom prst="stripedRightArrow">
            <a:avLst/>
          </a:prstGeom>
          <a:solidFill>
            <a:srgbClr val="D1692F"/>
          </a:solidFill>
          <a:ln>
            <a:solidFill>
              <a:srgbClr val="F4D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Выгнутая вправо стрелка 8"/>
          <p:cNvSpPr/>
          <p:nvPr/>
        </p:nvSpPr>
        <p:spPr>
          <a:xfrm>
            <a:off x="7429500" y="4214813"/>
            <a:ext cx="1214438" cy="1214437"/>
          </a:xfrm>
          <a:prstGeom prst="curvedLeftArrow">
            <a:avLst/>
          </a:prstGeom>
          <a:solidFill>
            <a:srgbClr val="D1692F"/>
          </a:solidFill>
          <a:ln w="57150">
            <a:solidFill>
              <a:srgbClr val="F4D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Скругленный прямоугольник 10"/>
          <p:cNvSpPr/>
          <p:nvPr/>
        </p:nvSpPr>
        <p:spPr>
          <a:xfrm>
            <a:off x="2000250" y="4572001"/>
            <a:ext cx="4581525" cy="135733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i="1" dirty="0">
                <a:solidFill>
                  <a:schemeClr val="tx1"/>
                </a:solidFill>
              </a:rPr>
              <a:t>Подобная политика называлась « просвещенный абсолютизм»</a:t>
            </a:r>
          </a:p>
        </p:txBody>
      </p:sp>
      <p:sp>
        <p:nvSpPr>
          <p:cNvPr id="12" name="Скругленный прямоугольник 11"/>
          <p:cNvSpPr/>
          <p:nvPr/>
        </p:nvSpPr>
        <p:spPr>
          <a:xfrm>
            <a:off x="1357313" y="2000250"/>
            <a:ext cx="2090737" cy="194786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Целью была перестройка общественной жизни  по «законам Разума</a:t>
            </a:r>
          </a:p>
        </p:txBody>
      </p:sp>
      <p:sp>
        <p:nvSpPr>
          <p:cNvPr id="13" name="Скругленный прямоугольник 12"/>
          <p:cNvSpPr/>
          <p:nvPr/>
        </p:nvSpPr>
        <p:spPr>
          <a:xfrm>
            <a:off x="4286248" y="1857364"/>
            <a:ext cx="3286127" cy="2457461"/>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Распространение света образования, избавление от религиозных предрассудков , утверждение человеколюбия, равенства людей , достижение « всеобщего блага»</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28596" y="4572008"/>
            <a:ext cx="8183880" cy="677214"/>
          </a:xfrm>
        </p:spPr>
        <p:txBody>
          <a:bodyPr>
            <a:normAutofit fontScale="90000"/>
          </a:bodyPr>
          <a:lstStyle/>
          <a:p>
            <a:pPr algn="ctr" eaLnBrk="1" hangingPunct="1"/>
            <a:r>
              <a:rPr lang="ru-RU" sz="4000" dirty="0" smtClean="0">
                <a:solidFill>
                  <a:srgbClr val="C00000"/>
                </a:solidFill>
              </a:rPr>
              <a:t>Краткие выводы по проблеме</a:t>
            </a:r>
          </a:p>
        </p:txBody>
      </p:sp>
      <p:sp>
        <p:nvSpPr>
          <p:cNvPr id="15363" name="Содержимое 2"/>
          <p:cNvSpPr>
            <a:spLocks noGrp="1"/>
          </p:cNvSpPr>
          <p:nvPr>
            <p:ph idx="1"/>
          </p:nvPr>
        </p:nvSpPr>
        <p:spPr/>
        <p:txBody>
          <a:bodyPr/>
          <a:lstStyle/>
          <a:p>
            <a:pPr eaLnBrk="1" hangingPunct="1"/>
            <a:r>
              <a:rPr lang="ru-RU" sz="2400" smtClean="0"/>
              <a:t>Во Франции </a:t>
            </a:r>
            <a:r>
              <a:rPr lang="ru-RU" sz="2400" smtClean="0">
                <a:solidFill>
                  <a:srgbClr val="C00000"/>
                </a:solidFill>
              </a:rPr>
              <a:t>Людовик </a:t>
            </a:r>
            <a:r>
              <a:rPr lang="en-US" sz="2400" smtClean="0">
                <a:solidFill>
                  <a:srgbClr val="C00000"/>
                </a:solidFill>
              </a:rPr>
              <a:t>XVI </a:t>
            </a:r>
            <a:r>
              <a:rPr lang="ru-RU" sz="2400" smtClean="0"/>
              <a:t>провозглашал идеи Просвещения </a:t>
            </a:r>
            <a:r>
              <a:rPr lang="ru-RU" sz="2400" smtClean="0">
                <a:solidFill>
                  <a:srgbClr val="C00000"/>
                </a:solidFill>
              </a:rPr>
              <a:t>только на словах</a:t>
            </a:r>
            <a:r>
              <a:rPr lang="ru-RU" sz="2400" smtClean="0"/>
              <a:t>, </a:t>
            </a:r>
          </a:p>
          <a:p>
            <a:pPr eaLnBrk="1" hangingPunct="1">
              <a:buFontTx/>
              <a:buNone/>
            </a:pPr>
            <a:r>
              <a:rPr lang="ru-RU" sz="2400" smtClean="0"/>
              <a:t>	в Пруссии </a:t>
            </a:r>
            <a:r>
              <a:rPr lang="ru-RU" sz="2400" smtClean="0">
                <a:solidFill>
                  <a:srgbClr val="C00000"/>
                </a:solidFill>
              </a:rPr>
              <a:t>Фридрих </a:t>
            </a:r>
            <a:r>
              <a:rPr lang="en-US" sz="2400" smtClean="0">
                <a:solidFill>
                  <a:srgbClr val="C00000"/>
                </a:solidFill>
              </a:rPr>
              <a:t>II </a:t>
            </a:r>
            <a:r>
              <a:rPr lang="ru-RU" sz="2400" smtClean="0"/>
              <a:t>проводил реформы </a:t>
            </a:r>
            <a:r>
              <a:rPr lang="ru-RU" sz="2400" smtClean="0">
                <a:solidFill>
                  <a:srgbClr val="C00000"/>
                </a:solidFill>
              </a:rPr>
              <a:t>частично</a:t>
            </a:r>
          </a:p>
          <a:p>
            <a:pPr eaLnBrk="1" hangingPunct="1"/>
            <a:r>
              <a:rPr lang="ru-RU" sz="2400" smtClean="0">
                <a:solidFill>
                  <a:srgbClr val="C00000"/>
                </a:solidFill>
              </a:rPr>
              <a:t>Внешняя политика </a:t>
            </a:r>
            <a:r>
              <a:rPr lang="ru-RU" sz="2400" smtClean="0"/>
              <a:t>государей </a:t>
            </a:r>
          </a:p>
          <a:p>
            <a:pPr eaLnBrk="1" hangingPunct="1">
              <a:buFontTx/>
              <a:buNone/>
            </a:pPr>
            <a:r>
              <a:rPr lang="ru-RU" sz="2400" smtClean="0"/>
              <a:t>	</a:t>
            </a:r>
            <a:r>
              <a:rPr lang="ru-RU" sz="2400" smtClean="0">
                <a:solidFill>
                  <a:srgbClr val="C00000"/>
                </a:solidFill>
              </a:rPr>
              <a:t>не соответствовала </a:t>
            </a:r>
            <a:r>
              <a:rPr lang="ru-RU" sz="2400" smtClean="0"/>
              <a:t>идеалам Просвещения</a:t>
            </a:r>
          </a:p>
          <a:p>
            <a:pPr eaLnBrk="1" hangingPunct="1"/>
            <a:r>
              <a:rPr lang="ru-RU" sz="2400" smtClean="0"/>
              <a:t>Попытки просвещенных монархов воплотить в жизнь идеи Просвещения, как правило, заканчивались неудачами как во внутренней, так и во внешней политике</a:t>
            </a:r>
          </a:p>
          <a:p>
            <a:pPr eaLnBrk="1" hangingPunct="1"/>
            <a:endParaRPr lang="ru-RU" sz="2400" smtClean="0"/>
          </a:p>
        </p:txBody>
      </p:sp>
      <p:sp>
        <p:nvSpPr>
          <p:cNvPr id="4" name="Скругленный прямоугольник 3"/>
          <p:cNvSpPr/>
          <p:nvPr/>
        </p:nvSpPr>
        <p:spPr>
          <a:xfrm>
            <a:off x="285720" y="5643578"/>
            <a:ext cx="8572560" cy="908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В какой степени  идеи Просвещения были реализованы европейскими монархами во внутренней и внешней политике?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2000" fill="hold"/>
                                        <p:tgtEl>
                                          <p:spTgt spid="15362"/>
                                        </p:tgtEl>
                                        <p:attrNameLst>
                                          <p:attrName>ppt_x</p:attrName>
                                        </p:attrNameLst>
                                      </p:cBhvr>
                                      <p:tavLst>
                                        <p:tav tm="0">
                                          <p:val>
                                            <p:strVal val="#ppt_x"/>
                                          </p:val>
                                        </p:tav>
                                        <p:tav tm="100000">
                                          <p:val>
                                            <p:strVal val="#ppt_x"/>
                                          </p:val>
                                        </p:tav>
                                      </p:tavLst>
                                    </p:anim>
                                    <p:anim calcmode="lin" valueType="num">
                                      <p:cBhvr additive="base">
                                        <p:cTn id="14" dur="20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9" dur="2000"/>
                                        <p:tgtEl>
                                          <p:spTgt spid="1536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24" dur="2000"/>
                                        <p:tgtEl>
                                          <p:spTgt spid="1536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9" dur="2000"/>
                                        <p:tgtEl>
                                          <p:spTgt spid="15363">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32" dur="2000"/>
                                        <p:tgtEl>
                                          <p:spTgt spid="1536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37" dur="1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502920" y="1571612"/>
            <a:ext cx="8183880" cy="3146692"/>
          </a:xfrm>
        </p:spPr>
        <p:txBody>
          <a:bodyPr/>
          <a:lstStyle/>
          <a:p>
            <a:pPr eaLnBrk="1" hangingPunct="1"/>
            <a:r>
              <a:rPr lang="ru-RU" b="0" dirty="0" smtClean="0"/>
              <a:t>Политика многих монархов в Европе, пытавшихся с помощью своей власти реализовать идеи Просвещения: </a:t>
            </a:r>
          </a:p>
          <a:p>
            <a:pPr eaLnBrk="1" hangingPunct="1">
              <a:buFontTx/>
              <a:buNone/>
            </a:pPr>
            <a:r>
              <a:rPr lang="ru-RU" b="0" dirty="0" smtClean="0"/>
              <a:t>	построить «царство Разума», избавиться от религиозных предрассудков, достичь равенства людей и «всеобщего блага»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71472" y="428604"/>
            <a:ext cx="3071834" cy="1285884"/>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t>Одним из первых просвещенных монархов стал испанский король Карл </a:t>
            </a:r>
            <a:r>
              <a:rPr lang="en-US" sz="1600" b="1" i="1" dirty="0"/>
              <a:t>III</a:t>
            </a:r>
            <a:r>
              <a:rPr lang="ru-RU" sz="1600" b="1" i="1" dirty="0"/>
              <a:t> </a:t>
            </a:r>
          </a:p>
        </p:txBody>
      </p:sp>
      <p:sp>
        <p:nvSpPr>
          <p:cNvPr id="7" name="Скругленный прямоугольник 6"/>
          <p:cNvSpPr/>
          <p:nvPr/>
        </p:nvSpPr>
        <p:spPr>
          <a:xfrm>
            <a:off x="4000496" y="428604"/>
            <a:ext cx="4286280" cy="150019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t>Наибольшие восторги просветителей вызвали российская императрица Екатерина</a:t>
            </a:r>
            <a:r>
              <a:rPr lang="en-US" sz="1600" b="1" i="1" dirty="0"/>
              <a:t> II</a:t>
            </a:r>
            <a:r>
              <a:rPr lang="ru-RU" sz="1600" b="1" i="1" dirty="0"/>
              <a:t> </a:t>
            </a:r>
          </a:p>
          <a:p>
            <a:pPr algn="ctr">
              <a:defRPr/>
            </a:pPr>
            <a:r>
              <a:rPr lang="ru-RU" sz="1600" b="1" i="1" dirty="0"/>
              <a:t>и австрийский император Иосиф</a:t>
            </a:r>
            <a:r>
              <a:rPr lang="en-US" sz="1600" b="1" i="1" dirty="0"/>
              <a:t> II</a:t>
            </a:r>
            <a:endParaRPr lang="ru-RU" sz="1600" b="1" i="1" dirty="0"/>
          </a:p>
        </p:txBody>
      </p:sp>
      <p:pic>
        <p:nvPicPr>
          <p:cNvPr id="1028" name="Picture 4"/>
          <p:cNvPicPr>
            <a:picLocks noChangeAspect="1" noChangeArrowheads="1"/>
          </p:cNvPicPr>
          <p:nvPr/>
        </p:nvPicPr>
        <p:blipFill>
          <a:blip r:embed="rId3"/>
          <a:srcRect/>
          <a:stretch>
            <a:fillRect/>
          </a:stretch>
        </p:blipFill>
        <p:spPr bwMode="auto">
          <a:xfrm>
            <a:off x="3428992" y="2143116"/>
            <a:ext cx="2500330" cy="36433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9" name="Picture 5">
            <a:hlinkClick r:id="rId4" action="ppaction://hlinksldjump"/>
          </p:cNvPr>
          <p:cNvPicPr>
            <a:picLocks noChangeAspect="1" noChangeArrowheads="1"/>
          </p:cNvPicPr>
          <p:nvPr/>
        </p:nvPicPr>
        <p:blipFill>
          <a:blip r:embed="rId5"/>
          <a:srcRect/>
          <a:stretch>
            <a:fillRect/>
          </a:stretch>
        </p:blipFill>
        <p:spPr bwMode="auto">
          <a:xfrm>
            <a:off x="6072198" y="2143116"/>
            <a:ext cx="2724156" cy="35719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 name="Picture 2">
            <a:hlinkClick r:id="rId6" action="ppaction://hlinksldjump"/>
          </p:cNvPr>
          <p:cNvPicPr>
            <a:picLocks noChangeAspect="1" noChangeArrowheads="1"/>
          </p:cNvPicPr>
          <p:nvPr/>
        </p:nvPicPr>
        <p:blipFill>
          <a:blip r:embed="rId7"/>
          <a:srcRect/>
          <a:stretch>
            <a:fillRect/>
          </a:stretch>
        </p:blipFill>
        <p:spPr bwMode="auto">
          <a:xfrm>
            <a:off x="642910" y="2000240"/>
            <a:ext cx="2667000" cy="3733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5857884" y="571480"/>
            <a:ext cx="2564946" cy="35909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51" name="Picture 3"/>
          <p:cNvPicPr>
            <a:picLocks noChangeAspect="1" noChangeArrowheads="1"/>
          </p:cNvPicPr>
          <p:nvPr/>
        </p:nvPicPr>
        <p:blipFill>
          <a:blip r:embed="rId3" cstate="email"/>
          <a:srcRect/>
          <a:stretch>
            <a:fillRect/>
          </a:stretch>
        </p:blipFill>
        <p:spPr bwMode="auto">
          <a:xfrm>
            <a:off x="5072066" y="3500438"/>
            <a:ext cx="2095500" cy="27908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Вертикальный свиток 5"/>
          <p:cNvSpPr/>
          <p:nvPr/>
        </p:nvSpPr>
        <p:spPr>
          <a:xfrm>
            <a:off x="357158" y="428604"/>
            <a:ext cx="4786346" cy="5929354"/>
          </a:xfrm>
          <a:prstGeom prst="verticalScroll">
            <a:avLst>
              <a:gd name="adj" fmla="val 6574"/>
            </a:avLst>
          </a:prstGeom>
          <a:ln/>
        </p:spPr>
        <p:style>
          <a:lnRef idx="2">
            <a:schemeClr val="accent1"/>
          </a:lnRef>
          <a:fillRef idx="1">
            <a:schemeClr val="lt1"/>
          </a:fillRef>
          <a:effectRef idx="0">
            <a:schemeClr val="accent1"/>
          </a:effectRef>
          <a:fontRef idx="minor">
            <a:schemeClr val="dk1"/>
          </a:fontRef>
        </p:style>
        <p:txBody>
          <a:bodyPr anchor="ctr"/>
          <a:lstStyle/>
          <a:p>
            <a:pPr marL="84138" indent="-84138">
              <a:buFont typeface="Wingdings" pitchFamily="2" charset="2"/>
              <a:buChar char="q"/>
              <a:defRPr/>
            </a:pPr>
            <a:endParaRPr lang="ru-RU" sz="1600" b="1" i="1" dirty="0" smtClean="0">
              <a:solidFill>
                <a:schemeClr val="tx1"/>
              </a:solidFill>
              <a:latin typeface="Constantia" pitchFamily="18" charset="0"/>
            </a:endParaRPr>
          </a:p>
          <a:p>
            <a:pPr marL="84138" indent="-84138">
              <a:buFont typeface="Wingdings" pitchFamily="2" charset="2"/>
              <a:buChar char="q"/>
              <a:defRPr/>
            </a:pPr>
            <a:r>
              <a:rPr lang="ru-RU" sz="1600" b="1" i="1" dirty="0" smtClean="0">
                <a:solidFill>
                  <a:schemeClr val="tx1"/>
                </a:solidFill>
                <a:latin typeface="Constantia" pitchFamily="18" charset="0"/>
              </a:rPr>
              <a:t>По </a:t>
            </a:r>
            <a:r>
              <a:rPr lang="ru-RU" sz="1600" b="1" i="1" dirty="0">
                <a:solidFill>
                  <a:schemeClr val="tx1"/>
                </a:solidFill>
                <a:latin typeface="Constantia" pitchFamily="18" charset="0"/>
              </a:rPr>
              <a:t>его приказу в Испании перестали гореть инквизиторские костры с «ведьмами», « еретиками», им « вольнодумными книгами» . Часть монастырей была закрыта, а их имущество пущено на устройство школ для простого народа, строительство дорог</a:t>
            </a:r>
          </a:p>
          <a:p>
            <a:pPr>
              <a:buFont typeface="Wingdings" pitchFamily="2" charset="2"/>
              <a:buChar char="q"/>
              <a:defRPr/>
            </a:pPr>
            <a:r>
              <a:rPr lang="ru-RU" sz="1600" b="1" i="1" dirty="0">
                <a:solidFill>
                  <a:schemeClr val="tx1"/>
                </a:solidFill>
                <a:latin typeface="Constantia" pitchFamily="18" charset="0"/>
              </a:rPr>
              <a:t>   Но  реформы Карла, особенно касавшиеся свободы хлебной торговли, вызывали народные восстания, поддерживаемые невежественным духовенством и иезуитами. Так, 23 марта 1766 г. вспыхнул бунт в Мадриде, заставивший Карла удалиться в </a:t>
            </a:r>
            <a:r>
              <a:rPr lang="ru-RU" sz="1600" b="1" i="1" dirty="0" err="1">
                <a:solidFill>
                  <a:schemeClr val="tx1"/>
                </a:solidFill>
                <a:latin typeface="Constantia" pitchFamily="18" charset="0"/>
              </a:rPr>
              <a:t>Аранхуэс</a:t>
            </a:r>
            <a:r>
              <a:rPr lang="ru-RU" sz="1600" b="1" i="1" dirty="0">
                <a:solidFill>
                  <a:schemeClr val="tx1"/>
                </a:solidFill>
                <a:latin typeface="Constantia" pitchFamily="18" charset="0"/>
              </a:rPr>
              <a:t>; затем происходили беспорядки в Сарагосе, Барселоне, Андалусии, </a:t>
            </a:r>
            <a:r>
              <a:rPr lang="ru-RU" sz="1600" b="1" i="1" dirty="0" err="1">
                <a:solidFill>
                  <a:schemeClr val="tx1"/>
                </a:solidFill>
                <a:latin typeface="Constantia" pitchFamily="18" charset="0"/>
              </a:rPr>
              <a:t>Гипускоа</a:t>
            </a:r>
            <a:r>
              <a:rPr lang="ru-RU" sz="1600" b="1" i="1" dirty="0">
                <a:solidFill>
                  <a:schemeClr val="tx1"/>
                </a:solidFill>
                <a:latin typeface="Constantia" pitchFamily="18" charset="0"/>
              </a:rPr>
              <a:t> и др. местностях. Вредное влияние иезуитов послужило причиной изгнания их из Испании в 1767г.</a:t>
            </a:r>
          </a:p>
          <a:p>
            <a:pPr>
              <a:defRPr/>
            </a:pPr>
            <a:endParaRPr lang="ru-RU" sz="1600" b="1" i="1"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684213" y="188913"/>
            <a:ext cx="7772400" cy="1143000"/>
          </a:xfrm>
        </p:spPr>
        <p:txBody>
          <a:bodyPr>
            <a:normAutofit fontScale="90000"/>
          </a:bodyPr>
          <a:lstStyle/>
          <a:p>
            <a:pPr eaLnBrk="1" hangingPunct="1"/>
            <a:r>
              <a:rPr lang="ru-RU" sz="4000" smtClean="0">
                <a:solidFill>
                  <a:srgbClr val="C00000"/>
                </a:solidFill>
              </a:rPr>
              <a:t>Австрийская империя </a:t>
            </a:r>
            <a:r>
              <a:rPr lang="en-US" sz="4000" smtClean="0">
                <a:solidFill>
                  <a:srgbClr val="C00000"/>
                </a:solidFill>
              </a:rPr>
              <a:t>- </a:t>
            </a:r>
            <a:r>
              <a:rPr lang="ru-RU" sz="4000" smtClean="0">
                <a:solidFill>
                  <a:srgbClr val="C00000"/>
                </a:solidFill>
              </a:rPr>
              <a:t>Иосиф </a:t>
            </a:r>
            <a:r>
              <a:rPr lang="en-US" sz="4000" smtClean="0">
                <a:solidFill>
                  <a:srgbClr val="C00000"/>
                </a:solidFill>
              </a:rPr>
              <a:t>II</a:t>
            </a:r>
            <a:r>
              <a:rPr lang="ru-RU" sz="4000" smtClean="0">
                <a:solidFill>
                  <a:srgbClr val="C00000"/>
                </a:solidFill>
              </a:rPr>
              <a:t> (1765 – 1790)</a:t>
            </a:r>
          </a:p>
        </p:txBody>
      </p:sp>
      <p:sp>
        <p:nvSpPr>
          <p:cNvPr id="6" name="Содержимое 5"/>
          <p:cNvSpPr>
            <a:spLocks noGrp="1"/>
          </p:cNvSpPr>
          <p:nvPr>
            <p:ph sz="half" idx="1"/>
          </p:nvPr>
        </p:nvSpPr>
        <p:spPr>
          <a:xfrm>
            <a:off x="500034" y="1285860"/>
            <a:ext cx="3931920" cy="4389120"/>
          </a:xfrm>
        </p:spPr>
        <p:txBody>
          <a:bodyPr>
            <a:normAutofit fontScale="92500"/>
          </a:bodyPr>
          <a:lstStyle/>
          <a:p>
            <a:pPr eaLnBrk="1" hangingPunct="1">
              <a:defRPr/>
            </a:pPr>
            <a:r>
              <a:rPr lang="ru-RU" dirty="0" smtClean="0"/>
              <a:t>Отмена крепостного права</a:t>
            </a:r>
          </a:p>
          <a:p>
            <a:pPr eaLnBrk="1" hangingPunct="1">
              <a:defRPr/>
            </a:pPr>
            <a:r>
              <a:rPr lang="ru-RU" dirty="0" smtClean="0"/>
              <a:t>Имущество монастырей пошло на создание бесплатных школ</a:t>
            </a:r>
          </a:p>
          <a:p>
            <a:pPr eaLnBrk="1" hangingPunct="1">
              <a:defRPr/>
            </a:pPr>
            <a:r>
              <a:rPr lang="ru-RU" dirty="0" smtClean="0"/>
              <a:t>Дарование гражданских прав всем верующим</a:t>
            </a:r>
          </a:p>
          <a:p>
            <a:pPr eaLnBrk="1" hangingPunct="1">
              <a:defRPr/>
            </a:pPr>
            <a:r>
              <a:rPr lang="ru-RU" dirty="0" smtClean="0"/>
              <a:t>Отмена привилегий магнатов</a:t>
            </a:r>
          </a:p>
          <a:p>
            <a:pPr eaLnBrk="1" hangingPunct="1">
              <a:defRPr/>
            </a:pPr>
            <a:endParaRPr lang="ru-RU" dirty="0" smtClean="0"/>
          </a:p>
        </p:txBody>
      </p:sp>
      <p:pic>
        <p:nvPicPr>
          <p:cNvPr id="8196" name="Содержимое 6" descr="488px-Georg_Decker_001.jpg"/>
          <p:cNvPicPr>
            <a:picLocks noGrp="1" noChangeAspect="1"/>
          </p:cNvPicPr>
          <p:nvPr>
            <p:ph sz="half" idx="2"/>
          </p:nvPr>
        </p:nvPicPr>
        <p:blipFill>
          <a:blip r:embed="rId2"/>
          <a:srcRect/>
          <a:stretch>
            <a:fillRect/>
          </a:stretch>
        </p:blipFill>
        <p:spPr>
          <a:xfrm>
            <a:off x="4859338" y="1412875"/>
            <a:ext cx="3681412" cy="42307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Прямоугольник 7"/>
          <p:cNvSpPr/>
          <p:nvPr/>
        </p:nvSpPr>
        <p:spPr>
          <a:xfrm>
            <a:off x="285720" y="5949950"/>
            <a:ext cx="8572560"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chemeClr val="tx1"/>
                </a:solidFill>
              </a:rPr>
              <a:t>К концу жизни отказался от реформ, встретив сопротивление общества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72074"/>
            <a:ext cx="8183880" cy="750762"/>
          </a:xfrm>
          <a:solidFill>
            <a:schemeClr val="accent6">
              <a:lumMod val="40000"/>
              <a:lumOff val="60000"/>
            </a:schemeClr>
          </a:solidFill>
        </p:spPr>
        <p:txBody>
          <a:bodyPr/>
          <a:lstStyle/>
          <a:p>
            <a:pPr algn="ctr">
              <a:defRPr/>
            </a:pPr>
            <a:r>
              <a:rPr lang="ru-RU" dirty="0" smtClean="0"/>
              <a:t>Просвещенные монархи</a:t>
            </a:r>
            <a:endParaRPr lang="ru-RU" dirty="0"/>
          </a:p>
        </p:txBody>
      </p:sp>
      <p:sp>
        <p:nvSpPr>
          <p:cNvPr id="3" name="Блок-схема: альтернативный процесс 2"/>
          <p:cNvSpPr/>
          <p:nvPr/>
        </p:nvSpPr>
        <p:spPr>
          <a:xfrm>
            <a:off x="4786314" y="2928934"/>
            <a:ext cx="1584325" cy="522287"/>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Иосиф </a:t>
            </a:r>
            <a:r>
              <a:rPr lang="en-US" dirty="0">
                <a:solidFill>
                  <a:schemeClr val="tx1"/>
                </a:solidFill>
              </a:rPr>
              <a:t>II</a:t>
            </a:r>
            <a:endParaRPr lang="ru-RU" dirty="0">
              <a:solidFill>
                <a:schemeClr val="tx1"/>
              </a:solidFill>
            </a:endParaRPr>
          </a:p>
        </p:txBody>
      </p:sp>
      <p:sp>
        <p:nvSpPr>
          <p:cNvPr id="4" name="Блок-схема: альтернативный процесс 3"/>
          <p:cNvSpPr/>
          <p:nvPr/>
        </p:nvSpPr>
        <p:spPr>
          <a:xfrm>
            <a:off x="571472" y="571480"/>
            <a:ext cx="1674813" cy="566737"/>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Фридрих</a:t>
            </a:r>
            <a:r>
              <a:rPr lang="en-US" dirty="0">
                <a:solidFill>
                  <a:schemeClr val="tx1"/>
                </a:solidFill>
              </a:rPr>
              <a:t> II</a:t>
            </a:r>
            <a:endParaRPr lang="ru-RU" dirty="0">
              <a:solidFill>
                <a:schemeClr val="tx1"/>
              </a:solidFill>
            </a:endParaRPr>
          </a:p>
        </p:txBody>
      </p:sp>
      <p:sp>
        <p:nvSpPr>
          <p:cNvPr id="5" name="Блок-схема: альтернативный процесс 4"/>
          <p:cNvSpPr/>
          <p:nvPr/>
        </p:nvSpPr>
        <p:spPr>
          <a:xfrm>
            <a:off x="2571736" y="3786190"/>
            <a:ext cx="1873250" cy="50323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Мария</a:t>
            </a:r>
            <a:r>
              <a:rPr lang="ru-RU" dirty="0"/>
              <a:t> </a:t>
            </a:r>
            <a:r>
              <a:rPr lang="ru-RU" dirty="0" err="1">
                <a:solidFill>
                  <a:schemeClr val="tx1"/>
                </a:solidFill>
              </a:rPr>
              <a:t>Терезия</a:t>
            </a:r>
            <a:endParaRPr lang="ru-RU" dirty="0">
              <a:solidFill>
                <a:schemeClr val="tx1"/>
              </a:solidFill>
            </a:endParaRPr>
          </a:p>
        </p:txBody>
      </p:sp>
      <p:pic>
        <p:nvPicPr>
          <p:cNvPr id="6" name="Picture 8" descr="http://img1.liveinternet.ru/images/attach/c/4/80/99/80099375_MariyaTereziya.jpg"/>
          <p:cNvPicPr>
            <a:picLocks noChangeAspect="1" noChangeArrowheads="1"/>
          </p:cNvPicPr>
          <p:nvPr/>
        </p:nvPicPr>
        <p:blipFill>
          <a:blip r:embed="rId2">
            <a:extLst>
              <a:ext uri="{28A0092B-C50C-407E-A947-70E740481C1C}"/>
            </a:extLst>
          </a:blip>
          <a:srcRect/>
          <a:stretch>
            <a:fillRect/>
          </a:stretch>
        </p:blipFill>
        <p:spPr bwMode="auto">
          <a:xfrm>
            <a:off x="2643174" y="1428736"/>
            <a:ext cx="1714512" cy="18573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extLst>
        </p:spPr>
      </p:pic>
      <p:pic>
        <p:nvPicPr>
          <p:cNvPr id="9223" name="Picture 4" descr="http://img1.liveinternet.ru/images/attach/c/0/40/687/40687715_1236453069_Georg_Decker_Josif_2.jpg"/>
          <p:cNvPicPr>
            <a:picLocks noChangeAspect="1" noChangeArrowheads="1"/>
          </p:cNvPicPr>
          <p:nvPr/>
        </p:nvPicPr>
        <p:blipFill>
          <a:blip r:embed="rId3"/>
          <a:srcRect/>
          <a:stretch>
            <a:fillRect/>
          </a:stretch>
        </p:blipFill>
        <p:spPr bwMode="auto">
          <a:xfrm>
            <a:off x="4786314" y="571480"/>
            <a:ext cx="1785950" cy="22145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224" name="Picture 2" descr="http://marcianitosverdes.haaan.com/wp-content/uploads/2007/10/windowslivewriterlosniossalvajes36-12d2cfedericoii4.jpg"/>
          <p:cNvPicPr>
            <a:picLocks noChangeAspect="1" noChangeArrowheads="1"/>
          </p:cNvPicPr>
          <p:nvPr/>
        </p:nvPicPr>
        <p:blipFill>
          <a:blip r:embed="rId4"/>
          <a:srcRect/>
          <a:stretch>
            <a:fillRect/>
          </a:stretch>
        </p:blipFill>
        <p:spPr bwMode="auto">
          <a:xfrm>
            <a:off x="500034" y="1428736"/>
            <a:ext cx="1938337" cy="26352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Profile portrait of Catherine II by Fedor Rokotov (1763, Tretyakov gallery).jpg">
            <a:hlinkClick r:id="rId5"/>
          </p:cNvPr>
          <p:cNvPicPr>
            <a:picLocks noChangeAspect="1" noChangeArrowheads="1"/>
          </p:cNvPicPr>
          <p:nvPr/>
        </p:nvPicPr>
        <p:blipFill rotWithShape="1">
          <a:blip r:embed="rId6">
            <a:extLst>
              <a:ext uri="{28A0092B-C50C-407E-A947-70E740481C1C}"/>
            </a:extLst>
          </a:blip>
          <a:srcRect t="15598"/>
          <a:stretch/>
        </p:blipFill>
        <p:spPr bwMode="auto">
          <a:xfrm>
            <a:off x="6572264" y="2143116"/>
            <a:ext cx="2078311" cy="2071702"/>
          </a:xfrm>
          <a:prstGeom prst="roundRect">
            <a:avLst/>
          </a:prstGeom>
          <a:noFill/>
          <a:extLst>
            <a:ext uri="{909E8E84-426E-40DD-AFC4-6F175D3DCCD1}"/>
          </a:extLst>
        </p:spPr>
      </p:pic>
      <p:sp>
        <p:nvSpPr>
          <p:cNvPr id="11" name="Блок-схема: альтернативный процесс 10"/>
          <p:cNvSpPr/>
          <p:nvPr/>
        </p:nvSpPr>
        <p:spPr>
          <a:xfrm>
            <a:off x="6715140" y="4357694"/>
            <a:ext cx="1873250" cy="50482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Екатерина II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642938" y="500063"/>
            <a:ext cx="7929590" cy="1643062"/>
          </a:xfrm>
        </p:spPr>
        <p:txBody>
          <a:bodyPr/>
          <a:lstStyle/>
          <a:p>
            <a:pPr>
              <a:buFontTx/>
              <a:buNone/>
            </a:pPr>
            <a:r>
              <a:rPr lang="ru-RU" sz="1800" i="1" dirty="0" smtClean="0"/>
              <a:t>        Пути воплощения идей Просвещения искали не только государи, но и образованные люди , не обладающие властью. На рубеже 17-18 веков в Англии стало известно о тайных союзах </a:t>
            </a:r>
            <a:r>
              <a:rPr lang="ru-RU" sz="1800" i="1" dirty="0" smtClean="0">
                <a:hlinkClick r:id="rId2" action="ppaction://hlinksldjump"/>
              </a:rPr>
              <a:t>франкмасонов</a:t>
            </a:r>
            <a:r>
              <a:rPr lang="ru-RU" sz="1800" i="1" dirty="0" smtClean="0"/>
              <a:t>- «вольных каменщиков». </a:t>
            </a:r>
          </a:p>
        </p:txBody>
      </p:sp>
      <p:sp>
        <p:nvSpPr>
          <p:cNvPr id="4" name="Овал 3"/>
          <p:cNvSpPr/>
          <p:nvPr/>
        </p:nvSpPr>
        <p:spPr>
          <a:xfrm>
            <a:off x="428596" y="1857375"/>
            <a:ext cx="2714644" cy="15716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Все масоны  объединялись</a:t>
            </a:r>
          </a:p>
        </p:txBody>
      </p:sp>
      <p:sp>
        <p:nvSpPr>
          <p:cNvPr id="5" name="Штриховая стрелка вправо 4"/>
          <p:cNvSpPr/>
          <p:nvPr/>
        </p:nvSpPr>
        <p:spPr>
          <a:xfrm>
            <a:off x="3143240" y="2428868"/>
            <a:ext cx="785824" cy="357187"/>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Выгнутая вправо стрелка 12"/>
          <p:cNvSpPr/>
          <p:nvPr/>
        </p:nvSpPr>
        <p:spPr>
          <a:xfrm>
            <a:off x="6357949" y="2786063"/>
            <a:ext cx="642925" cy="1071562"/>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Выгнутая влево стрелка 15"/>
          <p:cNvSpPr/>
          <p:nvPr/>
        </p:nvSpPr>
        <p:spPr>
          <a:xfrm>
            <a:off x="428596" y="3714752"/>
            <a:ext cx="785818" cy="1071560"/>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9" name="Выгнутая вправо стрелка 18"/>
          <p:cNvSpPr/>
          <p:nvPr/>
        </p:nvSpPr>
        <p:spPr>
          <a:xfrm>
            <a:off x="5643570" y="5143512"/>
            <a:ext cx="785811" cy="1000125"/>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2" name="Овал 11"/>
          <p:cNvSpPr/>
          <p:nvPr/>
        </p:nvSpPr>
        <p:spPr>
          <a:xfrm>
            <a:off x="1285852" y="3929066"/>
            <a:ext cx="2786062" cy="1357312"/>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Степень  «</a:t>
            </a:r>
            <a:r>
              <a:rPr lang="ru-RU" sz="1600" b="1" i="1" dirty="0" err="1" smtClean="0">
                <a:solidFill>
                  <a:schemeClr val="tx1"/>
                </a:solidFill>
              </a:rPr>
              <a:t>подмастерь</a:t>
            </a:r>
            <a:r>
              <a:rPr lang="ru-RU" sz="1600" b="1" i="1" dirty="0" smtClean="0">
                <a:solidFill>
                  <a:schemeClr val="tx1"/>
                </a:solidFill>
              </a:rPr>
              <a:t>»</a:t>
            </a:r>
            <a:endParaRPr lang="ru-RU" sz="1600" b="1" i="1" dirty="0">
              <a:solidFill>
                <a:schemeClr val="tx1"/>
              </a:solidFill>
            </a:endParaRPr>
          </a:p>
        </p:txBody>
      </p:sp>
      <p:sp>
        <p:nvSpPr>
          <p:cNvPr id="14" name="Овал 13"/>
          <p:cNvSpPr/>
          <p:nvPr/>
        </p:nvSpPr>
        <p:spPr>
          <a:xfrm>
            <a:off x="3929059" y="3357563"/>
            <a:ext cx="2571768" cy="1357312"/>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Сначала принимались в «ученики</a:t>
            </a:r>
            <a:r>
              <a:rPr lang="ru-RU" b="1" i="1" dirty="0">
                <a:solidFill>
                  <a:schemeClr val="tx1"/>
                </a:solidFill>
              </a:rPr>
              <a:t>»</a:t>
            </a:r>
          </a:p>
        </p:txBody>
      </p:sp>
      <p:sp>
        <p:nvSpPr>
          <p:cNvPr id="15" name="Овал 14"/>
          <p:cNvSpPr/>
          <p:nvPr/>
        </p:nvSpPr>
        <p:spPr>
          <a:xfrm>
            <a:off x="4000496" y="1928813"/>
            <a:ext cx="2286004" cy="1357312"/>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i="1" dirty="0">
                <a:solidFill>
                  <a:schemeClr val="tx1"/>
                </a:solidFill>
              </a:rPr>
              <a:t>Тайные союзы- масонские ложи</a:t>
            </a:r>
          </a:p>
        </p:txBody>
      </p:sp>
      <p:sp>
        <p:nvSpPr>
          <p:cNvPr id="17" name="Овал 16"/>
          <p:cNvSpPr/>
          <p:nvPr/>
        </p:nvSpPr>
        <p:spPr>
          <a:xfrm>
            <a:off x="3000364" y="5214950"/>
            <a:ext cx="2643187" cy="1357312"/>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sz="2000" b="1" i="1" dirty="0">
              <a:solidFill>
                <a:schemeClr val="tx1"/>
              </a:solidFill>
            </a:endParaRPr>
          </a:p>
          <a:p>
            <a:pPr algn="ctr">
              <a:defRPr/>
            </a:pPr>
            <a:r>
              <a:rPr lang="ru-RU" sz="2000" b="1" i="1" dirty="0">
                <a:solidFill>
                  <a:schemeClr val="tx1"/>
                </a:solidFill>
              </a:rPr>
              <a:t>«Мастера»</a:t>
            </a:r>
          </a:p>
          <a:p>
            <a:pPr algn="ctr">
              <a:defRPr/>
            </a:pPr>
            <a:endParaRPr lang="ru-RU" b="1" i="1" dirty="0">
              <a:solidFill>
                <a:schemeClr val="tx1"/>
              </a:solidFill>
            </a:endParaRPr>
          </a:p>
        </p:txBody>
      </p:sp>
      <p:sp>
        <p:nvSpPr>
          <p:cNvPr id="18" name="Правая фигурная скобка 17"/>
          <p:cNvSpPr/>
          <p:nvPr/>
        </p:nvSpPr>
        <p:spPr>
          <a:xfrm>
            <a:off x="6715140" y="2500306"/>
            <a:ext cx="642942" cy="3286148"/>
          </a:xfrm>
          <a:prstGeom prst="rightBrace">
            <a:avLst>
              <a:gd name="adj1" fmla="val 17933"/>
              <a:gd name="adj2" fmla="val 50000"/>
            </a:avLst>
          </a:prstGeom>
          <a:ln w="57150">
            <a:solidFill>
              <a:schemeClr val="tx1"/>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0" name="Скругленный прямоугольник 19"/>
          <p:cNvSpPr/>
          <p:nvPr/>
        </p:nvSpPr>
        <p:spPr>
          <a:xfrm>
            <a:off x="7358063" y="2214563"/>
            <a:ext cx="1357341" cy="328612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400" b="1" i="1" dirty="0">
                <a:solidFill>
                  <a:schemeClr val="tx1"/>
                </a:solidFill>
              </a:rPr>
              <a:t>Каждая  ступень давала право быть посвященным в новые знания о целях масонского союза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TotalTime>
  <Words>1420</Words>
  <PresentationFormat>Экран (4:3)</PresentationFormat>
  <Paragraphs>172</Paragraphs>
  <Slides>30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Аспект</vt:lpstr>
      <vt:lpstr>истории 8 класс     «Просвещенный абсолютизм» </vt:lpstr>
      <vt:lpstr>Слайд 2</vt:lpstr>
      <vt:lpstr>Слайд 3</vt:lpstr>
      <vt:lpstr>Слайд 4</vt:lpstr>
      <vt:lpstr>Слайд 5</vt:lpstr>
      <vt:lpstr>Слайд 6</vt:lpstr>
      <vt:lpstr>Австрийская империя - Иосиф II (1765 – 1790)</vt:lpstr>
      <vt:lpstr>Просвещенные монархи</vt:lpstr>
      <vt:lpstr>Слайд 9</vt:lpstr>
      <vt:lpstr>Вольные каменщики - масоны</vt:lpstr>
      <vt:lpstr>Масоны</vt:lpstr>
      <vt:lpstr>                       Франция            Людовик XV (1715-1774)</vt:lpstr>
      <vt:lpstr>Франция Людовик XVI (1774 – 1789)</vt:lpstr>
      <vt:lpstr>?</vt:lpstr>
      <vt:lpstr>Слайд 15</vt:lpstr>
      <vt:lpstr>ПРУССИЯ - Фридрих I (1688-1740),  король Пруссии (1713-1740)</vt:lpstr>
      <vt:lpstr>Фридрих II Великий  (1740-1786)</vt:lpstr>
      <vt:lpstr>Внутренняя политика  Фридриха II Великого</vt:lpstr>
      <vt:lpstr>Слайд 19</vt:lpstr>
      <vt:lpstr>Философ и король</vt:lpstr>
      <vt:lpstr>?</vt:lpstr>
      <vt:lpstr>Слайд 22</vt:lpstr>
      <vt:lpstr>Слайд 23</vt:lpstr>
      <vt:lpstr> Семилетняя война  (1756-1763) </vt:lpstr>
      <vt:lpstr>Слайд 25</vt:lpstr>
      <vt:lpstr>Слайд 26</vt:lpstr>
      <vt:lpstr>Разделы Речи Посполитой</vt:lpstr>
      <vt:lpstr>Слайд 28</vt:lpstr>
      <vt:lpstr>Слайд 29</vt:lpstr>
      <vt:lpstr>Краткие выводы по проблеме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«Просвещенный абсолютизм»</dc:title>
  <dc:creator>Галина(вам сюда)</dc:creator>
  <cp:lastModifiedBy>Галина(вам сюда)</cp:lastModifiedBy>
  <cp:revision>3</cp:revision>
  <dcterms:created xsi:type="dcterms:W3CDTF">2016-02-04T17:56:56Z</dcterms:created>
  <dcterms:modified xsi:type="dcterms:W3CDTF">2016-03-13T08:51:44Z</dcterms:modified>
</cp:coreProperties>
</file>