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29"/>
  </p:notesMasterIdLst>
  <p:sldIdLst>
    <p:sldId id="273" r:id="rId2"/>
    <p:sldId id="285" r:id="rId3"/>
    <p:sldId id="274" r:id="rId4"/>
    <p:sldId id="275" r:id="rId5"/>
    <p:sldId id="276" r:id="rId6"/>
    <p:sldId id="277" r:id="rId7"/>
    <p:sldId id="278" r:id="rId8"/>
    <p:sldId id="279" r:id="rId9"/>
    <p:sldId id="280" r:id="rId10"/>
    <p:sldId id="295" r:id="rId11"/>
    <p:sldId id="282" r:id="rId12"/>
    <p:sldId id="283" r:id="rId13"/>
    <p:sldId id="281" r:id="rId14"/>
    <p:sldId id="294" r:id="rId15"/>
    <p:sldId id="284" r:id="rId16"/>
    <p:sldId id="286" r:id="rId17"/>
    <p:sldId id="287" r:id="rId18"/>
    <p:sldId id="289" r:id="rId19"/>
    <p:sldId id="288" r:id="rId20"/>
    <p:sldId id="290" r:id="rId21"/>
    <p:sldId id="291" r:id="rId22"/>
    <p:sldId id="292" r:id="rId23"/>
    <p:sldId id="293" r:id="rId24"/>
    <p:sldId id="296" r:id="rId25"/>
    <p:sldId id="297" r:id="rId26"/>
    <p:sldId id="298" r:id="rId27"/>
    <p:sldId id="299"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590" autoAdjust="0"/>
  </p:normalViewPr>
  <p:slideViewPr>
    <p:cSldViewPr>
      <p:cViewPr varScale="1">
        <p:scale>
          <a:sx n="78" d="100"/>
          <a:sy n="78" d="100"/>
        </p:scale>
        <p:origin x="-111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C15E0-1394-47E9-B578-CE15F44019FE}" type="datetimeFigureOut">
              <a:rPr lang="ru-RU" smtClean="0"/>
              <a:t>13.10.2016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C52BA-8051-4BFA-A4F2-81402B2E0EDF}" type="slidenum">
              <a:rPr lang="ru-RU" smtClean="0"/>
              <a:t>‹#›</a:t>
            </a:fld>
            <a:endParaRPr lang="ru-RU"/>
          </a:p>
        </p:txBody>
      </p:sp>
    </p:spTree>
    <p:extLst>
      <p:ext uri="{BB962C8B-B14F-4D97-AF65-F5344CB8AC3E}">
        <p14:creationId xmlns:p14="http://schemas.microsoft.com/office/powerpoint/2010/main" val="361174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CC52BA-8051-4BFA-A4F2-81402B2E0EDF}" type="slidenum">
              <a:rPr lang="ru-RU" smtClean="0"/>
              <a:t>9</a:t>
            </a:fld>
            <a:endParaRPr lang="ru-RU"/>
          </a:p>
        </p:txBody>
      </p:sp>
    </p:spTree>
    <p:extLst>
      <p:ext uri="{BB962C8B-B14F-4D97-AF65-F5344CB8AC3E}">
        <p14:creationId xmlns:p14="http://schemas.microsoft.com/office/powerpoint/2010/main" val="186390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68267D-959D-414B-801B-46BEBB2D7207}"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68267D-959D-414B-801B-46BEBB2D720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68267D-959D-414B-801B-46BEBB2D720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68267D-959D-414B-801B-46BEBB2D7207}"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68267D-959D-414B-801B-46BEBB2D720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68267D-959D-414B-801B-46BEBB2D7207}"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68267D-959D-414B-801B-46BEBB2D7207}"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68267D-959D-414B-801B-46BEBB2D720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68267D-959D-414B-801B-46BEBB2D720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68267D-959D-414B-801B-46BEBB2D7207}"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C011924-62BB-43CD-96EC-AD5A5CF38EA9}" type="datetimeFigureOut">
              <a:rPr lang="ru-RU" smtClean="0"/>
              <a:pPr/>
              <a:t>13.10.2016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68267D-959D-414B-801B-46BEBB2D7207}"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C011924-62BB-43CD-96EC-AD5A5CF38EA9}" type="datetimeFigureOut">
              <a:rPr lang="ru-RU" smtClean="0"/>
              <a:pPr/>
              <a:t>13.10.2016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A68267D-959D-414B-801B-46BEBB2D720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1473794" y="5052545"/>
            <a:ext cx="7670205" cy="1688823"/>
          </a:xfrm>
        </p:spPr>
        <p:txBody>
          <a:bodyPr>
            <a:normAutofit/>
          </a:bodyPr>
          <a:lstStyle/>
          <a:p>
            <a:endParaRPr lang="ru-RU" dirty="0" smtClean="0"/>
          </a:p>
          <a:p>
            <a:pPr algn="r"/>
            <a:r>
              <a:rPr lang="ru-RU" sz="1800" b="1" i="1" dirty="0" smtClean="0">
                <a:latin typeface="Times New Roman" pitchFamily="18" charset="0"/>
                <a:cs typeface="Times New Roman" pitchFamily="18" charset="0"/>
              </a:rPr>
              <a:t>МБДОУ д/с № 16 г. Кропоткин</a:t>
            </a:r>
          </a:p>
          <a:p>
            <a:pPr algn="r"/>
            <a:r>
              <a:rPr lang="ru-RU" sz="1800" b="1" i="1" dirty="0" smtClean="0">
                <a:latin typeface="Times New Roman" pitchFamily="18" charset="0"/>
                <a:cs typeface="Times New Roman" pitchFamily="18" charset="0"/>
              </a:rPr>
              <a:t>Воспитатель 1 категории </a:t>
            </a:r>
          </a:p>
          <a:p>
            <a:pPr algn="r"/>
            <a:r>
              <a:rPr lang="ru-RU" sz="1800" b="1" i="1" dirty="0" smtClean="0">
                <a:latin typeface="Times New Roman" pitchFamily="18" charset="0"/>
                <a:cs typeface="Times New Roman" pitchFamily="18" charset="0"/>
              </a:rPr>
              <a:t> О.А.Щукина</a:t>
            </a:r>
          </a:p>
          <a:p>
            <a:endParaRPr lang="ru-RU" dirty="0"/>
          </a:p>
        </p:txBody>
      </p:sp>
      <p:sp>
        <p:nvSpPr>
          <p:cNvPr id="3" name="Заголовок 2"/>
          <p:cNvSpPr>
            <a:spLocks noGrp="1"/>
          </p:cNvSpPr>
          <p:nvPr>
            <p:ph type="ctrTitle"/>
          </p:nvPr>
        </p:nvSpPr>
        <p:spPr>
          <a:xfrm>
            <a:off x="817581" y="188640"/>
            <a:ext cx="7175351" cy="4736817"/>
          </a:xfrm>
        </p:spPr>
        <p:txBody>
          <a:bodyPr/>
          <a:lstStyle/>
          <a:p>
            <a:pPr marL="182880" indent="0" algn="ctr">
              <a:buNone/>
            </a:pPr>
            <a:r>
              <a:rPr lang="ru-RU" sz="3200" i="1" dirty="0" smtClean="0">
                <a:solidFill>
                  <a:srgbClr val="FF0000"/>
                </a:solidFill>
                <a:effectLst/>
                <a:latin typeface="Times New Roman" pitchFamily="18" charset="0"/>
                <a:cs typeface="Times New Roman" pitchFamily="18" charset="0"/>
              </a:rPr>
              <a:t>«Из жизни казаков».</a:t>
            </a:r>
            <a:r>
              <a:rPr lang="ru-RU" sz="3200" i="1" dirty="0" smtClean="0">
                <a:solidFill>
                  <a:srgbClr val="FF0000"/>
                </a:solidFill>
                <a:effectLst/>
                <a:latin typeface="Times New Roman" pitchFamily="18" charset="0"/>
                <a:cs typeface="Times New Roman" pitchFamily="18" charset="0"/>
              </a:rPr>
              <a:t/>
            </a:r>
            <a:br>
              <a:rPr lang="ru-RU" sz="3200" i="1" dirty="0" smtClean="0">
                <a:solidFill>
                  <a:srgbClr val="FF0000"/>
                </a:solidFill>
                <a:effectLst/>
                <a:latin typeface="Times New Roman" pitchFamily="18" charset="0"/>
                <a:cs typeface="Times New Roman" pitchFamily="18" charset="0"/>
              </a:rPr>
            </a:br>
            <a:endParaRPr lang="ru-RU" sz="3200" i="1" dirty="0">
              <a:effectLst/>
            </a:endParaRPr>
          </a:p>
        </p:txBody>
      </p:sp>
      <p:pic>
        <p:nvPicPr>
          <p:cNvPr id="4" name="Рисунок 3" descr="http://dg55.odnoklassniki.ru/getImage?photoId=292828258653&amp;photoType=0"/>
          <p:cNvPicPr/>
          <p:nvPr/>
        </p:nvPicPr>
        <p:blipFill>
          <a:blip r:embed="rId2" cstate="print"/>
          <a:srcRect/>
          <a:stretch>
            <a:fillRect/>
          </a:stretch>
        </p:blipFill>
        <p:spPr bwMode="auto">
          <a:xfrm>
            <a:off x="539552" y="1772816"/>
            <a:ext cx="5544616" cy="3600400"/>
          </a:xfrm>
          <a:prstGeom prst="rect">
            <a:avLst/>
          </a:prstGeom>
          <a:noFill/>
          <a:ln w="9525">
            <a:noFill/>
            <a:miter lim="800000"/>
            <a:headEnd/>
            <a:tailEnd/>
          </a:ln>
        </p:spPr>
      </p:pic>
    </p:spTree>
    <p:extLst>
      <p:ext uri="{BB962C8B-B14F-4D97-AF65-F5344CB8AC3E}">
        <p14:creationId xmlns:p14="http://schemas.microsoft.com/office/powerpoint/2010/main" val="3123143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7" y="332656"/>
            <a:ext cx="3672407" cy="6264696"/>
          </a:xfrm>
        </p:spPr>
        <p:txBody>
          <a:bodyPr/>
          <a:lstStyle/>
          <a:p>
            <a:pPr marL="0" indent="0" algn="l">
              <a:buNone/>
            </a:pPr>
            <a:r>
              <a:rPr lang="ru-RU" sz="2000" dirty="0" smtClean="0">
                <a:effectLst/>
              </a:rPr>
              <a:t>*Черкесска </a:t>
            </a:r>
            <a:r>
              <a:rPr lang="ru-RU" sz="2000" dirty="0">
                <a:effectLst/>
              </a:rPr>
              <a:t>– </a:t>
            </a:r>
            <a:r>
              <a:rPr lang="ru-RU" sz="2000" dirty="0" smtClean="0">
                <a:effectLst/>
              </a:rPr>
              <a:t>головной убор казака.</a:t>
            </a:r>
            <a:br>
              <a:rPr lang="ru-RU" sz="2000" dirty="0" smtClean="0">
                <a:effectLst/>
              </a:rPr>
            </a:br>
            <a:r>
              <a:rPr lang="ru-RU" sz="2000" dirty="0" smtClean="0">
                <a:effectLst/>
              </a:rPr>
              <a:t>*Бешмет </a:t>
            </a:r>
            <a:r>
              <a:rPr lang="ru-RU" sz="2000" dirty="0">
                <a:effectLst/>
              </a:rPr>
              <a:t>– </a:t>
            </a:r>
            <a:r>
              <a:rPr lang="ru-RU" sz="2000" dirty="0" smtClean="0">
                <a:effectLst/>
              </a:rPr>
              <a:t>одежда казака. *Башлык </a:t>
            </a:r>
            <a:r>
              <a:rPr lang="ru-RU" sz="2000" dirty="0">
                <a:effectLst/>
              </a:rPr>
              <a:t>– </a:t>
            </a:r>
            <a:r>
              <a:rPr lang="ru-RU" sz="2000" dirty="0" smtClean="0">
                <a:effectLst/>
              </a:rPr>
              <a:t>суконный </a:t>
            </a:r>
            <a:r>
              <a:rPr lang="ru-RU" sz="2000" dirty="0">
                <a:effectLst/>
              </a:rPr>
              <a:t>головной убор в виде капюшона.</a:t>
            </a:r>
            <a:br>
              <a:rPr lang="ru-RU" sz="2000" dirty="0">
                <a:effectLst/>
              </a:rPr>
            </a:br>
            <a:r>
              <a:rPr lang="ru-RU" sz="2000" dirty="0" smtClean="0">
                <a:effectLst/>
              </a:rPr>
              <a:t>*</a:t>
            </a:r>
            <a:r>
              <a:rPr lang="ru-RU" sz="2000" dirty="0" err="1" smtClean="0">
                <a:effectLst/>
              </a:rPr>
              <a:t>Спидныца</a:t>
            </a:r>
            <a:r>
              <a:rPr lang="ru-RU" sz="2000" dirty="0" smtClean="0">
                <a:effectLst/>
              </a:rPr>
              <a:t> </a:t>
            </a:r>
            <a:r>
              <a:rPr lang="ru-RU" sz="2000" dirty="0">
                <a:effectLst/>
              </a:rPr>
              <a:t>– нижняя юбка.</a:t>
            </a:r>
            <a:br>
              <a:rPr lang="ru-RU" sz="2000" dirty="0">
                <a:effectLst/>
              </a:rPr>
            </a:br>
            <a:r>
              <a:rPr lang="ru-RU" sz="2000" dirty="0" smtClean="0">
                <a:effectLst/>
              </a:rPr>
              <a:t> </a:t>
            </a:r>
            <a:endParaRPr lang="ru-RU"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5256584" cy="6624736"/>
          </a:xfrm>
          <a:prstGeom prst="rect">
            <a:avLst/>
          </a:prstGeom>
        </p:spPr>
      </p:pic>
    </p:spTree>
    <p:extLst>
      <p:ext uri="{BB962C8B-B14F-4D97-AF65-F5344CB8AC3E}">
        <p14:creationId xmlns:p14="http://schemas.microsoft.com/office/powerpoint/2010/main" val="232672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80919" cy="6048672"/>
          </a:xfrm>
        </p:spPr>
        <p:txBody>
          <a:bodyPr/>
          <a:lstStyle/>
          <a:p>
            <a:pPr marL="0" indent="0" algn="l">
              <a:buNone/>
              <a:defRPr/>
            </a:pPr>
            <a:r>
              <a:rPr lang="ru-RU" sz="2000" dirty="0">
                <a:solidFill>
                  <a:srgbClr val="FF0000"/>
                </a:solidFill>
                <a:latin typeface="Times New Roman" pitchFamily="18" charset="0"/>
                <a:cs typeface="Times New Roman" pitchFamily="18" charset="0"/>
              </a:rPr>
              <a:t>Одежду казачка хранила в </a:t>
            </a:r>
            <a:r>
              <a:rPr lang="ru-RU" sz="2000" dirty="0" smtClean="0">
                <a:solidFill>
                  <a:srgbClr val="FF0000"/>
                </a:solidFill>
                <a:latin typeface="Times New Roman" pitchFamily="18" charset="0"/>
                <a:cs typeface="Times New Roman" pitchFamily="18" charset="0"/>
              </a:rPr>
              <a:t>скрыне.</a:t>
            </a:r>
            <a:br>
              <a:rPr lang="ru-RU" sz="2000" dirty="0" smtClean="0">
                <a:solidFill>
                  <a:srgbClr val="FF0000"/>
                </a:solidFill>
                <a:latin typeface="Times New Roman" pitchFamily="18" charset="0"/>
                <a:cs typeface="Times New Roman" pitchFamily="18" charset="0"/>
              </a:rPr>
            </a:br>
            <a:r>
              <a:rPr lang="ru-RU" sz="2000" dirty="0" smtClean="0">
                <a:solidFill>
                  <a:srgbClr val="FF0000"/>
                </a:solidFill>
                <a:latin typeface="Times New Roman" pitchFamily="18" charset="0"/>
                <a:cs typeface="Times New Roman" pitchFamily="18" charset="0"/>
              </a:rPr>
              <a:t>Так </a:t>
            </a:r>
            <a:r>
              <a:rPr lang="ru-RU" sz="2000" dirty="0">
                <a:solidFill>
                  <a:srgbClr val="FF0000"/>
                </a:solidFill>
                <a:latin typeface="Times New Roman" pitchFamily="18" charset="0"/>
                <a:cs typeface="Times New Roman" pitchFamily="18" charset="0"/>
              </a:rPr>
              <a:t>раньше на Кубани называли </a:t>
            </a:r>
            <a:r>
              <a:rPr lang="ru-RU" sz="2000" dirty="0" smtClean="0">
                <a:solidFill>
                  <a:srgbClr val="FF0000"/>
                </a:solidFill>
                <a:latin typeface="Times New Roman" pitchFamily="18" charset="0"/>
                <a:cs typeface="Times New Roman" pitchFamily="18" charset="0"/>
              </a:rPr>
              <a:t/>
            </a:r>
            <a:br>
              <a:rPr lang="ru-RU" sz="2000" dirty="0" smtClean="0">
                <a:solidFill>
                  <a:srgbClr val="FF0000"/>
                </a:solidFill>
                <a:latin typeface="Times New Roman" pitchFamily="18" charset="0"/>
                <a:cs typeface="Times New Roman" pitchFamily="18" charset="0"/>
              </a:rPr>
            </a:br>
            <a:r>
              <a:rPr lang="ru-RU" sz="2000" dirty="0" smtClean="0">
                <a:solidFill>
                  <a:srgbClr val="FF0000"/>
                </a:solidFill>
                <a:latin typeface="Times New Roman" pitchFamily="18" charset="0"/>
                <a:cs typeface="Times New Roman" pitchFamily="18" charset="0"/>
              </a:rPr>
              <a:t>сундук</a:t>
            </a:r>
            <a:r>
              <a:rPr lang="ru-RU" sz="2000" dirty="0">
                <a:solidFill>
                  <a:srgbClr val="FF0000"/>
                </a:solidFill>
                <a:latin typeface="Times New Roman" pitchFamily="18" charset="0"/>
                <a:cs typeface="Times New Roman" pitchFamily="18" charset="0"/>
              </a:rPr>
              <a:t>. </a:t>
            </a:r>
            <a:br>
              <a:rPr lang="ru-RU" sz="2000" dirty="0">
                <a:solidFill>
                  <a:srgbClr val="FF0000"/>
                </a:solidFill>
                <a:latin typeface="Times New Roman" pitchFamily="18" charset="0"/>
                <a:cs typeface="Times New Roman" pitchFamily="18" charset="0"/>
              </a:rPr>
            </a:br>
            <a:r>
              <a:rPr lang="ru-RU" sz="2000" dirty="0" smtClean="0">
                <a:solidFill>
                  <a:srgbClr val="FF0000"/>
                </a:solidFill>
                <a:latin typeface="Times New Roman" pitchFamily="18" charset="0"/>
                <a:cs typeface="Times New Roman" pitchFamily="18" charset="0"/>
              </a:rPr>
              <a:t/>
            </a:r>
            <a:br>
              <a:rPr lang="ru-RU" sz="2000" dirty="0" smtClean="0">
                <a:solidFill>
                  <a:srgbClr val="FF0000"/>
                </a:solidFill>
                <a:latin typeface="Times New Roman" pitchFamily="18" charset="0"/>
                <a:cs typeface="Times New Roman" pitchFamily="18" charset="0"/>
              </a:rPr>
            </a:br>
            <a:r>
              <a:rPr lang="ru-RU" sz="2000" dirty="0" smtClean="0">
                <a:solidFill>
                  <a:srgbClr val="FF0000"/>
                </a:solidFill>
                <a:latin typeface="Times New Roman" pitchFamily="18" charset="0"/>
                <a:cs typeface="Times New Roman" pitchFamily="18" charset="0"/>
              </a:rPr>
              <a:t>             </a:t>
            </a:r>
            <a:r>
              <a:rPr lang="ru-RU" sz="2800" u="sng" dirty="0" smtClean="0">
                <a:solidFill>
                  <a:srgbClr val="FF0000"/>
                </a:solidFill>
                <a:latin typeface="Times New Roman" pitchFamily="18" charset="0"/>
                <a:cs typeface="Times New Roman" pitchFamily="18" charset="0"/>
              </a:rPr>
              <a:t>Ткачество на Кубани</a:t>
            </a:r>
            <a:r>
              <a:rPr lang="ru-RU" sz="2800" u="sng" dirty="0">
                <a:solidFill>
                  <a:srgbClr val="FF0000"/>
                </a:solidFill>
                <a:latin typeface="Times New Roman" pitchFamily="18" charset="0"/>
                <a:cs typeface="Times New Roman" pitchFamily="18" charset="0"/>
              </a:rPr>
              <a:t/>
            </a:r>
            <a:br>
              <a:rPr lang="ru-RU" sz="2800" u="sng" dirty="0">
                <a:solidFill>
                  <a:srgbClr val="FF0000"/>
                </a:solidFill>
                <a:latin typeface="Times New Roman" pitchFamily="18" charset="0"/>
                <a:cs typeface="Times New Roman" pitchFamily="18" charset="0"/>
              </a:rPr>
            </a:br>
            <a:r>
              <a:rPr lang="ru-RU" sz="2000" dirty="0" smtClean="0">
                <a:solidFill>
                  <a:srgbClr val="FF0000"/>
                </a:solidFill>
                <a:latin typeface="Times New Roman" pitchFamily="18" charset="0"/>
                <a:cs typeface="Times New Roman" pitchFamily="18" charset="0"/>
              </a:rPr>
              <a:t>Уже </a:t>
            </a:r>
            <a:r>
              <a:rPr lang="ru-RU" sz="2000" dirty="0">
                <a:solidFill>
                  <a:srgbClr val="FF0000"/>
                </a:solidFill>
                <a:latin typeface="Times New Roman" pitchFamily="18" charset="0"/>
                <a:cs typeface="Times New Roman" pitchFamily="18" charset="0"/>
              </a:rPr>
              <a:t>с 7-9 лет в казачьей семье </a:t>
            </a:r>
            <a:r>
              <a:rPr lang="ru-RU" sz="2000" dirty="0" smtClean="0">
                <a:solidFill>
                  <a:srgbClr val="FF0000"/>
                </a:solidFill>
                <a:latin typeface="Times New Roman" pitchFamily="18" charset="0"/>
                <a:cs typeface="Times New Roman" pitchFamily="18" charset="0"/>
              </a:rPr>
              <a:t>девочки</a:t>
            </a:r>
            <a:br>
              <a:rPr lang="ru-RU" sz="2000" dirty="0" smtClean="0">
                <a:solidFill>
                  <a:srgbClr val="FF0000"/>
                </a:solidFill>
                <a:latin typeface="Times New Roman" pitchFamily="18" charset="0"/>
                <a:cs typeface="Times New Roman" pitchFamily="18" charset="0"/>
              </a:rPr>
            </a:br>
            <a:r>
              <a:rPr lang="ru-RU" sz="2000" dirty="0" smtClean="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приучались к ткачеству, прядению. До совершеннолетия они успевали приготовить для себя приданое: рушники, </a:t>
            </a:r>
            <a:r>
              <a:rPr lang="ru-RU" sz="2000" dirty="0" err="1">
                <a:solidFill>
                  <a:srgbClr val="FF0000"/>
                </a:solidFill>
                <a:latin typeface="Times New Roman" pitchFamily="18" charset="0"/>
                <a:cs typeface="Times New Roman" pitchFamily="18" charset="0"/>
              </a:rPr>
              <a:t>настольники</a:t>
            </a:r>
            <a:r>
              <a:rPr lang="ru-RU" sz="2000" dirty="0">
                <a:solidFill>
                  <a:srgbClr val="FF0000"/>
                </a:solidFill>
                <a:latin typeface="Times New Roman" pitchFamily="18" charset="0"/>
                <a:cs typeface="Times New Roman" pitchFamily="18" charset="0"/>
              </a:rPr>
              <a:t>, рубахи. Ткали в основном из конопли и овечьей шерсти. </a:t>
            </a:r>
            <a:br>
              <a:rPr lang="ru-RU" sz="2000" dirty="0">
                <a:solidFill>
                  <a:srgbClr val="FF0000"/>
                </a:solidFill>
                <a:latin typeface="Times New Roman" pitchFamily="18" charset="0"/>
                <a:cs typeface="Times New Roman" pitchFamily="18" charset="0"/>
              </a:rPr>
            </a:br>
            <a:endParaRPr lang="ru-RU" sz="2000" dirty="0">
              <a:solidFill>
                <a:srgbClr val="FF0000"/>
              </a:solidFill>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5094"/>
            <a:ext cx="3239442" cy="215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932" y="3682364"/>
            <a:ext cx="2483288" cy="28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4" y="3462211"/>
            <a:ext cx="2642156" cy="304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093" y="3429000"/>
            <a:ext cx="2518713" cy="328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268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3"/>
            <a:ext cx="6192688" cy="542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781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861048"/>
            <a:ext cx="8640959" cy="2808312"/>
          </a:xfrm>
        </p:spPr>
        <p:txBody>
          <a:bodyPr/>
          <a:lstStyle/>
          <a:p>
            <a:pPr marL="0" indent="0" algn="ctr" fontAlgn="auto">
              <a:spcAft>
                <a:spcPts val="0"/>
              </a:spcAft>
              <a:buNone/>
              <a:defRPr/>
            </a:pPr>
            <a:r>
              <a:rPr lang="ru-RU" sz="2000" i="1" dirty="0">
                <a:solidFill>
                  <a:srgbClr val="FF0000"/>
                </a:solidFill>
                <a:latin typeface="Times New Roman" pitchFamily="18" charset="0"/>
                <a:cs typeface="Times New Roman" pitchFamily="18" charset="0"/>
              </a:rPr>
              <a:t>Убранство </a:t>
            </a:r>
            <a:r>
              <a:rPr lang="ru-RU" sz="2000" i="1" dirty="0" smtClean="0">
                <a:solidFill>
                  <a:srgbClr val="FF0000"/>
                </a:solidFill>
                <a:latin typeface="Times New Roman" pitchFamily="18" charset="0"/>
                <a:cs typeface="Times New Roman" pitchFamily="18" charset="0"/>
              </a:rPr>
              <a:t>хаты</a:t>
            </a:r>
            <a:br>
              <a:rPr lang="ru-RU" sz="2000" i="1" dirty="0" smtClean="0">
                <a:solidFill>
                  <a:srgbClr val="FF0000"/>
                </a:solidFill>
                <a:latin typeface="Times New Roman" pitchFamily="18" charset="0"/>
                <a:cs typeface="Times New Roman" pitchFamily="18" charset="0"/>
              </a:rPr>
            </a:br>
            <a:r>
              <a:rPr lang="ru-RU" sz="2000" i="1" dirty="0">
                <a:solidFill>
                  <a:srgbClr val="FF0000"/>
                </a:solidFill>
                <a:latin typeface="Times New Roman" pitchFamily="18" charset="0"/>
                <a:cs typeface="Times New Roman" pitchFamily="18" charset="0"/>
              </a:rPr>
              <a:t>Рушники - традиционный элемент украшения кубанского жилища. Их делали из тканей домашнего производства, обшивали с двух концов кружевами и вышивали крестом или гладью. Вышивка чаще всего проходила по краю полотенца с преобладанием растительного орнамента, вазона с цветами, геометрических фигур, парного изображения птиц.</a:t>
            </a:r>
            <a:br>
              <a:rPr lang="ru-RU" sz="2000" i="1" dirty="0">
                <a:solidFill>
                  <a:srgbClr val="FF0000"/>
                </a:solidFill>
                <a:latin typeface="Times New Roman" pitchFamily="18" charset="0"/>
                <a:cs typeface="Times New Roman" pitchFamily="18" charset="0"/>
              </a:rPr>
            </a:br>
            <a:r>
              <a:rPr lang="ru-RU" sz="2000" i="1" dirty="0">
                <a:solidFill>
                  <a:srgbClr val="FF0000"/>
                </a:solidFill>
                <a:latin typeface="Times New Roman" pitchFamily="18" charset="0"/>
                <a:cs typeface="Times New Roman" pitchFamily="18" charset="0"/>
              </a:rPr>
              <a:t> Вышитыми рушниками  украшали хату, а самый красивый вешали в красный угол, туда, где висела икона. </a:t>
            </a:r>
            <a:br>
              <a:rPr lang="ru-RU" sz="2000" i="1" dirty="0">
                <a:solidFill>
                  <a:srgbClr val="FF0000"/>
                </a:solidFill>
                <a:latin typeface="Times New Roman" pitchFamily="18" charset="0"/>
                <a:cs typeface="Times New Roman" pitchFamily="18" charset="0"/>
              </a:rPr>
            </a:br>
            <a:endParaRPr lang="ru-RU" sz="2000" dirty="0">
              <a:solidFill>
                <a:srgbClr val="FF0000"/>
              </a:solidFill>
            </a:endParaRPr>
          </a:p>
        </p:txBody>
      </p:sp>
      <p:pic>
        <p:nvPicPr>
          <p:cNvPr id="5" name="Picture 5" descr="http://gostag.ucoz.ru/_ph/6/2/469193252.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332655"/>
            <a:ext cx="4785716" cy="35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ttp://900igr.net/datai/muzyka/Dukhovnaja-muzyka/0021-038-Vyvod-3-Dukhovnaja-kultura-serdtsevina-vsej-mirovoj-kultu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16632"/>
            <a:ext cx="3240360" cy="380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213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lga\Pictures\3750959fb31f8a9c93148b435adf3a44.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95" y="476672"/>
            <a:ext cx="8769393" cy="5846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482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ctrTitle"/>
          </p:nvPr>
        </p:nvSpPr>
        <p:spPr>
          <a:xfrm>
            <a:off x="817581" y="332656"/>
            <a:ext cx="7175351" cy="4592801"/>
          </a:xfrm>
        </p:spPr>
        <p:txBody>
          <a:bodyPr/>
          <a:lstStyle/>
          <a:p>
            <a:pPr marL="0" indent="0">
              <a:buNone/>
              <a:defRPr/>
            </a:pPr>
            <a:r>
              <a:rPr lang="ru-RU" sz="2000" i="1" dirty="0" smtClean="0">
                <a:solidFill>
                  <a:srgbClr val="FF0000"/>
                </a:solidFill>
              </a:rPr>
              <a:t>      Жена </a:t>
            </a:r>
            <a:r>
              <a:rPr lang="ru-RU" sz="2000" i="1" dirty="0">
                <a:solidFill>
                  <a:srgbClr val="FF0000"/>
                </a:solidFill>
              </a:rPr>
              <a:t>казака – казачка занималась дома по хозяйству. С утра она ходила к колодцу, приносила воду, чтобы приготовить еду и постирать грязную одежду</a:t>
            </a:r>
            <a:r>
              <a:rPr lang="ru-RU" sz="2000" i="1" dirty="0" smtClean="0">
                <a:solidFill>
                  <a:srgbClr val="FF0000"/>
                </a:solidFill>
              </a:rPr>
              <a:t>.</a:t>
            </a:r>
            <a:br>
              <a:rPr lang="ru-RU" sz="2000" i="1" dirty="0" smtClean="0">
                <a:solidFill>
                  <a:srgbClr val="FF0000"/>
                </a:solidFill>
              </a:rPr>
            </a:br>
            <a:r>
              <a:rPr lang="ru-RU" sz="2000" i="1" dirty="0">
                <a:solidFill>
                  <a:srgbClr val="FF0000"/>
                </a:solidFill>
              </a:rPr>
              <a:t> </a:t>
            </a:r>
            <a:r>
              <a:rPr lang="ru-RU" sz="2000" i="1" dirty="0" smtClean="0">
                <a:solidFill>
                  <a:srgbClr val="FF0000"/>
                </a:solidFill>
              </a:rPr>
              <a:t>     </a:t>
            </a:r>
            <a:r>
              <a:rPr lang="ru-RU" sz="2000" i="1" dirty="0">
                <a:solidFill>
                  <a:srgbClr val="FF0000"/>
                </a:solidFill>
              </a:rPr>
              <a:t>В чугуне казачка варила вкусную кашу. Молоко она хранила вот в такой глиняной посуде, которая называется </a:t>
            </a:r>
            <a:r>
              <a:rPr lang="ru-RU" sz="2000" i="1" dirty="0" err="1">
                <a:solidFill>
                  <a:srgbClr val="FF0000"/>
                </a:solidFill>
              </a:rPr>
              <a:t>глэчик</a:t>
            </a:r>
            <a:r>
              <a:rPr lang="ru-RU" sz="2000" i="1" dirty="0">
                <a:solidFill>
                  <a:srgbClr val="FF0000"/>
                </a:solidFill>
              </a:rPr>
              <a:t>. А вот этот большой глиняный горшок называется макитра. </a:t>
            </a:r>
            <a:endParaRPr lang="ru-RU" sz="2000" i="1" dirty="0" smtClean="0">
              <a:solidFill>
                <a:srgbClr val="FF0000"/>
              </a:solidFill>
            </a:endParaRPr>
          </a:p>
          <a:p>
            <a:pPr marL="0" indent="0" fontAlgn="auto">
              <a:spcAft>
                <a:spcPts val="0"/>
              </a:spcAft>
              <a:buNone/>
              <a:defRPr/>
            </a:pPr>
            <a:r>
              <a:rPr lang="ru-RU" sz="2000" i="1" dirty="0" smtClean="0">
                <a:solidFill>
                  <a:srgbClr val="FF0000"/>
                </a:solidFill>
              </a:rPr>
              <a:t>     В </a:t>
            </a:r>
            <a:r>
              <a:rPr lang="ru-RU" sz="2000" i="1" dirty="0">
                <a:solidFill>
                  <a:srgbClr val="FF0000"/>
                </a:solidFill>
              </a:rPr>
              <a:t>макитре казачка замешивала тесто</a:t>
            </a:r>
            <a:endParaRPr lang="ru-RU" sz="2000" i="1" dirty="0" smtClean="0">
              <a:solidFill>
                <a:srgbClr val="FF000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707201"/>
            <a:ext cx="2622596" cy="383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84984"/>
            <a:ext cx="2773068" cy="340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485876"/>
            <a:ext cx="3224333" cy="29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960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95936" y="0"/>
            <a:ext cx="5148063" cy="6669360"/>
          </a:xfrm>
        </p:spPr>
        <p:txBody>
          <a:bodyPr>
            <a:noAutofit/>
          </a:bodyPr>
          <a:lstStyle/>
          <a:p>
            <a:pPr marL="45720" indent="0">
              <a:buNone/>
            </a:pPr>
            <a:r>
              <a:rPr lang="ru-RU" sz="1800" b="1" i="1" u="sng" dirty="0">
                <a:solidFill>
                  <a:srgbClr val="FF0000"/>
                </a:solidFill>
              </a:rPr>
              <a:t>Казачья пища. </a:t>
            </a:r>
            <a:r>
              <a:rPr lang="ru-RU" sz="1800" i="1" dirty="0">
                <a:solidFill>
                  <a:srgbClr val="FF0000"/>
                </a:solidFill>
                <a:cs typeface="Times New Roman" pitchFamily="18" charset="0"/>
              </a:rPr>
              <a:t>Основой питания кубанской семьи являлись пшеничный хлеб, продукты животноводства, рыбоводства, овощеводства и садоводства... Наиболее популярным считался борщ, который варился с кислой капустой, с фасолью, с мясом, салом, в постные дни - с растительным маслом. У каждой хозяйки борщ имел свой неповторимый вкус. Это было обусловлено не только старанием, с которым хозяйки готовили еду, но и различными кулинарными секретами, среди которых было умение делать </a:t>
            </a:r>
            <a:r>
              <a:rPr lang="ru-RU" sz="1800" i="1" dirty="0" err="1">
                <a:solidFill>
                  <a:srgbClr val="FF0000"/>
                </a:solidFill>
                <a:cs typeface="Times New Roman" pitchFamily="18" charset="0"/>
              </a:rPr>
              <a:t>зажарку</a:t>
            </a:r>
            <a:r>
              <a:rPr lang="ru-RU" sz="1800" i="1" dirty="0">
                <a:solidFill>
                  <a:srgbClr val="FF0000"/>
                </a:solidFill>
                <a:cs typeface="Times New Roman" pitchFamily="18" charset="0"/>
              </a:rPr>
              <a:t>. Любили казаки вареники, галушки. Понимали толк в рыбе: они ее солили, вялили, варили. Солили и сушили на зиму фрукты, варили компоты (</a:t>
            </a:r>
            <a:r>
              <a:rPr lang="ru-RU" sz="1800" i="1" dirty="0" err="1">
                <a:solidFill>
                  <a:srgbClr val="FF0000"/>
                </a:solidFill>
                <a:cs typeface="Times New Roman" pitchFamily="18" charset="0"/>
              </a:rPr>
              <a:t>узвары</a:t>
            </a:r>
            <a:r>
              <a:rPr lang="ru-RU" sz="1800" i="1" dirty="0">
                <a:solidFill>
                  <a:srgbClr val="FF0000"/>
                </a:solidFill>
                <a:cs typeface="Times New Roman" pitchFamily="18" charset="0"/>
              </a:rPr>
              <a:t>), варенье, готовили арбузный мед, делали фруктовую пастилу; широко употребляли мед, из винограда делали вино</a:t>
            </a:r>
            <a:r>
              <a:rPr lang="ru-RU" sz="1800" i="1" dirty="0">
                <a:solidFill>
                  <a:srgbClr val="FF0000"/>
                </a:solidFill>
                <a:latin typeface="Times New Roman" pitchFamily="18" charset="0"/>
                <a:cs typeface="Times New Roman" pitchFamily="18" charset="0"/>
              </a:rPr>
              <a:t>.</a:t>
            </a:r>
          </a:p>
          <a:p>
            <a:endParaRPr lang="ru-RU" sz="1800" dirty="0">
              <a:solidFill>
                <a:srgbClr val="FF0000"/>
              </a:solidFill>
            </a:endParaRPr>
          </a:p>
        </p:txBody>
      </p:sp>
      <p:pic>
        <p:nvPicPr>
          <p:cNvPr id="5" name="Picture 4" descr="http://farm5.staticflickr.com/4108/5033415296_42afb36608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1"/>
            <a:ext cx="244951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storage0.dms.mpinteractiv.ro/media/401/421/6726/4003879/1/cartofi-natur.jpg?width=800&amp;height=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795" y="1078047"/>
            <a:ext cx="2336077" cy="213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http://users.posobie.info/mt/06324e93f214da7cd3e119f406d3c5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708920"/>
            <a:ext cx="2376487" cy="205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im6-tub-ru.yandex.net/i?id=251084582-32-72&amp;n=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374" y="4547311"/>
            <a:ext cx="2816498" cy="187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352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920879" cy="6336704"/>
          </a:xfrm>
        </p:spPr>
        <p:txBody>
          <a:bodyPr/>
          <a:lstStyle/>
          <a:p>
            <a:pPr marL="0" indent="0" algn="l">
              <a:lnSpc>
                <a:spcPct val="80000"/>
              </a:lnSpc>
              <a:buNone/>
              <a:defRPr/>
            </a:pPr>
            <a:r>
              <a:rPr lang="ru-RU" sz="2400" i="1" dirty="0">
                <a:solidFill>
                  <a:srgbClr val="FF0000"/>
                </a:solidFill>
                <a:latin typeface="Times New Roman" pitchFamily="18" charset="0"/>
                <a:cs typeface="Times New Roman" pitchFamily="18" charset="0"/>
              </a:rPr>
              <a:t>Как и по всей России, </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на Кубани чтили и широко</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отмечали</a:t>
            </a:r>
            <a:r>
              <a:rPr lang="en-US" sz="2400" i="1" dirty="0">
                <a:solidFill>
                  <a:srgbClr val="FF0000"/>
                </a:solidFill>
                <a:latin typeface="Times New Roman" pitchFamily="18" charset="0"/>
                <a:cs typeface="Times New Roman" pitchFamily="18" charset="0"/>
              </a:rPr>
              <a:t>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календарные праздники:</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ru-RU" sz="2400" i="1" dirty="0">
                <a:solidFill>
                  <a:srgbClr val="FF0000"/>
                </a:solidFill>
                <a:latin typeface="Times New Roman" pitchFamily="18" charset="0"/>
                <a:cs typeface="Times New Roman" pitchFamily="18" charset="0"/>
              </a:rPr>
              <a:t> </a:t>
            </a:r>
            <a:br>
              <a:rPr lang="ru-RU" sz="2400" i="1" dirty="0">
                <a:solidFill>
                  <a:srgbClr val="FF0000"/>
                </a:solidFill>
                <a:latin typeface="Times New Roman" pitchFamily="18" charset="0"/>
                <a:cs typeface="Times New Roman" pitchFamily="18" charset="0"/>
              </a:rPr>
            </a:br>
            <a:r>
              <a:rPr lang="ru-RU" sz="2400" i="1" dirty="0">
                <a:solidFill>
                  <a:srgbClr val="FF0000"/>
                </a:solidFill>
                <a:latin typeface="Times New Roman" pitchFamily="18" charset="0"/>
                <a:cs typeface="Times New Roman" pitchFamily="18" charset="0"/>
              </a:rPr>
              <a:t>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Рождество Христово, </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
            </a:r>
            <a:br>
              <a:rPr lang="ru-RU"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Новый Год, </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
            </a:r>
            <a:br>
              <a:rPr lang="ru-RU" sz="2400" i="1" dirty="0">
                <a:solidFill>
                  <a:srgbClr val="FF0000"/>
                </a:solidFill>
                <a:latin typeface="Times New Roman" pitchFamily="18" charset="0"/>
                <a:cs typeface="Times New Roman" pitchFamily="18" charset="0"/>
              </a:rPr>
            </a:br>
            <a:r>
              <a:rPr lang="ru-RU" sz="2400" i="1" dirty="0">
                <a:solidFill>
                  <a:srgbClr val="FF0000"/>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       </a:t>
            </a:r>
            <a:r>
              <a:rPr lang="en-US" sz="2400" i="1" dirty="0" smtClean="0">
                <a:solidFill>
                  <a:srgbClr val="FF0000"/>
                </a:solidFill>
                <a:latin typeface="Times New Roman" pitchFamily="18" charset="0"/>
                <a:cs typeface="Times New Roman" pitchFamily="18" charset="0"/>
              </a:rPr>
              <a:t> </a:t>
            </a:r>
            <a:r>
              <a:rPr lang="ru-RU" sz="2400" i="1" dirty="0" smtClean="0">
                <a:solidFill>
                  <a:srgbClr val="FF0000"/>
                </a:solidFill>
                <a:latin typeface="Times New Roman" pitchFamily="18" charset="0"/>
                <a:cs typeface="Times New Roman" pitchFamily="18" charset="0"/>
              </a:rPr>
              <a:t>                                       Масленицу</a:t>
            </a:r>
            <a:r>
              <a:rPr lang="ru-RU" sz="2400" i="1" dirty="0">
                <a:solidFill>
                  <a:srgbClr val="FF0000"/>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
            </a:r>
            <a:br>
              <a:rPr lang="ru-RU"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                      </a:t>
            </a:r>
            <a:br>
              <a:rPr lang="ru-RU" sz="2400" i="1" dirty="0" smtClean="0">
                <a:solidFill>
                  <a:srgbClr val="FF0000"/>
                </a:solidFill>
                <a:latin typeface="Times New Roman" pitchFamily="18" charset="0"/>
                <a:cs typeface="Times New Roman" pitchFamily="18" charset="0"/>
              </a:rPr>
            </a:br>
            <a:r>
              <a:rPr lang="ru-RU" sz="2400" i="1" dirty="0">
                <a:solidFill>
                  <a:srgbClr val="FF0000"/>
                </a:solidFill>
                <a:latin typeface="Times New Roman" pitchFamily="18" charset="0"/>
                <a:cs typeface="Times New Roman" pitchFamily="18" charset="0"/>
              </a:rPr>
              <a:t> </a:t>
            </a:r>
            <a:r>
              <a:rPr lang="ru-RU" sz="2400" i="1" dirty="0" smtClean="0">
                <a:solidFill>
                  <a:srgbClr val="FF0000"/>
                </a:solidFill>
                <a:latin typeface="Times New Roman" pitchFamily="18" charset="0"/>
                <a:cs typeface="Times New Roman" pitchFamily="18" charset="0"/>
              </a:rPr>
              <a:t>              Пасху</a:t>
            </a:r>
            <a:r>
              <a:rPr lang="ru-RU" sz="2400" i="1" dirty="0">
                <a:solidFill>
                  <a:srgbClr val="FF0000"/>
                </a:solidFill>
                <a:latin typeface="Times New Roman" pitchFamily="18" charset="0"/>
                <a:cs typeface="Times New Roman" pitchFamily="18" charset="0"/>
              </a:rPr>
              <a:t>, </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
            </a:r>
            <a:br>
              <a:rPr lang="ru-RU" sz="2400" i="1" dirty="0">
                <a:solidFill>
                  <a:srgbClr val="FF0000"/>
                </a:solidFill>
                <a:latin typeface="Times New Roman" pitchFamily="18" charset="0"/>
                <a:cs typeface="Times New Roman" pitchFamily="18" charset="0"/>
              </a:rPr>
            </a:br>
            <a:r>
              <a:rPr lang="en-US" sz="2400" i="1" dirty="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                                                             Троицу </a:t>
            </a:r>
            <a:r>
              <a:rPr lang="ru-RU" sz="2400" i="1" dirty="0">
                <a:solidFill>
                  <a:srgbClr val="FF0000"/>
                </a:solidFill>
                <a:latin typeface="Times New Roman" pitchFamily="18" charset="0"/>
                <a:cs typeface="Times New Roman" pitchFamily="18" charset="0"/>
              </a:rPr>
              <a:t/>
            </a:r>
            <a:br>
              <a:rPr lang="ru-RU" sz="2400" i="1" dirty="0">
                <a:solidFill>
                  <a:srgbClr val="FF0000"/>
                </a:solidFill>
                <a:latin typeface="Times New Roman" pitchFamily="18" charset="0"/>
                <a:cs typeface="Times New Roman" pitchFamily="18" charset="0"/>
              </a:rPr>
            </a:br>
            <a:endParaRPr lang="ru-RU" sz="2400" dirty="0">
              <a:solidFill>
                <a:srgbClr val="FF0000"/>
              </a:solidFill>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183" y="908720"/>
            <a:ext cx="21256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1439863" cy="235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3306763"/>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079957"/>
            <a:ext cx="1901825"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2913" y="5208588"/>
            <a:ext cx="21526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01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188640"/>
            <a:ext cx="3888432" cy="504056"/>
          </a:xfrm>
        </p:spPr>
        <p:txBody>
          <a:bodyPr/>
          <a:lstStyle/>
          <a:p>
            <a:pPr marL="0" indent="0" algn="ctr">
              <a:buNone/>
            </a:pPr>
            <a:r>
              <a:rPr lang="ru-RU" dirty="0" smtClean="0">
                <a:solidFill>
                  <a:srgbClr val="FF0000"/>
                </a:solidFill>
              </a:rPr>
              <a:t>пасха</a:t>
            </a:r>
            <a:endParaRPr lang="ru-RU" dirty="0">
              <a:solidFill>
                <a:srgbClr val="FF0000"/>
              </a:solidFill>
            </a:endParaRPr>
          </a:p>
        </p:txBody>
      </p:sp>
      <p:sp>
        <p:nvSpPr>
          <p:cNvPr id="6" name="Объект 5"/>
          <p:cNvSpPr>
            <a:spLocks noGrp="1"/>
          </p:cNvSpPr>
          <p:nvPr>
            <p:ph idx="1"/>
          </p:nvPr>
        </p:nvSpPr>
        <p:spPr>
          <a:xfrm>
            <a:off x="4283969" y="116632"/>
            <a:ext cx="4752528" cy="6336704"/>
          </a:xfrm>
        </p:spPr>
        <p:txBody>
          <a:bodyPr>
            <a:noAutofit/>
          </a:bodyPr>
          <a:lstStyle/>
          <a:p>
            <a:pPr marL="45720" indent="0">
              <a:lnSpc>
                <a:spcPct val="150000"/>
              </a:lnSpc>
              <a:buNone/>
              <a:defRPr/>
            </a:pPr>
            <a:endParaRPr lang="ru-RU" sz="1800" i="1" dirty="0" smtClean="0">
              <a:solidFill>
                <a:srgbClr val="FF0000"/>
              </a:solidFill>
              <a:latin typeface="Times New Roman" pitchFamily="18" charset="0"/>
              <a:cs typeface="Times New Roman" pitchFamily="18" charset="0"/>
            </a:endParaRPr>
          </a:p>
          <a:p>
            <a:pPr marL="45720" indent="0">
              <a:lnSpc>
                <a:spcPct val="150000"/>
              </a:lnSpc>
              <a:buNone/>
              <a:defRPr/>
            </a:pPr>
            <a:r>
              <a:rPr lang="ru-RU" sz="1800" i="1" dirty="0" smtClean="0">
                <a:solidFill>
                  <a:srgbClr val="FF0000"/>
                </a:solidFill>
                <a:latin typeface="Times New Roman" pitchFamily="18" charset="0"/>
                <a:cs typeface="Times New Roman" pitchFamily="18" charset="0"/>
              </a:rPr>
              <a:t>Особым </a:t>
            </a:r>
            <a:r>
              <a:rPr lang="ru-RU" sz="1800" i="1" dirty="0">
                <a:solidFill>
                  <a:srgbClr val="FF0000"/>
                </a:solidFill>
                <a:latin typeface="Times New Roman" pitchFamily="18" charset="0"/>
                <a:cs typeface="Times New Roman" pitchFamily="18" charset="0"/>
              </a:rPr>
              <a:t>событием и торжеством в народе считали Пасху. Об этом говорят и названия праздника - «</a:t>
            </a:r>
            <a:r>
              <a:rPr lang="ru-RU" sz="1800" i="1" dirty="0" err="1">
                <a:solidFill>
                  <a:srgbClr val="FF0000"/>
                </a:solidFill>
                <a:latin typeface="Times New Roman" pitchFamily="18" charset="0"/>
                <a:cs typeface="Times New Roman" pitchFamily="18" charset="0"/>
              </a:rPr>
              <a:t>Вылык</a:t>
            </a:r>
            <a:r>
              <a:rPr lang="ru-RU" sz="1800" i="1" dirty="0">
                <a:solidFill>
                  <a:srgbClr val="FF0000"/>
                </a:solidFill>
                <a:latin typeface="Times New Roman" pitchFamily="18" charset="0"/>
                <a:cs typeface="Times New Roman" pitchFamily="18" charset="0"/>
              </a:rPr>
              <a:t> </a:t>
            </a:r>
            <a:r>
              <a:rPr lang="ru-RU" sz="1800" i="1" dirty="0" err="1">
                <a:solidFill>
                  <a:srgbClr val="FF0000"/>
                </a:solidFill>
                <a:latin typeface="Times New Roman" pitchFamily="18" charset="0"/>
                <a:cs typeface="Times New Roman" pitchFamily="18" charset="0"/>
              </a:rPr>
              <a:t>дэнь</a:t>
            </a:r>
            <a:r>
              <a:rPr lang="ru-RU" sz="1800" i="1" dirty="0">
                <a:solidFill>
                  <a:srgbClr val="FF0000"/>
                </a:solidFill>
                <a:latin typeface="Times New Roman" pitchFamily="18" charset="0"/>
                <a:cs typeface="Times New Roman" pitchFamily="18" charset="0"/>
              </a:rPr>
              <a:t>», Светлое Воскресенье.</a:t>
            </a:r>
          </a:p>
          <a:p>
            <a:pPr>
              <a:lnSpc>
                <a:spcPct val="150000"/>
              </a:lnSpc>
              <a:buFont typeface="Arial" pitchFamily="34" charset="0"/>
              <a:buChar char="•"/>
              <a:defRPr/>
            </a:pPr>
            <a:r>
              <a:rPr lang="ru-RU" sz="1800" i="1" dirty="0">
                <a:solidFill>
                  <a:srgbClr val="FF0000"/>
                </a:solidFill>
                <a:latin typeface="Times New Roman" pitchFamily="18" charset="0"/>
                <a:cs typeface="Times New Roman" pitchFamily="18" charset="0"/>
              </a:rPr>
              <a:t> В этот день стремились надеть все новое.. Обновлялся и стол, заранее готовили обрядовую пищу». красили яйца, пекли куличи, готовили творожную пасху. Яйца красили в разные цвета: красный - кровь, огонь, солнце; голубой - небо, вода; зеленый - трава, растительность. Пасхальный кулич был настоящим произведением искусства. Старались, чтобы был он высоким, украшали, цветами, фигурками птиц, крестами, смазывали яичным белком, посыпали цветным пшеном.</a:t>
            </a:r>
          </a:p>
          <a:p>
            <a:endParaRPr lang="ru-RU" sz="1800"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301927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935823"/>
            <a:ext cx="2445070" cy="278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387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95936" y="188640"/>
            <a:ext cx="4896543" cy="6120680"/>
          </a:xfrm>
        </p:spPr>
        <p:txBody>
          <a:bodyPr>
            <a:normAutofit/>
          </a:bodyPr>
          <a:lstStyle/>
          <a:p>
            <a:pPr marL="0" indent="0" algn="ctr">
              <a:buNone/>
              <a:defRPr/>
            </a:pPr>
            <a:r>
              <a:rPr lang="ru-RU" sz="2000" i="1" dirty="0">
                <a:solidFill>
                  <a:srgbClr val="FF0000"/>
                </a:solidFill>
                <a:latin typeface="Times New Roman" pitchFamily="18" charset="0"/>
                <a:cs typeface="Times New Roman" pitchFamily="18" charset="0"/>
              </a:rPr>
              <a:t>Очень насыщенной была игровая, развлекательная сторона праздника: вождение хороводов, игры с крашенками, в каждой станице устраивали качели, карусели. Завершалась Пасха Красной Горкой, или Проводами, через неделю после пасхального воскресенья. Это - «родительский день», поминовение усопших.</a:t>
            </a:r>
          </a:p>
          <a:p>
            <a:pPr algn="ctr">
              <a:buFont typeface="Arial" pitchFamily="34" charset="0"/>
              <a:buChar char="•"/>
              <a:defRPr/>
            </a:pPr>
            <a:r>
              <a:rPr lang="ru-RU" sz="2000" i="1" dirty="0">
                <a:solidFill>
                  <a:srgbClr val="FF0000"/>
                </a:solidFill>
                <a:latin typeface="Times New Roman" pitchFamily="18" charset="0"/>
                <a:cs typeface="Times New Roman" pitchFamily="18" charset="0"/>
              </a:rPr>
              <a:t>Отношение к предкам - показатель нравственного состояния общества, совести людей. На Кубани к предкам всегда относились с глубоким почтением. В этот день всей станицей шли на кладбище, вязали на крестах платки и полотенца, устраивали поминальную тризну, раздавали «на помин» еду и сладости</a:t>
            </a:r>
            <a:r>
              <a:rPr lang="ru-RU" sz="2000" i="1" dirty="0">
                <a:solidFill>
                  <a:srgbClr val="00B050"/>
                </a:solidFill>
                <a:latin typeface="Times New Roman" pitchFamily="18" charset="0"/>
                <a:cs typeface="Times New Roman" pitchFamily="18" charset="0"/>
              </a:rPr>
              <a:t>.</a:t>
            </a:r>
          </a:p>
          <a:p>
            <a:endParaRPr lang="ru-RU" sz="2000" dirty="0"/>
          </a:p>
        </p:txBody>
      </p:sp>
      <p:pic>
        <p:nvPicPr>
          <p:cNvPr id="5" name="Picture 6" descr="http://img.rl0.ru/pgc/432x288/51873ff8-68f8-89fc-68f8-89f30ab1cfa3.photo.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6368"/>
            <a:ext cx="348825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im2-tub-ru.yandex.net/i?id=393105227-32-72&amp;n=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668" y="2359404"/>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im0-tub-ru.yandex.net/i?id=43649062-59-72&amp;n=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7" y="3788154"/>
            <a:ext cx="3119481"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4348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015182" cy="6377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ctrTitle"/>
          </p:nvPr>
        </p:nvSpPr>
        <p:spPr>
          <a:xfrm>
            <a:off x="817581" y="620688"/>
            <a:ext cx="7175351" cy="4824536"/>
          </a:xfrm>
        </p:spPr>
        <p:txBody>
          <a:bodyPr/>
          <a:lstStyle/>
          <a:p>
            <a:pPr marL="182880" indent="0" algn="ctr">
              <a:buNone/>
            </a:pPr>
            <a:r>
              <a:rPr lang="ru-RU" sz="3200" dirty="0" smtClean="0">
                <a:solidFill>
                  <a:srgbClr val="FF0000"/>
                </a:solidFill>
                <a:effectLst/>
              </a:rPr>
              <a:t/>
            </a:r>
            <a:br>
              <a:rPr lang="ru-RU" sz="3200" dirty="0" smtClean="0">
                <a:solidFill>
                  <a:srgbClr val="FF0000"/>
                </a:solidFill>
                <a:effectLst/>
              </a:rPr>
            </a:br>
            <a:r>
              <a:rPr lang="ru-RU" sz="3200" dirty="0">
                <a:solidFill>
                  <a:srgbClr val="FF0000"/>
                </a:solidFill>
                <a:effectLst/>
              </a:rPr>
              <a:t/>
            </a:r>
            <a:br>
              <a:rPr lang="ru-RU" sz="3200" dirty="0">
                <a:solidFill>
                  <a:srgbClr val="FF0000"/>
                </a:solidFill>
                <a:effectLst/>
              </a:rPr>
            </a:br>
            <a:r>
              <a:rPr lang="ru-RU" sz="3200" dirty="0" smtClean="0">
                <a:solidFill>
                  <a:srgbClr val="FF0000"/>
                </a:solidFill>
                <a:effectLst/>
              </a:rPr>
              <a:t/>
            </a:r>
            <a:br>
              <a:rPr lang="ru-RU" sz="3200" dirty="0" smtClean="0">
                <a:solidFill>
                  <a:srgbClr val="FF0000"/>
                </a:solidFill>
                <a:effectLst/>
              </a:rPr>
            </a:br>
            <a:r>
              <a:rPr lang="ru-RU" sz="3200" dirty="0">
                <a:solidFill>
                  <a:srgbClr val="FF0000"/>
                </a:solidFill>
                <a:effectLst/>
              </a:rPr>
              <a:t/>
            </a:r>
            <a:br>
              <a:rPr lang="ru-RU" sz="3200" dirty="0">
                <a:solidFill>
                  <a:srgbClr val="FF0000"/>
                </a:solidFill>
                <a:effectLst/>
              </a:rPr>
            </a:br>
            <a:r>
              <a:rPr lang="ru-RU" sz="3200" dirty="0" smtClean="0">
                <a:solidFill>
                  <a:srgbClr val="FF0000"/>
                </a:solidFill>
                <a:effectLst/>
              </a:rPr>
              <a:t/>
            </a:r>
            <a:br>
              <a:rPr lang="ru-RU" sz="3200" dirty="0" smtClean="0">
                <a:solidFill>
                  <a:srgbClr val="FF0000"/>
                </a:solidFill>
                <a:effectLst/>
              </a:rPr>
            </a:br>
            <a:r>
              <a:rPr lang="ru-RU" sz="3200" dirty="0">
                <a:solidFill>
                  <a:srgbClr val="FF0000"/>
                </a:solidFill>
                <a:effectLst/>
              </a:rPr>
              <a:t/>
            </a:r>
            <a:br>
              <a:rPr lang="ru-RU" sz="3200" dirty="0">
                <a:solidFill>
                  <a:srgbClr val="FF0000"/>
                </a:solidFill>
                <a:effectLst/>
              </a:rPr>
            </a:br>
            <a:r>
              <a:rPr lang="ru-RU" sz="3200" dirty="0" smtClean="0">
                <a:solidFill>
                  <a:srgbClr val="FF0000"/>
                </a:solidFill>
                <a:effectLst/>
              </a:rPr>
              <a:t>Край </a:t>
            </a:r>
            <a:r>
              <a:rPr lang="ru-RU" sz="3200" dirty="0">
                <a:solidFill>
                  <a:srgbClr val="FF0000"/>
                </a:solidFill>
                <a:effectLst/>
              </a:rPr>
              <a:t>наш — житница России</a:t>
            </a:r>
            <a:br>
              <a:rPr lang="ru-RU" sz="3200" dirty="0">
                <a:solidFill>
                  <a:srgbClr val="FF0000"/>
                </a:solidFill>
                <a:effectLst/>
              </a:rPr>
            </a:br>
            <a:r>
              <a:rPr lang="ru-RU" sz="3200" dirty="0">
                <a:solidFill>
                  <a:srgbClr val="FF0000"/>
                </a:solidFill>
                <a:effectLst/>
              </a:rPr>
              <a:t>Главный символ—колосок.</a:t>
            </a:r>
            <a:br>
              <a:rPr lang="ru-RU" sz="3200" dirty="0">
                <a:solidFill>
                  <a:srgbClr val="FF0000"/>
                </a:solidFill>
                <a:effectLst/>
              </a:rPr>
            </a:br>
            <a:r>
              <a:rPr lang="ru-RU" sz="3200" dirty="0">
                <a:solidFill>
                  <a:srgbClr val="FF0000"/>
                </a:solidFill>
                <a:effectLst/>
              </a:rPr>
              <a:t>Обдуваемый ветрами,</a:t>
            </a:r>
            <a:br>
              <a:rPr lang="ru-RU" sz="3200" dirty="0">
                <a:solidFill>
                  <a:srgbClr val="FF0000"/>
                </a:solidFill>
                <a:effectLst/>
              </a:rPr>
            </a:br>
            <a:r>
              <a:rPr lang="ru-RU" sz="3200" dirty="0">
                <a:solidFill>
                  <a:srgbClr val="FF0000"/>
                </a:solidFill>
                <a:effectLst/>
              </a:rPr>
              <a:t>Омываемый морями</a:t>
            </a:r>
            <a:br>
              <a:rPr lang="ru-RU" sz="3200" dirty="0">
                <a:solidFill>
                  <a:srgbClr val="FF0000"/>
                </a:solidFill>
                <a:effectLst/>
              </a:rPr>
            </a:br>
            <a:r>
              <a:rPr lang="ru-RU" sz="3200" dirty="0">
                <a:solidFill>
                  <a:srgbClr val="FF0000"/>
                </a:solidFill>
                <a:effectLst/>
              </a:rPr>
              <a:t>И обласканный лугами,</a:t>
            </a:r>
            <a:br>
              <a:rPr lang="ru-RU" sz="3200" dirty="0">
                <a:solidFill>
                  <a:srgbClr val="FF0000"/>
                </a:solidFill>
                <a:effectLst/>
              </a:rPr>
            </a:br>
            <a:r>
              <a:rPr lang="ru-RU" sz="3200" dirty="0">
                <a:solidFill>
                  <a:srgbClr val="FF0000"/>
                </a:solidFill>
                <a:effectLst/>
              </a:rPr>
              <a:t>Малой родины исток.</a:t>
            </a:r>
            <a:br>
              <a:rPr lang="ru-RU" sz="3200" dirty="0">
                <a:solidFill>
                  <a:srgbClr val="FF0000"/>
                </a:solidFill>
                <a:effectLst/>
              </a:rPr>
            </a:br>
            <a:endParaRPr lang="ru-RU" sz="3200" dirty="0">
              <a:solidFill>
                <a:srgbClr val="FF0000"/>
              </a:solidFill>
            </a:endParaRPr>
          </a:p>
        </p:txBody>
      </p:sp>
    </p:spTree>
    <p:extLst>
      <p:ext uri="{BB962C8B-B14F-4D97-AF65-F5344CB8AC3E}">
        <p14:creationId xmlns:p14="http://schemas.microsoft.com/office/powerpoint/2010/main" val="13272661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72307" y="260649"/>
            <a:ext cx="5017600" cy="4176463"/>
          </a:xfrm>
        </p:spPr>
        <p:txBody>
          <a:bodyPr>
            <a:normAutofit lnSpcReduction="10000"/>
          </a:bodyPr>
          <a:lstStyle/>
          <a:p>
            <a:pPr marL="0" indent="0" algn="ctr">
              <a:lnSpc>
                <a:spcPct val="110000"/>
              </a:lnSpc>
              <a:spcAft>
                <a:spcPts val="0"/>
              </a:spcAft>
              <a:buNone/>
              <a:defRPr/>
            </a:pPr>
            <a:r>
              <a:rPr lang="ru-RU" sz="2400" b="1" i="1" dirty="0">
                <a:solidFill>
                  <a:srgbClr val="FF0000"/>
                </a:solidFill>
                <a:latin typeface="Times New Roman" pitchFamily="18" charset="0"/>
                <a:cs typeface="Times New Roman" pitchFamily="18" charset="0"/>
              </a:rPr>
              <a:t>Народные промысли и ремесла </a:t>
            </a:r>
          </a:p>
          <a:p>
            <a:pPr marL="0" indent="0" algn="ctr">
              <a:lnSpc>
                <a:spcPct val="110000"/>
              </a:lnSpc>
              <a:spcAft>
                <a:spcPts val="0"/>
              </a:spcAft>
              <a:buNone/>
              <a:defRPr/>
            </a:pPr>
            <a:r>
              <a:rPr lang="ru-RU" sz="2400" b="1" i="1" dirty="0">
                <a:solidFill>
                  <a:srgbClr val="FF0000"/>
                </a:solidFill>
                <a:latin typeface="Times New Roman" pitchFamily="18" charset="0"/>
                <a:cs typeface="Times New Roman" pitchFamily="18" charset="0"/>
              </a:rPr>
              <a:t>Кубанская земля славилась своими мастерами, одаренными людьми. При изготовлении любой вещи народный мастер думал о ее практическом назначении, но не забывал и о красоте. Из простых материалов - дерева, металла, камня, глины - создавались истинные произведения искусства.</a:t>
            </a:r>
          </a:p>
          <a:p>
            <a:endParaRPr lang="ru-RU" b="1" dirty="0">
              <a:solidFill>
                <a:srgbClr val="FF0000"/>
              </a:solidFill>
            </a:endParaRPr>
          </a:p>
        </p:txBody>
      </p:sp>
      <p:pic>
        <p:nvPicPr>
          <p:cNvPr id="2050" name="Picture 2" descr="C:\Users\Olga\Pictures\petrikovka-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9"/>
            <a:ext cx="329035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lga\Pictures\petrikovka-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3" y="3068959"/>
            <a:ext cx="3849273" cy="36082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lga\Pictures\petrikovka-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085812"/>
            <a:ext cx="3913851" cy="266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10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3384376" cy="6264696"/>
          </a:xfrm>
        </p:spPr>
        <p:txBody>
          <a:bodyPr/>
          <a:lstStyle/>
          <a:p>
            <a:pPr marL="0" indent="0" algn="ctr">
              <a:lnSpc>
                <a:spcPct val="110000"/>
              </a:lnSpc>
              <a:buNone/>
              <a:defRPr/>
            </a:pPr>
            <a:r>
              <a:rPr lang="ru-RU" sz="2000" i="1" u="sng" dirty="0">
                <a:solidFill>
                  <a:srgbClr val="FF0000"/>
                </a:solidFill>
                <a:latin typeface="Times New Roman" pitchFamily="18" charset="0"/>
                <a:cs typeface="Times New Roman" pitchFamily="18" charset="0"/>
              </a:rPr>
              <a:t>ГОНЧАРНОЕ ПРОИЗВОДСТВО </a:t>
            </a:r>
            <a:r>
              <a:rPr lang="ru-RU" sz="2000" i="1" dirty="0">
                <a:solidFill>
                  <a:srgbClr val="FF0000"/>
                </a:solidFill>
                <a:latin typeface="Times New Roman" pitchFamily="18" charset="0"/>
                <a:cs typeface="Times New Roman" pitchFamily="18" charset="0"/>
              </a:rPr>
              <a:t/>
            </a:r>
            <a:br>
              <a:rPr lang="ru-RU" sz="2000" i="1" dirty="0">
                <a:solidFill>
                  <a:srgbClr val="FF0000"/>
                </a:solidFill>
                <a:latin typeface="Times New Roman" pitchFamily="18" charset="0"/>
                <a:cs typeface="Times New Roman" pitchFamily="18" charset="0"/>
              </a:rPr>
            </a:br>
            <a:r>
              <a:rPr lang="ru-RU" sz="2000" dirty="0">
                <a:solidFill>
                  <a:srgbClr val="FF0000"/>
                </a:solidFill>
                <a:latin typeface="Times New Roman" pitchFamily="18" charset="0"/>
                <a:cs typeface="Times New Roman" pitchFamily="18" charset="0"/>
              </a:rPr>
              <a:t> В каждой кубанской семье имелась необходимая глиняная посуда: макитры, махотки, миски, плошки и т.д. В творчестве гончара особое место занимало изготовление кувшина. Создание этой красивой формы было доступно не всем, для его изготовления требовались умение и навык. Если сосуд дышит, сохраняя воду прохладной даже в сильную жару, значит мастер вложил частичку души в немудреную посуду.</a:t>
            </a:r>
            <a:br>
              <a:rPr lang="ru-RU" sz="2000" dirty="0">
                <a:solidFill>
                  <a:srgbClr val="FF0000"/>
                </a:solidFill>
                <a:latin typeface="Times New Roman" pitchFamily="18" charset="0"/>
                <a:cs typeface="Times New Roman" pitchFamily="18" charset="0"/>
              </a:rPr>
            </a:br>
            <a:endParaRPr lang="ru-RU" sz="2000" dirty="0">
              <a:solidFill>
                <a:srgbClr val="FF0000"/>
              </a:solidFill>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60648"/>
            <a:ext cx="424433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882" y="2852936"/>
            <a:ext cx="442254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1591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7944" y="332656"/>
            <a:ext cx="4896544" cy="5688632"/>
          </a:xfrm>
        </p:spPr>
        <p:txBody>
          <a:bodyPr/>
          <a:lstStyle/>
          <a:p>
            <a:pPr marL="0" indent="0" algn="ctr">
              <a:buNone/>
            </a:pPr>
            <a:r>
              <a:rPr lang="ru-RU" sz="3600" i="1" u="sng" dirty="0" smtClean="0">
                <a:solidFill>
                  <a:srgbClr val="FF0000"/>
                </a:solidFill>
              </a:rPr>
              <a:t>Кузнечное дело на Кубани</a:t>
            </a:r>
            <a:r>
              <a:rPr lang="ru-RU" sz="3600" i="1" u="sng" dirty="0">
                <a:solidFill>
                  <a:srgbClr val="FF0000"/>
                </a:solidFill>
              </a:rPr>
              <a:t/>
            </a:r>
            <a:br>
              <a:rPr lang="ru-RU" sz="3600" i="1" u="sng" dirty="0">
                <a:solidFill>
                  <a:srgbClr val="FF0000"/>
                </a:solidFill>
              </a:rPr>
            </a:br>
            <a:r>
              <a:rPr lang="ru-RU" sz="2000" i="1" dirty="0" smtClean="0">
                <a:solidFill>
                  <a:srgbClr val="FF0000"/>
                </a:solidFill>
              </a:rPr>
              <a:t>Кузнечным </a:t>
            </a:r>
            <a:r>
              <a:rPr lang="ru-RU" sz="2000" i="1" dirty="0">
                <a:solidFill>
                  <a:srgbClr val="FF0000"/>
                </a:solidFill>
              </a:rPr>
              <a:t>делом на Кубани занимались издревле. Каждый шестой казак был профессиональным кузнецом. Умение ковать своих коней, брички, оружие и, прежде всего, всякую домашнюю утварь, считалось таким же естественным, как возделывать землю. </a:t>
            </a:r>
            <a:br>
              <a:rPr lang="ru-RU" sz="2000" i="1" dirty="0">
                <a:solidFill>
                  <a:srgbClr val="FF0000"/>
                </a:solidFill>
              </a:rPr>
            </a:br>
            <a:endParaRPr lang="ru-RU" sz="2000" i="1" dirty="0">
              <a:solidFill>
                <a:srgbClr val="FF0000"/>
              </a:solidFill>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0" y="116632"/>
            <a:ext cx="387929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933057"/>
            <a:ext cx="4459511" cy="280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527425"/>
            <a:ext cx="2736420" cy="205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057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9" y="404664"/>
            <a:ext cx="7982272" cy="1944216"/>
          </a:xfrm>
        </p:spPr>
        <p:txBody>
          <a:bodyPr/>
          <a:lstStyle/>
          <a:p>
            <a:pPr marL="0" indent="0" algn="ctr">
              <a:lnSpc>
                <a:spcPct val="150000"/>
              </a:lnSpc>
              <a:buNone/>
            </a:pPr>
            <a:r>
              <a:rPr lang="ru-RU" sz="2400" i="1" dirty="0" smtClean="0">
                <a:solidFill>
                  <a:srgbClr val="FF0000"/>
                </a:solidFill>
                <a:latin typeface="Times New Roman" pitchFamily="18" charset="0"/>
                <a:cs typeface="Times New Roman" pitchFamily="18" charset="0"/>
              </a:rPr>
              <a:t>Наши </a:t>
            </a:r>
            <a:r>
              <a:rPr lang="ru-RU" sz="2400" i="1" dirty="0">
                <a:solidFill>
                  <a:srgbClr val="FF0000"/>
                </a:solidFill>
                <a:latin typeface="Times New Roman" pitchFamily="18" charset="0"/>
                <a:cs typeface="Times New Roman" pitchFamily="18" charset="0"/>
              </a:rPr>
              <a:t>предки умели мастерить домашнюю утварь ажурного плетения. Плели из камыша, тальника, тростника колыбели, столы и стулья, корзины, лукошки, дворовые ограды - плетень. Во многих станицах этот промысел сохранился до сих пор.</a:t>
            </a:r>
            <a:r>
              <a:rPr lang="ru-RU" sz="2400" i="1" dirty="0">
                <a:solidFill>
                  <a:srgbClr val="FF0000"/>
                </a:solidFill>
                <a:latin typeface="Times New Roman" pitchFamily="18" charset="0"/>
                <a:ea typeface="Calibri" pitchFamily="34" charset="0"/>
                <a:cs typeface="Times New Roman" pitchFamily="18" charset="0"/>
              </a:rPr>
              <a:t/>
            </a:r>
            <a:br>
              <a:rPr lang="ru-RU" sz="2400" i="1" dirty="0">
                <a:solidFill>
                  <a:srgbClr val="FF0000"/>
                </a:solidFill>
                <a:latin typeface="Times New Roman" pitchFamily="18" charset="0"/>
                <a:ea typeface="Calibri" pitchFamily="34" charset="0"/>
                <a:cs typeface="Times New Roman" pitchFamily="18" charset="0"/>
              </a:rPr>
            </a:br>
            <a:endParaRPr lang="ru-RU" sz="2400" i="1" dirty="0">
              <a:solidFill>
                <a:srgbClr val="FF0000"/>
              </a:solidFill>
              <a:latin typeface="Times New Roman" pitchFamily="18" charset="0"/>
              <a:cs typeface="Times New Roman" pitchFamily="18" charset="0"/>
            </a:endParaRPr>
          </a:p>
        </p:txBody>
      </p:sp>
      <p:pic>
        <p:nvPicPr>
          <p:cNvPr id="3" name="Picture 10" descr="http://crafts.by/wp-content/uploads/2013/04/lozopleteni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48" y="4193794"/>
            <a:ext cx="4514683" cy="244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ttp://img0.liveinternet.ru/images/attach/c/3/78/136/78136798_trostnik_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211970"/>
            <a:ext cx="187166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fun4child.ru/uploads/posts/2012-02/1328974084_500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482639"/>
            <a:ext cx="20415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055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7" y="5733256"/>
            <a:ext cx="7190184" cy="864096"/>
          </a:xfrm>
        </p:spPr>
        <p:txBody>
          <a:bodyPr/>
          <a:lstStyle/>
          <a:p>
            <a:pPr marL="0" indent="0" algn="ctr">
              <a:buNone/>
            </a:pPr>
            <a:r>
              <a:rPr lang="ru-RU" sz="2800" dirty="0">
                <a:solidFill>
                  <a:srgbClr val="FF0000"/>
                </a:solidFill>
              </a:rPr>
              <a:t>Кубанская культура проявляется в языке.</a:t>
            </a:r>
          </a:p>
        </p:txBody>
      </p:sp>
      <p:sp>
        <p:nvSpPr>
          <p:cNvPr id="3" name="Объект 2"/>
          <p:cNvSpPr>
            <a:spLocks noGrp="1"/>
          </p:cNvSpPr>
          <p:nvPr>
            <p:ph sz="quarter" idx="13"/>
          </p:nvPr>
        </p:nvSpPr>
        <p:spPr>
          <a:xfrm>
            <a:off x="467544" y="332656"/>
            <a:ext cx="8136904" cy="5256584"/>
          </a:xfrm>
        </p:spPr>
        <p:txBody>
          <a:bodyPr>
            <a:noAutofit/>
          </a:bodyPr>
          <a:lstStyle/>
          <a:p>
            <a:pPr marL="45720" indent="0" algn="ctr">
              <a:buNone/>
            </a:pPr>
            <a:r>
              <a:rPr lang="ru-RU" sz="1600" dirty="0" smtClean="0">
                <a:solidFill>
                  <a:srgbClr val="FF0000"/>
                </a:solidFill>
              </a:rPr>
              <a:t> </a:t>
            </a:r>
            <a:r>
              <a:rPr lang="ru-RU" sz="2000" dirty="0">
                <a:solidFill>
                  <a:srgbClr val="FF0000"/>
                </a:solidFill>
              </a:rPr>
              <a:t>"Казачий язык возник на основе соединения разговорных стилей украинского, русского языков. Он речист, но откровенен, образен</a:t>
            </a:r>
            <a:r>
              <a:rPr lang="ru-RU" sz="2000" dirty="0" smtClean="0">
                <a:solidFill>
                  <a:srgbClr val="FF0000"/>
                </a:solidFill>
              </a:rPr>
              <a:t>".</a:t>
            </a:r>
          </a:p>
          <a:p>
            <a:pPr marL="45720" indent="0">
              <a:buNone/>
            </a:pPr>
            <a:endParaRPr lang="ru-RU" sz="2000" dirty="0">
              <a:solidFill>
                <a:srgbClr val="FF0000"/>
              </a:solidFill>
            </a:endParaRPr>
          </a:p>
          <a:p>
            <a:r>
              <a:rPr lang="ru-RU" sz="2000" dirty="0" err="1">
                <a:solidFill>
                  <a:srgbClr val="FF0000"/>
                </a:solidFill>
              </a:rPr>
              <a:t>Робыть</a:t>
            </a:r>
            <a:r>
              <a:rPr lang="ru-RU" sz="2000" dirty="0">
                <a:solidFill>
                  <a:srgbClr val="FF0000"/>
                </a:solidFill>
              </a:rPr>
              <a:t> – работать</a:t>
            </a:r>
            <a:r>
              <a:rPr lang="ru-RU" sz="2000" dirty="0" smtClean="0">
                <a:solidFill>
                  <a:srgbClr val="FF0000"/>
                </a:solidFill>
              </a:rPr>
              <a:t>.                        * </a:t>
            </a:r>
            <a:r>
              <a:rPr lang="ru-RU" sz="2000" dirty="0" err="1" smtClean="0">
                <a:solidFill>
                  <a:srgbClr val="FF0000"/>
                </a:solidFill>
              </a:rPr>
              <a:t>Неслухянный</a:t>
            </a:r>
            <a:r>
              <a:rPr lang="ru-RU" sz="2000" dirty="0" smtClean="0">
                <a:solidFill>
                  <a:srgbClr val="FF0000"/>
                </a:solidFill>
              </a:rPr>
              <a:t> </a:t>
            </a:r>
            <a:r>
              <a:rPr lang="ru-RU" sz="2000" dirty="0">
                <a:solidFill>
                  <a:srgbClr val="FF0000"/>
                </a:solidFill>
              </a:rPr>
              <a:t>– непослушный</a:t>
            </a:r>
            <a:r>
              <a:rPr lang="ru-RU" sz="2000" dirty="0" smtClean="0">
                <a:solidFill>
                  <a:srgbClr val="FF0000"/>
                </a:solidFill>
              </a:rPr>
              <a:t>.</a:t>
            </a:r>
            <a:endParaRPr lang="ru-RU" sz="2000" dirty="0">
              <a:solidFill>
                <a:srgbClr val="FF0000"/>
              </a:solidFill>
            </a:endParaRPr>
          </a:p>
          <a:p>
            <a:r>
              <a:rPr lang="ru-RU" sz="2000" dirty="0" err="1">
                <a:solidFill>
                  <a:srgbClr val="FF0000"/>
                </a:solidFill>
              </a:rPr>
              <a:t>Придворье</a:t>
            </a:r>
            <a:r>
              <a:rPr lang="ru-RU" sz="2000" dirty="0">
                <a:solidFill>
                  <a:srgbClr val="FF0000"/>
                </a:solidFill>
              </a:rPr>
              <a:t> – подворье</a:t>
            </a:r>
            <a:r>
              <a:rPr lang="ru-RU" sz="2000" dirty="0" smtClean="0">
                <a:solidFill>
                  <a:srgbClr val="FF0000"/>
                </a:solidFill>
              </a:rPr>
              <a:t>.</a:t>
            </a:r>
            <a:r>
              <a:rPr lang="ru-RU" sz="2000" dirty="0">
                <a:solidFill>
                  <a:srgbClr val="FF0000"/>
                </a:solidFill>
              </a:rPr>
              <a:t> </a:t>
            </a:r>
            <a:r>
              <a:rPr lang="ru-RU" sz="2000" dirty="0" smtClean="0">
                <a:solidFill>
                  <a:srgbClr val="FF0000"/>
                </a:solidFill>
              </a:rPr>
              <a:t>                 *Ободранцы </a:t>
            </a:r>
            <a:r>
              <a:rPr lang="ru-RU" sz="2000" dirty="0">
                <a:solidFill>
                  <a:srgbClr val="FF0000"/>
                </a:solidFill>
              </a:rPr>
              <a:t>– неопрятные.</a:t>
            </a:r>
          </a:p>
          <a:p>
            <a:r>
              <a:rPr lang="ru-RU" sz="2000" dirty="0" smtClean="0">
                <a:solidFill>
                  <a:srgbClr val="FF0000"/>
                </a:solidFill>
              </a:rPr>
              <a:t>Худоба </a:t>
            </a:r>
            <a:r>
              <a:rPr lang="ru-RU" sz="2000" dirty="0">
                <a:solidFill>
                  <a:srgbClr val="FF0000"/>
                </a:solidFill>
              </a:rPr>
              <a:t>– </a:t>
            </a:r>
            <a:r>
              <a:rPr lang="ru-RU" sz="2000" dirty="0" smtClean="0">
                <a:solidFill>
                  <a:srgbClr val="FF0000"/>
                </a:solidFill>
              </a:rPr>
              <a:t>дом-е </a:t>
            </a:r>
            <a:r>
              <a:rPr lang="ru-RU" sz="2000" dirty="0">
                <a:solidFill>
                  <a:srgbClr val="FF0000"/>
                </a:solidFill>
              </a:rPr>
              <a:t>животное</a:t>
            </a:r>
            <a:r>
              <a:rPr lang="ru-RU" sz="2000" dirty="0" smtClean="0">
                <a:solidFill>
                  <a:srgbClr val="FF0000"/>
                </a:solidFill>
              </a:rPr>
              <a:t>.</a:t>
            </a:r>
            <a:r>
              <a:rPr lang="ru-RU" sz="2000" dirty="0">
                <a:solidFill>
                  <a:srgbClr val="FF0000"/>
                </a:solidFill>
              </a:rPr>
              <a:t> </a:t>
            </a:r>
            <a:r>
              <a:rPr lang="ru-RU" sz="2000" dirty="0" smtClean="0">
                <a:solidFill>
                  <a:srgbClr val="FF0000"/>
                </a:solidFill>
              </a:rPr>
              <a:t>            * Поганцы </a:t>
            </a:r>
            <a:r>
              <a:rPr lang="ru-RU" sz="2000" dirty="0">
                <a:solidFill>
                  <a:srgbClr val="FF0000"/>
                </a:solidFill>
              </a:rPr>
              <a:t>– грязнули</a:t>
            </a:r>
            <a:r>
              <a:rPr lang="ru-RU" sz="2000" dirty="0" smtClean="0">
                <a:solidFill>
                  <a:srgbClr val="FF0000"/>
                </a:solidFill>
              </a:rPr>
              <a:t>.</a:t>
            </a:r>
            <a:endParaRPr lang="ru-RU" sz="2000" dirty="0">
              <a:solidFill>
                <a:srgbClr val="FF0000"/>
              </a:solidFill>
            </a:endParaRPr>
          </a:p>
          <a:p>
            <a:r>
              <a:rPr lang="ru-RU" sz="2000" dirty="0" err="1">
                <a:solidFill>
                  <a:srgbClr val="FF0000"/>
                </a:solidFill>
              </a:rPr>
              <a:t>Кучковаться</a:t>
            </a:r>
            <a:r>
              <a:rPr lang="ru-RU" sz="2000" dirty="0">
                <a:solidFill>
                  <a:srgbClr val="FF0000"/>
                </a:solidFill>
              </a:rPr>
              <a:t> – собираться вместе</a:t>
            </a:r>
            <a:r>
              <a:rPr lang="ru-RU" sz="2000" dirty="0" smtClean="0">
                <a:solidFill>
                  <a:srgbClr val="FF0000"/>
                </a:solidFill>
              </a:rPr>
              <a:t>.*</a:t>
            </a:r>
            <a:r>
              <a:rPr lang="ru-RU" sz="2000" dirty="0" err="1" smtClean="0">
                <a:solidFill>
                  <a:srgbClr val="FF0000"/>
                </a:solidFill>
              </a:rPr>
              <a:t>Дурноеды</a:t>
            </a:r>
            <a:r>
              <a:rPr lang="ru-RU" sz="2000" dirty="0" smtClean="0">
                <a:solidFill>
                  <a:srgbClr val="FF0000"/>
                </a:solidFill>
              </a:rPr>
              <a:t> </a:t>
            </a:r>
            <a:r>
              <a:rPr lang="ru-RU" sz="2000" dirty="0">
                <a:solidFill>
                  <a:srgbClr val="FF0000"/>
                </a:solidFill>
              </a:rPr>
              <a:t>– дармоеды</a:t>
            </a:r>
            <a:r>
              <a:rPr lang="ru-RU" sz="2000" dirty="0" smtClean="0">
                <a:solidFill>
                  <a:srgbClr val="FF0000"/>
                </a:solidFill>
              </a:rPr>
              <a:t>.</a:t>
            </a:r>
            <a:endParaRPr lang="ru-RU" sz="2000" dirty="0">
              <a:solidFill>
                <a:srgbClr val="FF0000"/>
              </a:solidFill>
            </a:endParaRPr>
          </a:p>
          <a:p>
            <a:r>
              <a:rPr lang="ru-RU" sz="2000" dirty="0">
                <a:solidFill>
                  <a:srgbClr val="FF0000"/>
                </a:solidFill>
              </a:rPr>
              <a:t>Кликать – звать</a:t>
            </a:r>
            <a:r>
              <a:rPr lang="ru-RU" sz="2000" dirty="0" smtClean="0">
                <a:solidFill>
                  <a:srgbClr val="FF0000"/>
                </a:solidFill>
              </a:rPr>
              <a:t>.</a:t>
            </a:r>
            <a:r>
              <a:rPr lang="ru-RU" sz="2000" dirty="0">
                <a:solidFill>
                  <a:srgbClr val="FF0000"/>
                </a:solidFill>
              </a:rPr>
              <a:t> </a:t>
            </a:r>
            <a:r>
              <a:rPr lang="ru-RU" sz="2000" dirty="0" smtClean="0">
                <a:solidFill>
                  <a:srgbClr val="FF0000"/>
                </a:solidFill>
              </a:rPr>
              <a:t>                           * </a:t>
            </a:r>
            <a:r>
              <a:rPr lang="ru-RU" sz="2000" dirty="0" err="1" smtClean="0">
                <a:solidFill>
                  <a:srgbClr val="FF0000"/>
                </a:solidFill>
              </a:rPr>
              <a:t>Дэбелый</a:t>
            </a:r>
            <a:r>
              <a:rPr lang="ru-RU" sz="2000" dirty="0" smtClean="0">
                <a:solidFill>
                  <a:srgbClr val="FF0000"/>
                </a:solidFill>
              </a:rPr>
              <a:t> </a:t>
            </a:r>
            <a:r>
              <a:rPr lang="ru-RU" sz="2000" dirty="0">
                <a:solidFill>
                  <a:srgbClr val="FF0000"/>
                </a:solidFill>
              </a:rPr>
              <a:t>– здоровый</a:t>
            </a:r>
            <a:r>
              <a:rPr lang="ru-RU" sz="2000" dirty="0" smtClean="0">
                <a:solidFill>
                  <a:srgbClr val="FF0000"/>
                </a:solidFill>
              </a:rPr>
              <a:t>.</a:t>
            </a:r>
            <a:endParaRPr lang="ru-RU" sz="2000" dirty="0">
              <a:solidFill>
                <a:srgbClr val="FF0000"/>
              </a:solidFill>
            </a:endParaRPr>
          </a:p>
          <a:p>
            <a:r>
              <a:rPr lang="ru-RU" sz="2000" dirty="0">
                <a:solidFill>
                  <a:srgbClr val="FF0000"/>
                </a:solidFill>
              </a:rPr>
              <a:t>Балакать – говорить</a:t>
            </a:r>
            <a:r>
              <a:rPr lang="ru-RU" sz="2000" dirty="0" smtClean="0">
                <a:solidFill>
                  <a:srgbClr val="FF0000"/>
                </a:solidFill>
              </a:rPr>
              <a:t>.</a:t>
            </a:r>
            <a:r>
              <a:rPr lang="ru-RU" sz="2000" dirty="0">
                <a:solidFill>
                  <a:srgbClr val="FF0000"/>
                </a:solidFill>
              </a:rPr>
              <a:t> </a:t>
            </a:r>
            <a:r>
              <a:rPr lang="ru-RU" sz="2000" dirty="0" smtClean="0">
                <a:solidFill>
                  <a:srgbClr val="FF0000"/>
                </a:solidFill>
              </a:rPr>
              <a:t>                    *Гарный </a:t>
            </a:r>
            <a:r>
              <a:rPr lang="ru-RU" sz="2000" dirty="0">
                <a:solidFill>
                  <a:srgbClr val="FF0000"/>
                </a:solidFill>
              </a:rPr>
              <a:t>– красивый</a:t>
            </a:r>
            <a:r>
              <a:rPr lang="ru-RU" sz="2000" dirty="0" smtClean="0">
                <a:solidFill>
                  <a:srgbClr val="FF0000"/>
                </a:solidFill>
              </a:rPr>
              <a:t>.</a:t>
            </a:r>
            <a:endParaRPr lang="ru-RU" sz="2000" dirty="0">
              <a:solidFill>
                <a:srgbClr val="FF0000"/>
              </a:solidFill>
            </a:endParaRPr>
          </a:p>
          <a:p>
            <a:r>
              <a:rPr lang="ru-RU" sz="2000" dirty="0">
                <a:solidFill>
                  <a:srgbClr val="FF0000"/>
                </a:solidFill>
              </a:rPr>
              <a:t>Спивать – </a:t>
            </a:r>
            <a:r>
              <a:rPr lang="ru-RU" sz="2000" dirty="0" smtClean="0">
                <a:solidFill>
                  <a:srgbClr val="FF0000"/>
                </a:solidFill>
              </a:rPr>
              <a:t>петь</a:t>
            </a:r>
            <a:r>
              <a:rPr lang="ru-RU" sz="2000" dirty="0">
                <a:solidFill>
                  <a:srgbClr val="FF0000"/>
                </a:solidFill>
              </a:rPr>
              <a:t> </a:t>
            </a:r>
            <a:r>
              <a:rPr lang="ru-RU" sz="2000" dirty="0" smtClean="0">
                <a:solidFill>
                  <a:srgbClr val="FF0000"/>
                </a:solidFill>
              </a:rPr>
              <a:t>                              * </a:t>
            </a:r>
            <a:r>
              <a:rPr lang="ru-RU" sz="2000" dirty="0" err="1">
                <a:solidFill>
                  <a:srgbClr val="FF0000"/>
                </a:solidFill>
              </a:rPr>
              <a:t>Щирый</a:t>
            </a:r>
            <a:r>
              <a:rPr lang="ru-RU" sz="2000" dirty="0">
                <a:solidFill>
                  <a:srgbClr val="FF0000"/>
                </a:solidFill>
              </a:rPr>
              <a:t> – добрый</a:t>
            </a:r>
            <a:r>
              <a:rPr lang="ru-RU" sz="2000" dirty="0" smtClean="0">
                <a:solidFill>
                  <a:srgbClr val="FF0000"/>
                </a:solidFill>
              </a:rPr>
              <a:t>.</a:t>
            </a:r>
            <a:endParaRPr lang="ru-RU" sz="2000" dirty="0">
              <a:solidFill>
                <a:srgbClr val="FF0000"/>
              </a:solidFill>
            </a:endParaRPr>
          </a:p>
          <a:p>
            <a:r>
              <a:rPr lang="ru-RU" sz="2000" dirty="0" err="1">
                <a:solidFill>
                  <a:srgbClr val="FF0000"/>
                </a:solidFill>
              </a:rPr>
              <a:t>Рыготать</a:t>
            </a:r>
            <a:r>
              <a:rPr lang="ru-RU" sz="2000" dirty="0">
                <a:solidFill>
                  <a:srgbClr val="FF0000"/>
                </a:solidFill>
              </a:rPr>
              <a:t> – смеяться</a:t>
            </a:r>
            <a:r>
              <a:rPr lang="ru-RU" sz="2000" dirty="0" smtClean="0">
                <a:solidFill>
                  <a:srgbClr val="FF0000"/>
                </a:solidFill>
              </a:rPr>
              <a:t>.</a:t>
            </a:r>
            <a:r>
              <a:rPr lang="ru-RU" sz="2000" dirty="0">
                <a:solidFill>
                  <a:srgbClr val="FF0000"/>
                </a:solidFill>
              </a:rPr>
              <a:t> </a:t>
            </a:r>
            <a:r>
              <a:rPr lang="ru-RU" sz="2000" dirty="0" smtClean="0">
                <a:solidFill>
                  <a:srgbClr val="FF0000"/>
                </a:solidFill>
              </a:rPr>
              <a:t>                     * </a:t>
            </a:r>
            <a:r>
              <a:rPr lang="ru-RU" sz="2000" dirty="0" err="1" smtClean="0">
                <a:solidFill>
                  <a:srgbClr val="FF0000"/>
                </a:solidFill>
              </a:rPr>
              <a:t>Лайцы</a:t>
            </a:r>
            <a:r>
              <a:rPr lang="ru-RU" sz="2000" dirty="0" smtClean="0">
                <a:solidFill>
                  <a:srgbClr val="FF0000"/>
                </a:solidFill>
              </a:rPr>
              <a:t> </a:t>
            </a:r>
            <a:r>
              <a:rPr lang="ru-RU" sz="2000" dirty="0">
                <a:solidFill>
                  <a:srgbClr val="FF0000"/>
                </a:solidFill>
              </a:rPr>
              <a:t>– сквернословы. </a:t>
            </a:r>
          </a:p>
        </p:txBody>
      </p:sp>
    </p:spTree>
    <p:extLst>
      <p:ext uri="{BB962C8B-B14F-4D97-AF65-F5344CB8AC3E}">
        <p14:creationId xmlns:p14="http://schemas.microsoft.com/office/powerpoint/2010/main" val="12863199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0" y="836712"/>
            <a:ext cx="4571999" cy="5760640"/>
          </a:xfrm>
        </p:spPr>
        <p:txBody>
          <a:bodyPr>
            <a:normAutofit fontScale="92500" lnSpcReduction="10000"/>
          </a:bodyPr>
          <a:lstStyle/>
          <a:p>
            <a:pPr marL="342900" indent="-342900">
              <a:lnSpc>
                <a:spcPct val="150000"/>
              </a:lnSpc>
              <a:buFont typeface="Arial" pitchFamily="34" charset="0"/>
              <a:buChar char="•"/>
            </a:pPr>
            <a:r>
              <a:rPr lang="ru-RU" b="1" i="1" dirty="0" smtClean="0">
                <a:solidFill>
                  <a:srgbClr val="FF0000"/>
                </a:solidFill>
                <a:latin typeface="Times New Roman" pitchFamily="18" charset="0"/>
                <a:cs typeface="Times New Roman" pitchFamily="18" charset="0"/>
              </a:rPr>
              <a:t>На </a:t>
            </a:r>
            <a:r>
              <a:rPr lang="ru-RU" b="1" i="1" dirty="0">
                <a:solidFill>
                  <a:srgbClr val="FF0000"/>
                </a:solidFill>
                <a:latin typeface="Times New Roman" pitchFamily="18" charset="0"/>
                <a:cs typeface="Times New Roman" pitchFamily="18" charset="0"/>
              </a:rPr>
              <a:t>седьмом небе – очень рад.</a:t>
            </a:r>
          </a:p>
          <a:p>
            <a:pPr marL="342900" indent="-342900">
              <a:lnSpc>
                <a:spcPct val="150000"/>
              </a:lnSpc>
              <a:buFont typeface="Arial" pitchFamily="34" charset="0"/>
              <a:buChar char="•"/>
            </a:pPr>
            <a:r>
              <a:rPr lang="ru-RU" b="1" i="1" dirty="0">
                <a:solidFill>
                  <a:srgbClr val="FF0000"/>
                </a:solidFill>
                <a:latin typeface="Times New Roman" pitchFamily="18" charset="0"/>
                <a:cs typeface="Times New Roman" pitchFamily="18" charset="0"/>
              </a:rPr>
              <a:t>Як банный лист – навязчивый человек.</a:t>
            </a:r>
          </a:p>
          <a:p>
            <a:pPr marL="342900" indent="-342900">
              <a:lnSpc>
                <a:spcPct val="150000"/>
              </a:lnSpc>
              <a:buFont typeface="Arial" pitchFamily="34" charset="0"/>
              <a:buChar char="•"/>
            </a:pPr>
            <a:r>
              <a:rPr lang="ru-RU" b="1" i="1" dirty="0" err="1">
                <a:solidFill>
                  <a:srgbClr val="FF0000"/>
                </a:solidFill>
                <a:latin typeface="Times New Roman" pitchFamily="18" charset="0"/>
                <a:cs typeface="Times New Roman" pitchFamily="18" charset="0"/>
              </a:rPr>
              <a:t>Що</a:t>
            </a:r>
            <a:r>
              <a:rPr lang="ru-RU" b="1" i="1" dirty="0">
                <a:solidFill>
                  <a:srgbClr val="FF0000"/>
                </a:solidFill>
                <a:latin typeface="Times New Roman" pitchFamily="18" charset="0"/>
                <a:cs typeface="Times New Roman" pitchFamily="18" charset="0"/>
              </a:rPr>
              <a:t> з возу упало, </a:t>
            </a:r>
            <a:r>
              <a:rPr lang="ru-RU" b="1" i="1" dirty="0" err="1">
                <a:solidFill>
                  <a:srgbClr val="FF0000"/>
                </a:solidFill>
                <a:latin typeface="Times New Roman" pitchFamily="18" charset="0"/>
                <a:cs typeface="Times New Roman" pitchFamily="18" charset="0"/>
              </a:rPr>
              <a:t>щитай</a:t>
            </a:r>
            <a:r>
              <a:rPr lang="ru-RU" b="1" i="1" dirty="0">
                <a:solidFill>
                  <a:srgbClr val="FF0000"/>
                </a:solidFill>
                <a:latin typeface="Times New Roman" pitchFamily="18" charset="0"/>
                <a:cs typeface="Times New Roman" pitchFamily="18" charset="0"/>
              </a:rPr>
              <a:t> пропало – потерянного не найдешь.</a:t>
            </a:r>
          </a:p>
          <a:p>
            <a:pPr marL="342900" indent="-342900">
              <a:lnSpc>
                <a:spcPct val="150000"/>
              </a:lnSpc>
              <a:buFont typeface="Arial" pitchFamily="34" charset="0"/>
              <a:buChar char="•"/>
            </a:pPr>
            <a:r>
              <a:rPr lang="ru-RU" b="1" i="1" dirty="0">
                <a:solidFill>
                  <a:srgbClr val="FF0000"/>
                </a:solidFill>
                <a:latin typeface="Times New Roman" pitchFamily="18" charset="0"/>
                <a:cs typeface="Times New Roman" pitchFamily="18" charset="0"/>
              </a:rPr>
              <a:t>Палку </a:t>
            </a:r>
            <a:r>
              <a:rPr lang="ru-RU" b="1" i="1" dirty="0" err="1">
                <a:solidFill>
                  <a:srgbClr val="FF0000"/>
                </a:solidFill>
                <a:latin typeface="Times New Roman" pitchFamily="18" charset="0"/>
                <a:cs typeface="Times New Roman" pitchFamily="18" charset="0"/>
              </a:rPr>
              <a:t>ткны</a:t>
            </a:r>
            <a:r>
              <a:rPr lang="ru-RU" b="1" i="1" dirty="0">
                <a:solidFill>
                  <a:srgbClr val="FF0000"/>
                </a:solidFill>
                <a:latin typeface="Times New Roman" pitchFamily="18" charset="0"/>
                <a:cs typeface="Times New Roman" pitchFamily="18" charset="0"/>
              </a:rPr>
              <a:t> – </a:t>
            </a:r>
            <a:r>
              <a:rPr lang="ru-RU" b="1" i="1" dirty="0" err="1">
                <a:solidFill>
                  <a:srgbClr val="FF0000"/>
                </a:solidFill>
                <a:latin typeface="Times New Roman" pitchFamily="18" charset="0"/>
                <a:cs typeface="Times New Roman" pitchFamily="18" charset="0"/>
              </a:rPr>
              <a:t>дэрэво</a:t>
            </a:r>
            <a:r>
              <a:rPr lang="ru-RU" b="1" i="1" dirty="0">
                <a:solidFill>
                  <a:srgbClr val="FF0000"/>
                </a:solidFill>
                <a:latin typeface="Times New Roman" pitchFamily="18" charset="0"/>
                <a:cs typeface="Times New Roman" pitchFamily="18" charset="0"/>
              </a:rPr>
              <a:t> </a:t>
            </a:r>
            <a:r>
              <a:rPr lang="ru-RU" b="1" i="1" dirty="0" err="1">
                <a:solidFill>
                  <a:srgbClr val="FF0000"/>
                </a:solidFill>
                <a:latin typeface="Times New Roman" pitchFamily="18" charset="0"/>
                <a:cs typeface="Times New Roman" pitchFamily="18" charset="0"/>
              </a:rPr>
              <a:t>вырастэ</a:t>
            </a:r>
            <a:r>
              <a:rPr lang="ru-RU" b="1" i="1" dirty="0">
                <a:solidFill>
                  <a:srgbClr val="FF0000"/>
                </a:solidFill>
                <a:latin typeface="Times New Roman" pitchFamily="18" charset="0"/>
                <a:cs typeface="Times New Roman" pitchFamily="18" charset="0"/>
              </a:rPr>
              <a:t> – означает плодородие земли.</a:t>
            </a:r>
          </a:p>
          <a:p>
            <a:pPr marL="342900" indent="-342900">
              <a:lnSpc>
                <a:spcPct val="150000"/>
              </a:lnSpc>
              <a:buFont typeface="Arial" pitchFamily="34" charset="0"/>
              <a:buChar char="•"/>
            </a:pPr>
            <a:r>
              <a:rPr lang="ru-RU" b="1" i="1" dirty="0">
                <a:solidFill>
                  <a:srgbClr val="FF0000"/>
                </a:solidFill>
                <a:latin typeface="Times New Roman" pitchFamily="18" charset="0"/>
                <a:cs typeface="Times New Roman" pitchFamily="18" charset="0"/>
              </a:rPr>
              <a:t>Свинья </a:t>
            </a:r>
            <a:r>
              <a:rPr lang="ru-RU" b="1" i="1" dirty="0" err="1">
                <a:solidFill>
                  <a:srgbClr val="FF0000"/>
                </a:solidFill>
                <a:latin typeface="Times New Roman" pitchFamily="18" charset="0"/>
                <a:cs typeface="Times New Roman" pitchFamily="18" charset="0"/>
              </a:rPr>
              <a:t>калюжу</a:t>
            </a:r>
            <a:r>
              <a:rPr lang="ru-RU" b="1" i="1" dirty="0">
                <a:solidFill>
                  <a:srgbClr val="FF0000"/>
                </a:solidFill>
                <a:latin typeface="Times New Roman" pitchFamily="18" charset="0"/>
                <a:cs typeface="Times New Roman" pitchFamily="18" charset="0"/>
              </a:rPr>
              <a:t> </a:t>
            </a:r>
            <a:r>
              <a:rPr lang="ru-RU" b="1" i="1" dirty="0" err="1">
                <a:solidFill>
                  <a:srgbClr val="FF0000"/>
                </a:solidFill>
                <a:latin typeface="Times New Roman" pitchFamily="18" charset="0"/>
                <a:cs typeface="Times New Roman" pitchFamily="18" charset="0"/>
              </a:rPr>
              <a:t>найдэ</a:t>
            </a:r>
            <a:r>
              <a:rPr lang="ru-RU" b="1" i="1" dirty="0">
                <a:solidFill>
                  <a:srgbClr val="FF0000"/>
                </a:solidFill>
                <a:latin typeface="Times New Roman" pitchFamily="18" charset="0"/>
                <a:cs typeface="Times New Roman" pitchFamily="18" charset="0"/>
              </a:rPr>
              <a:t> – свинья грязь найдет.</a:t>
            </a:r>
          </a:p>
          <a:p>
            <a:pPr marL="342900" indent="-342900">
              <a:lnSpc>
                <a:spcPct val="150000"/>
              </a:lnSpc>
              <a:buFont typeface="Arial" pitchFamily="34" charset="0"/>
              <a:buChar char="•"/>
            </a:pPr>
            <a:r>
              <a:rPr lang="ru-RU" b="1" i="1" dirty="0" err="1">
                <a:solidFill>
                  <a:srgbClr val="FF0000"/>
                </a:solidFill>
                <a:latin typeface="Times New Roman" pitchFamily="18" charset="0"/>
                <a:cs typeface="Times New Roman" pitchFamily="18" charset="0"/>
              </a:rPr>
              <a:t>Покиряэвэ</a:t>
            </a:r>
            <a:r>
              <a:rPr lang="ru-RU" b="1" i="1" dirty="0">
                <a:solidFill>
                  <a:srgbClr val="FF0000"/>
                </a:solidFill>
                <a:latin typeface="Times New Roman" pitchFamily="18" charset="0"/>
                <a:cs typeface="Times New Roman" pitchFamily="18" charset="0"/>
              </a:rPr>
              <a:t> </a:t>
            </a:r>
            <a:r>
              <a:rPr lang="ru-RU" b="1" i="1" dirty="0" err="1">
                <a:solidFill>
                  <a:srgbClr val="FF0000"/>
                </a:solidFill>
                <a:latin typeface="Times New Roman" pitchFamily="18" charset="0"/>
                <a:cs typeface="Times New Roman" pitchFamily="18" charset="0"/>
              </a:rPr>
              <a:t>тэлятко</a:t>
            </a:r>
            <a:r>
              <a:rPr lang="ru-RU" b="1" i="1" dirty="0">
                <a:solidFill>
                  <a:srgbClr val="FF0000"/>
                </a:solidFill>
                <a:latin typeface="Times New Roman" pitchFamily="18" charset="0"/>
                <a:cs typeface="Times New Roman" pitchFamily="18" charset="0"/>
              </a:rPr>
              <a:t> двух маток </a:t>
            </a:r>
            <a:r>
              <a:rPr lang="ru-RU" b="1" i="1" dirty="0" err="1">
                <a:solidFill>
                  <a:srgbClr val="FF0000"/>
                </a:solidFill>
                <a:latin typeface="Times New Roman" pitchFamily="18" charset="0"/>
                <a:cs typeface="Times New Roman" pitchFamily="18" charset="0"/>
              </a:rPr>
              <a:t>суэ</a:t>
            </a:r>
            <a:r>
              <a:rPr lang="ru-RU" b="1" i="1" dirty="0">
                <a:solidFill>
                  <a:srgbClr val="FF0000"/>
                </a:solidFill>
                <a:latin typeface="Times New Roman" pitchFamily="18" charset="0"/>
                <a:cs typeface="Times New Roman" pitchFamily="18" charset="0"/>
              </a:rPr>
              <a:t> </a:t>
            </a:r>
            <a:r>
              <a:rPr lang="ru-RU" b="1" i="1" dirty="0" err="1">
                <a:solidFill>
                  <a:srgbClr val="FF0000"/>
                </a:solidFill>
                <a:latin typeface="Times New Roman" pitchFamily="18" charset="0"/>
                <a:cs typeface="Times New Roman" pitchFamily="18" charset="0"/>
              </a:rPr>
              <a:t>сосэ</a:t>
            </a:r>
            <a:r>
              <a:rPr lang="ru-RU" b="1" i="1" dirty="0">
                <a:solidFill>
                  <a:srgbClr val="FF0000"/>
                </a:solidFill>
                <a:latin typeface="Times New Roman" pitchFamily="18" charset="0"/>
                <a:cs typeface="Times New Roman" pitchFamily="18" charset="0"/>
              </a:rPr>
              <a:t> – ласковый теленок двух маток сосет.</a:t>
            </a:r>
          </a:p>
          <a:p>
            <a:endParaRPr lang="ru-RU" dirty="0"/>
          </a:p>
        </p:txBody>
      </p:sp>
      <p:sp>
        <p:nvSpPr>
          <p:cNvPr id="3" name="Заголовок 2"/>
          <p:cNvSpPr>
            <a:spLocks noGrp="1"/>
          </p:cNvSpPr>
          <p:nvPr>
            <p:ph type="ctrTitle"/>
          </p:nvPr>
        </p:nvSpPr>
        <p:spPr>
          <a:xfrm>
            <a:off x="817581" y="116633"/>
            <a:ext cx="7175351" cy="792088"/>
          </a:xfrm>
        </p:spPr>
        <p:txBody>
          <a:bodyPr/>
          <a:lstStyle/>
          <a:p>
            <a:pPr marL="182880" indent="0">
              <a:buNone/>
            </a:pPr>
            <a:r>
              <a:rPr lang="ru-RU" sz="2800" dirty="0" smtClean="0">
                <a:solidFill>
                  <a:srgbClr val="FF0000"/>
                </a:solidFill>
                <a:latin typeface="Times New Roman" pitchFamily="18" charset="0"/>
                <a:cs typeface="Times New Roman" pitchFamily="18" charset="0"/>
              </a:rPr>
              <a:t>Поговорки:</a:t>
            </a:r>
            <a:endParaRPr lang="ru-RU" sz="2800" dirty="0">
              <a:solidFill>
                <a:srgbClr val="FF0000"/>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116632"/>
            <a:ext cx="4543425" cy="5676900"/>
          </a:xfrm>
          <a:prstGeom prst="rect">
            <a:avLst/>
          </a:prstGeom>
        </p:spPr>
      </p:pic>
    </p:spTree>
    <p:extLst>
      <p:ext uri="{BB962C8B-B14F-4D97-AF65-F5344CB8AC3E}">
        <p14:creationId xmlns:p14="http://schemas.microsoft.com/office/powerpoint/2010/main" val="2158264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611561" y="332656"/>
            <a:ext cx="3816424" cy="6408712"/>
          </a:xfrm>
        </p:spPr>
        <p:txBody>
          <a:bodyPr>
            <a:normAutofit fontScale="25000" lnSpcReduction="20000"/>
          </a:bodyPr>
          <a:lstStyle/>
          <a:p>
            <a:pPr>
              <a:lnSpc>
                <a:spcPct val="120000"/>
              </a:lnSpc>
            </a:pPr>
            <a:r>
              <a:rPr lang="ru-RU" sz="6400" b="1" dirty="0" smtClean="0">
                <a:solidFill>
                  <a:srgbClr val="FF0000"/>
                </a:solidFill>
                <a:latin typeface="Times New Roman" pitchFamily="18" charset="0"/>
                <a:cs typeface="Times New Roman" pitchFamily="18" charset="0"/>
              </a:rPr>
              <a:t>Ходи </a:t>
            </a:r>
            <a:r>
              <a:rPr lang="ru-RU" sz="6400" b="1" dirty="0">
                <a:solidFill>
                  <a:srgbClr val="FF0000"/>
                </a:solidFill>
                <a:latin typeface="Times New Roman" pitchFamily="18" charset="0"/>
                <a:cs typeface="Times New Roman" pitchFamily="18" charset="0"/>
              </a:rPr>
              <a:t>больше, проживешь дольше.</a:t>
            </a:r>
          </a:p>
          <a:p>
            <a:pPr>
              <a:lnSpc>
                <a:spcPct val="120000"/>
              </a:lnSpc>
            </a:pPr>
            <a:r>
              <a:rPr lang="ru-RU" sz="6400" b="1" dirty="0" smtClean="0">
                <a:solidFill>
                  <a:srgbClr val="FF0000"/>
                </a:solidFill>
                <a:latin typeface="Times New Roman" pitchFamily="18" charset="0"/>
                <a:cs typeface="Times New Roman" pitchFamily="18" charset="0"/>
              </a:rPr>
              <a:t>Землю </a:t>
            </a:r>
            <a:r>
              <a:rPr lang="ru-RU" sz="6400" b="1" dirty="0">
                <a:solidFill>
                  <a:srgbClr val="FF0000"/>
                </a:solidFill>
                <a:latin typeface="Times New Roman" pitchFamily="18" charset="0"/>
                <a:cs typeface="Times New Roman" pitchFamily="18" charset="0"/>
              </a:rPr>
              <a:t>родимую, как мать любимую.</a:t>
            </a:r>
          </a:p>
          <a:p>
            <a:pPr>
              <a:lnSpc>
                <a:spcPct val="120000"/>
              </a:lnSpc>
            </a:pPr>
            <a:r>
              <a:rPr lang="ru-RU" sz="6400" b="1" dirty="0">
                <a:solidFill>
                  <a:srgbClr val="FF0000"/>
                </a:solidFill>
                <a:latin typeface="Times New Roman" pitchFamily="18" charset="0"/>
                <a:cs typeface="Times New Roman" pitchFamily="18" charset="0"/>
              </a:rPr>
              <a:t> Врасплох и медведь труслив.</a:t>
            </a:r>
          </a:p>
          <a:p>
            <a:pPr>
              <a:lnSpc>
                <a:spcPct val="120000"/>
              </a:lnSpc>
            </a:pPr>
            <a:r>
              <a:rPr lang="ru-RU" sz="6400" b="1" dirty="0">
                <a:solidFill>
                  <a:srgbClr val="FF0000"/>
                </a:solidFill>
                <a:latin typeface="Times New Roman" pitchFamily="18" charset="0"/>
                <a:cs typeface="Times New Roman" pitchFamily="18" charset="0"/>
              </a:rPr>
              <a:t> Берись дружно, нэ будэ грузно.</a:t>
            </a:r>
          </a:p>
          <a:p>
            <a:pPr>
              <a:lnSpc>
                <a:spcPct val="120000"/>
              </a:lnSpc>
            </a:pPr>
            <a:r>
              <a:rPr lang="ru-RU" sz="6400" b="1" dirty="0">
                <a:solidFill>
                  <a:srgbClr val="FF0000"/>
                </a:solidFill>
                <a:latin typeface="Times New Roman" pitchFamily="18" charset="0"/>
                <a:cs typeface="Times New Roman" pitchFamily="18" charset="0"/>
              </a:rPr>
              <a:t> Богатырская рука однажды бьет.</a:t>
            </a:r>
          </a:p>
          <a:p>
            <a:pPr>
              <a:lnSpc>
                <a:spcPct val="120000"/>
              </a:lnSpc>
            </a:pPr>
            <a:r>
              <a:rPr lang="ru-RU" sz="6400" b="1" dirty="0" smtClean="0">
                <a:solidFill>
                  <a:srgbClr val="FF0000"/>
                </a:solidFill>
                <a:latin typeface="Times New Roman" pitchFamily="18" charset="0"/>
                <a:cs typeface="Times New Roman" pitchFamily="18" charset="0"/>
              </a:rPr>
              <a:t>То </a:t>
            </a:r>
            <a:r>
              <a:rPr lang="ru-RU" sz="6400" b="1" dirty="0">
                <a:solidFill>
                  <a:srgbClr val="FF0000"/>
                </a:solidFill>
                <a:latin typeface="Times New Roman" pitchFamily="18" charset="0"/>
                <a:cs typeface="Times New Roman" pitchFamily="18" charset="0"/>
              </a:rPr>
              <a:t>не казак, шо поборов, а той, шо вывернулся.</a:t>
            </a:r>
          </a:p>
          <a:p>
            <a:pPr>
              <a:lnSpc>
                <a:spcPct val="120000"/>
              </a:lnSpc>
            </a:pPr>
            <a:r>
              <a:rPr lang="ru-RU" sz="6400" b="1" dirty="0" smtClean="0">
                <a:solidFill>
                  <a:srgbClr val="FF0000"/>
                </a:solidFill>
                <a:latin typeface="Times New Roman" pitchFamily="18" charset="0"/>
                <a:cs typeface="Times New Roman" pitchFamily="18" charset="0"/>
              </a:rPr>
              <a:t>Бой </a:t>
            </a:r>
            <a:r>
              <a:rPr lang="ru-RU" sz="6400" b="1" dirty="0">
                <a:solidFill>
                  <a:srgbClr val="FF0000"/>
                </a:solidFill>
                <a:latin typeface="Times New Roman" pitchFamily="18" charset="0"/>
                <a:cs typeface="Times New Roman" pitchFamily="18" charset="0"/>
              </a:rPr>
              <a:t>отвагу любит.</a:t>
            </a:r>
          </a:p>
          <a:p>
            <a:pPr>
              <a:lnSpc>
                <a:spcPct val="120000"/>
              </a:lnSpc>
            </a:pPr>
            <a:r>
              <a:rPr lang="ru-RU" sz="6400" b="1" dirty="0" smtClean="0">
                <a:solidFill>
                  <a:srgbClr val="FF0000"/>
                </a:solidFill>
                <a:latin typeface="Times New Roman" pitchFamily="18" charset="0"/>
                <a:cs typeface="Times New Roman" pitchFamily="18" charset="0"/>
              </a:rPr>
              <a:t>Назад </a:t>
            </a:r>
            <a:r>
              <a:rPr lang="ru-RU" sz="6400" b="1" dirty="0">
                <a:solidFill>
                  <a:srgbClr val="FF0000"/>
                </a:solidFill>
                <a:latin typeface="Times New Roman" pitchFamily="18" charset="0"/>
                <a:cs typeface="Times New Roman" pitchFamily="18" charset="0"/>
              </a:rPr>
              <a:t>тике раки лазять.</a:t>
            </a:r>
          </a:p>
          <a:p>
            <a:pPr>
              <a:lnSpc>
                <a:spcPct val="120000"/>
              </a:lnSpc>
            </a:pPr>
            <a:r>
              <a:rPr lang="ru-RU" sz="6400" b="1" dirty="0" smtClean="0">
                <a:solidFill>
                  <a:srgbClr val="FF0000"/>
                </a:solidFill>
                <a:latin typeface="Times New Roman" pitchFamily="18" charset="0"/>
                <a:cs typeface="Times New Roman" pitchFamily="18" charset="0"/>
              </a:rPr>
              <a:t>Нэ </a:t>
            </a:r>
            <a:r>
              <a:rPr lang="ru-RU" sz="6400" b="1" dirty="0">
                <a:solidFill>
                  <a:srgbClr val="FF0000"/>
                </a:solidFill>
                <a:latin typeface="Times New Roman" pitchFamily="18" charset="0"/>
                <a:cs typeface="Times New Roman" pitchFamily="18" charset="0"/>
              </a:rPr>
              <a:t>той правей, хто сильнэй, а той, хто честнэй.</a:t>
            </a:r>
          </a:p>
          <a:p>
            <a:pPr>
              <a:lnSpc>
                <a:spcPct val="120000"/>
              </a:lnSpc>
            </a:pPr>
            <a:r>
              <a:rPr lang="ru-RU" sz="6400" b="1" dirty="0" smtClean="0">
                <a:solidFill>
                  <a:srgbClr val="FF0000"/>
                </a:solidFill>
                <a:latin typeface="Times New Roman" pitchFamily="18" charset="0"/>
                <a:cs typeface="Times New Roman" pitchFamily="18" charset="0"/>
              </a:rPr>
              <a:t>Кто </a:t>
            </a:r>
            <a:r>
              <a:rPr lang="ru-RU" sz="6400" b="1" dirty="0">
                <a:solidFill>
                  <a:srgbClr val="FF0000"/>
                </a:solidFill>
                <a:latin typeface="Times New Roman" pitchFamily="18" charset="0"/>
                <a:cs typeface="Times New Roman" pitchFamily="18" charset="0"/>
              </a:rPr>
              <a:t>драку затевает, тот чаще битым бывает.</a:t>
            </a:r>
          </a:p>
          <a:p>
            <a:pPr>
              <a:lnSpc>
                <a:spcPct val="120000"/>
              </a:lnSpc>
            </a:pPr>
            <a:r>
              <a:rPr lang="ru-RU" sz="6400" b="1" dirty="0">
                <a:solidFill>
                  <a:srgbClr val="FF0000"/>
                </a:solidFill>
                <a:latin typeface="Times New Roman" pitchFamily="18" charset="0"/>
                <a:cs typeface="Times New Roman" pitchFamily="18" charset="0"/>
              </a:rPr>
              <a:t> Гуртом и батька добрэ быты.</a:t>
            </a:r>
          </a:p>
          <a:p>
            <a:pPr>
              <a:lnSpc>
                <a:spcPct val="120000"/>
              </a:lnSpc>
            </a:pPr>
            <a:r>
              <a:rPr lang="ru-RU" sz="6400" b="1" dirty="0" smtClean="0">
                <a:solidFill>
                  <a:srgbClr val="FF0000"/>
                </a:solidFill>
                <a:latin typeface="Times New Roman" pitchFamily="18" charset="0"/>
                <a:cs typeface="Times New Roman" pitchFamily="18" charset="0"/>
              </a:rPr>
              <a:t>Знание </a:t>
            </a:r>
            <a:r>
              <a:rPr lang="ru-RU" sz="6400" b="1" dirty="0">
                <a:solidFill>
                  <a:srgbClr val="FF0000"/>
                </a:solidFill>
                <a:latin typeface="Times New Roman" pitchFamily="18" charset="0"/>
                <a:cs typeface="Times New Roman" pitchFamily="18" charset="0"/>
              </a:rPr>
              <a:t>старого – сила молодого.</a:t>
            </a:r>
          </a:p>
          <a:p>
            <a:pPr>
              <a:lnSpc>
                <a:spcPct val="120000"/>
              </a:lnSpc>
            </a:pPr>
            <a:r>
              <a:rPr lang="ru-RU" sz="6400" b="1" dirty="0" smtClean="0">
                <a:solidFill>
                  <a:srgbClr val="FF0000"/>
                </a:solidFill>
                <a:latin typeface="Times New Roman" pitchFamily="18" charset="0"/>
                <a:cs typeface="Times New Roman" pitchFamily="18" charset="0"/>
              </a:rPr>
              <a:t>Молодость </a:t>
            </a:r>
            <a:r>
              <a:rPr lang="ru-RU" sz="6400" b="1" dirty="0">
                <a:solidFill>
                  <a:srgbClr val="FF0000"/>
                </a:solidFill>
                <a:latin typeface="Times New Roman" pitchFamily="18" charset="0"/>
                <a:cs typeface="Times New Roman" pitchFamily="18" charset="0"/>
              </a:rPr>
              <a:t>плечами крепка, а старость – головою.</a:t>
            </a:r>
          </a:p>
          <a:p>
            <a:pPr>
              <a:lnSpc>
                <a:spcPct val="120000"/>
              </a:lnSpc>
            </a:pPr>
            <a:r>
              <a:rPr lang="ru-RU" sz="6400" b="1" dirty="0" smtClean="0">
                <a:solidFill>
                  <a:srgbClr val="FF0000"/>
                </a:solidFill>
                <a:latin typeface="Times New Roman" pitchFamily="18" charset="0"/>
                <a:cs typeface="Times New Roman" pitchFamily="18" charset="0"/>
              </a:rPr>
              <a:t>Казак </a:t>
            </a:r>
            <a:r>
              <a:rPr lang="ru-RU" sz="6400" b="1" dirty="0">
                <a:solidFill>
                  <a:srgbClr val="FF0000"/>
                </a:solidFill>
                <a:latin typeface="Times New Roman" pitchFamily="18" charset="0"/>
                <a:cs typeface="Times New Roman" pitchFamily="18" charset="0"/>
              </a:rPr>
              <a:t>без седла, что черкес без </a:t>
            </a:r>
            <a:r>
              <a:rPr lang="ru-RU" sz="6400" b="1" dirty="0" smtClean="0">
                <a:solidFill>
                  <a:srgbClr val="FF0000"/>
                </a:solidFill>
                <a:latin typeface="Times New Roman" pitchFamily="18" charset="0"/>
                <a:cs typeface="Times New Roman" pitchFamily="18" charset="0"/>
              </a:rPr>
              <a:t>кинжала.</a:t>
            </a:r>
          </a:p>
          <a:p>
            <a:pPr>
              <a:lnSpc>
                <a:spcPct val="120000"/>
              </a:lnSpc>
            </a:pPr>
            <a:r>
              <a:rPr lang="ru-RU" sz="6400" b="1" dirty="0" smtClean="0">
                <a:solidFill>
                  <a:srgbClr val="FF0000"/>
                </a:solidFill>
                <a:latin typeface="Times New Roman" pitchFamily="18" charset="0"/>
                <a:cs typeface="Times New Roman" pitchFamily="18" charset="0"/>
              </a:rPr>
              <a:t>Не давать коню тощать – в дороге не станет.</a:t>
            </a:r>
          </a:p>
          <a:p>
            <a:pPr>
              <a:lnSpc>
                <a:spcPct val="120000"/>
              </a:lnSpc>
            </a:pPr>
            <a:r>
              <a:rPr lang="ru-RU" sz="6400" b="1" dirty="0">
                <a:solidFill>
                  <a:srgbClr val="FF0000"/>
                </a:solidFill>
                <a:latin typeface="Times New Roman" pitchFamily="18" charset="0"/>
                <a:cs typeface="Times New Roman" pitchFamily="18" charset="0"/>
              </a:rPr>
              <a:t> </a:t>
            </a:r>
            <a:endParaRPr lang="ru-RU" sz="5500" b="1" dirty="0">
              <a:solidFill>
                <a:srgbClr val="FF0000"/>
              </a:solidFill>
              <a:latin typeface="Times New Roman" pitchFamily="18" charset="0"/>
              <a:cs typeface="Times New Roman" pitchFamily="18" charset="0"/>
            </a:endParaRPr>
          </a:p>
        </p:txBody>
      </p:sp>
      <p:sp>
        <p:nvSpPr>
          <p:cNvPr id="3" name="Заголовок 2"/>
          <p:cNvSpPr>
            <a:spLocks noGrp="1"/>
          </p:cNvSpPr>
          <p:nvPr>
            <p:ph type="ctrTitle"/>
          </p:nvPr>
        </p:nvSpPr>
        <p:spPr>
          <a:xfrm>
            <a:off x="0" y="0"/>
            <a:ext cx="4427985" cy="476672"/>
          </a:xfrm>
        </p:spPr>
        <p:txBody>
          <a:bodyPr/>
          <a:lstStyle/>
          <a:p>
            <a:pPr marL="182880" indent="0">
              <a:buNone/>
            </a:pPr>
            <a:r>
              <a:rPr lang="ru-RU" sz="1800" dirty="0" smtClean="0">
                <a:solidFill>
                  <a:srgbClr val="FF0000"/>
                </a:solidFill>
                <a:latin typeface="Times New Roman" pitchFamily="18" charset="0"/>
                <a:cs typeface="Times New Roman" pitchFamily="18" charset="0"/>
              </a:rPr>
              <a:t>Послушай пословицу и объясни её:</a:t>
            </a:r>
            <a:endParaRPr lang="ru-RU" sz="1800" dirty="0">
              <a:solidFill>
                <a:srgbClr val="FF0000"/>
              </a:solidFill>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88640"/>
            <a:ext cx="4543425" cy="5676900"/>
          </a:xfrm>
          <a:prstGeom prst="rect">
            <a:avLst/>
          </a:prstGeom>
        </p:spPr>
      </p:pic>
    </p:spTree>
    <p:extLst>
      <p:ext uri="{BB962C8B-B14F-4D97-AF65-F5344CB8AC3E}">
        <p14:creationId xmlns:p14="http://schemas.microsoft.com/office/powerpoint/2010/main" val="3319664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8064896" cy="5184576"/>
          </a:xfrm>
        </p:spPr>
        <p:txBody>
          <a:bodyPr/>
          <a:lstStyle/>
          <a:p>
            <a:pPr marL="0" indent="0" algn="ctr">
              <a:buNone/>
            </a:pPr>
            <a:r>
              <a:rPr lang="ru-RU" sz="3600" i="1" dirty="0" smtClean="0">
                <a:solidFill>
                  <a:srgbClr val="FF0000"/>
                </a:solidFill>
                <a:effectLst/>
              </a:rPr>
              <a:t>« </a:t>
            </a:r>
            <a:r>
              <a:rPr lang="ru-RU" sz="3600" i="1" dirty="0" smtClean="0">
                <a:solidFill>
                  <a:srgbClr val="FF0000"/>
                </a:solidFill>
                <a:effectLst/>
                <a:latin typeface="Times New Roman" pitchFamily="18" charset="0"/>
                <a:cs typeface="Times New Roman" pitchFamily="18" charset="0"/>
              </a:rPr>
              <a:t>Народ, который не знает своего прошлого не имеет будущего».</a:t>
            </a:r>
            <a:r>
              <a:rPr lang="ru-RU" sz="3600" i="1" dirty="0" smtClean="0">
                <a:solidFill>
                  <a:srgbClr val="FF0000"/>
                </a:solidFill>
                <a:effectLst/>
              </a:rPr>
              <a:t> </a:t>
            </a:r>
            <a:br>
              <a:rPr lang="ru-RU" sz="3600" i="1" dirty="0" smtClean="0">
                <a:solidFill>
                  <a:srgbClr val="FF0000"/>
                </a:solidFill>
                <a:effectLst/>
              </a:rPr>
            </a:br>
            <a:r>
              <a:rPr lang="ru-RU" sz="2000" dirty="0"/>
              <a:t/>
            </a:r>
            <a:br>
              <a:rPr lang="ru-RU" sz="2000" dirty="0"/>
            </a:br>
            <a:r>
              <a:rPr lang="ru-RU" sz="2400" dirty="0" smtClean="0">
                <a:solidFill>
                  <a:schemeClr val="accent1"/>
                </a:solidFill>
                <a:latin typeface="Times New Roman" pitchFamily="18" charset="0"/>
                <a:cs typeface="Times New Roman" pitchFamily="18" charset="0"/>
              </a:rPr>
              <a:t>Работу </a:t>
            </a:r>
            <a:r>
              <a:rPr lang="ru-RU" sz="2400" dirty="0">
                <a:solidFill>
                  <a:schemeClr val="accent1"/>
                </a:solidFill>
                <a:latin typeface="Times New Roman" pitchFamily="18" charset="0"/>
                <a:cs typeface="Times New Roman" pitchFamily="18" charset="0"/>
              </a:rPr>
              <a:t>выполнила</a:t>
            </a:r>
            <a:br>
              <a:rPr lang="ru-RU" sz="2400" dirty="0">
                <a:solidFill>
                  <a:schemeClr val="accent1"/>
                </a:solidFill>
                <a:latin typeface="Times New Roman" pitchFamily="18" charset="0"/>
                <a:cs typeface="Times New Roman" pitchFamily="18" charset="0"/>
              </a:rPr>
            </a:br>
            <a:r>
              <a:rPr lang="ru-RU" sz="2400" dirty="0" smtClean="0">
                <a:solidFill>
                  <a:schemeClr val="accent1"/>
                </a:solidFill>
                <a:latin typeface="Times New Roman" pitchFamily="18" charset="0"/>
                <a:cs typeface="Times New Roman" pitchFamily="18" charset="0"/>
              </a:rPr>
              <a:t>воспитатель </a:t>
            </a:r>
            <a:r>
              <a:rPr lang="ru-RU" sz="2400" dirty="0">
                <a:solidFill>
                  <a:schemeClr val="accent1"/>
                </a:solidFill>
                <a:latin typeface="Times New Roman" pitchFamily="18" charset="0"/>
                <a:cs typeface="Times New Roman" pitchFamily="18" charset="0"/>
              </a:rPr>
              <a:t>I категории </a:t>
            </a:r>
            <a:br>
              <a:rPr lang="ru-RU" sz="2400" dirty="0">
                <a:solidFill>
                  <a:schemeClr val="accent1"/>
                </a:solidFill>
                <a:latin typeface="Times New Roman" pitchFamily="18" charset="0"/>
                <a:cs typeface="Times New Roman" pitchFamily="18" charset="0"/>
              </a:rPr>
            </a:br>
            <a:r>
              <a:rPr lang="ru-RU" sz="2400" dirty="0" smtClean="0">
                <a:solidFill>
                  <a:schemeClr val="accent1"/>
                </a:solidFill>
                <a:latin typeface="Times New Roman" pitchFamily="18" charset="0"/>
                <a:cs typeface="Times New Roman" pitchFamily="18" charset="0"/>
              </a:rPr>
              <a:t>Щукина Ольга Алексеевна</a:t>
            </a:r>
            <a:r>
              <a:rPr lang="ru-RU" sz="2400" dirty="0">
                <a:solidFill>
                  <a:schemeClr val="accent1"/>
                </a:solidFill>
                <a:latin typeface="Times New Roman" pitchFamily="18" charset="0"/>
                <a:cs typeface="Times New Roman" pitchFamily="18" charset="0"/>
              </a:rPr>
              <a:t/>
            </a:r>
            <a:br>
              <a:rPr lang="ru-RU" sz="2400" dirty="0">
                <a:solidFill>
                  <a:schemeClr val="accent1"/>
                </a:solidFill>
                <a:latin typeface="Times New Roman" pitchFamily="18" charset="0"/>
                <a:cs typeface="Times New Roman" pitchFamily="18" charset="0"/>
              </a:rPr>
            </a:br>
            <a:r>
              <a:rPr lang="ru-RU" sz="2400" dirty="0">
                <a:solidFill>
                  <a:schemeClr val="accent1"/>
                </a:solidFill>
                <a:latin typeface="Times New Roman" pitchFamily="18" charset="0"/>
                <a:cs typeface="Times New Roman" pitchFamily="18" charset="0"/>
              </a:rPr>
              <a:t/>
            </a:r>
            <a:br>
              <a:rPr lang="ru-RU" sz="2400" dirty="0">
                <a:solidFill>
                  <a:schemeClr val="accent1"/>
                </a:solidFill>
                <a:latin typeface="Times New Roman" pitchFamily="18" charset="0"/>
                <a:cs typeface="Times New Roman" pitchFamily="18" charset="0"/>
              </a:rPr>
            </a:br>
            <a:r>
              <a:rPr lang="ru-RU" sz="2400" dirty="0">
                <a:solidFill>
                  <a:schemeClr val="accent1"/>
                </a:solidFill>
                <a:latin typeface="Times New Roman" pitchFamily="18" charset="0"/>
                <a:cs typeface="Times New Roman" pitchFamily="18" charset="0"/>
              </a:rPr>
              <a:t>МБДОУ </a:t>
            </a:r>
            <a:r>
              <a:rPr lang="ru-RU" sz="2400" dirty="0" smtClean="0">
                <a:solidFill>
                  <a:schemeClr val="accent1"/>
                </a:solidFill>
                <a:latin typeface="Times New Roman" pitchFamily="18" charset="0"/>
                <a:cs typeface="Times New Roman" pitchFamily="18" charset="0"/>
              </a:rPr>
              <a:t> д/с № 16 «Теремок»</a:t>
            </a:r>
            <a:br>
              <a:rPr lang="ru-RU" sz="2400" dirty="0" smtClean="0">
                <a:solidFill>
                  <a:schemeClr val="accent1"/>
                </a:solidFill>
                <a:latin typeface="Times New Roman" pitchFamily="18" charset="0"/>
                <a:cs typeface="Times New Roman" pitchFamily="18" charset="0"/>
              </a:rPr>
            </a:br>
            <a:r>
              <a:rPr lang="ru-RU" sz="2400" dirty="0" smtClean="0">
                <a:solidFill>
                  <a:schemeClr val="accent1"/>
                </a:solidFill>
                <a:latin typeface="Times New Roman" pitchFamily="18" charset="0"/>
                <a:cs typeface="Times New Roman" pitchFamily="18" charset="0"/>
              </a:rPr>
              <a:t>Краснодарский край</a:t>
            </a:r>
            <a:r>
              <a:rPr lang="ru-RU" sz="2400" dirty="0">
                <a:solidFill>
                  <a:schemeClr val="accent1"/>
                </a:solidFill>
                <a:latin typeface="Times New Roman" pitchFamily="18" charset="0"/>
                <a:cs typeface="Times New Roman" pitchFamily="18" charset="0"/>
              </a:rPr>
              <a:t/>
            </a:r>
            <a:br>
              <a:rPr lang="ru-RU" sz="2400" dirty="0">
                <a:solidFill>
                  <a:schemeClr val="accent1"/>
                </a:solidFill>
                <a:latin typeface="Times New Roman" pitchFamily="18" charset="0"/>
                <a:cs typeface="Times New Roman" pitchFamily="18" charset="0"/>
              </a:rPr>
            </a:br>
            <a:r>
              <a:rPr lang="ru-RU" sz="2400" dirty="0" smtClean="0">
                <a:solidFill>
                  <a:schemeClr val="accent1"/>
                </a:solidFill>
                <a:latin typeface="Times New Roman" pitchFamily="18" charset="0"/>
                <a:cs typeface="Times New Roman" pitchFamily="18" charset="0"/>
              </a:rPr>
              <a:t>Кавказский район</a:t>
            </a:r>
            <a:br>
              <a:rPr lang="ru-RU" sz="2400" dirty="0" smtClean="0">
                <a:solidFill>
                  <a:schemeClr val="accent1"/>
                </a:solidFill>
                <a:latin typeface="Times New Roman" pitchFamily="18" charset="0"/>
                <a:cs typeface="Times New Roman" pitchFamily="18" charset="0"/>
              </a:rPr>
            </a:br>
            <a:r>
              <a:rPr lang="ru-RU" sz="2400" dirty="0" smtClean="0">
                <a:solidFill>
                  <a:schemeClr val="accent1"/>
                </a:solidFill>
                <a:latin typeface="Times New Roman" pitchFamily="18" charset="0"/>
                <a:cs typeface="Times New Roman" pitchFamily="18" charset="0"/>
              </a:rPr>
              <a:t>г. Кропоткин</a:t>
            </a:r>
            <a:br>
              <a:rPr lang="ru-RU" sz="2400" dirty="0" smtClean="0">
                <a:solidFill>
                  <a:schemeClr val="accent1"/>
                </a:solidFill>
                <a:latin typeface="Times New Roman" pitchFamily="18" charset="0"/>
                <a:cs typeface="Times New Roman" pitchFamily="18" charset="0"/>
              </a:rPr>
            </a:br>
            <a:r>
              <a:rPr lang="ru-RU" sz="2400" dirty="0" smtClean="0">
                <a:solidFill>
                  <a:schemeClr val="accent1"/>
                </a:solidFill>
                <a:latin typeface="Times New Roman" pitchFamily="18" charset="0"/>
                <a:cs typeface="Times New Roman" pitchFamily="18" charset="0"/>
              </a:rPr>
              <a:t>октябрь 2016 год.</a:t>
            </a:r>
            <a:r>
              <a:rPr lang="ru-RU" sz="2400" dirty="0">
                <a:solidFill>
                  <a:schemeClr val="accent1"/>
                </a:solidFill>
                <a:latin typeface="Times New Roman" pitchFamily="18" charset="0"/>
                <a:cs typeface="Times New Roman" pitchFamily="18" charset="0"/>
              </a:rPr>
              <a:t/>
            </a:r>
            <a:br>
              <a:rPr lang="ru-RU" sz="2400" dirty="0">
                <a:solidFill>
                  <a:schemeClr val="accent1"/>
                </a:solidFill>
                <a:latin typeface="Times New Roman" pitchFamily="18" charset="0"/>
                <a:cs typeface="Times New Roman" pitchFamily="18" charset="0"/>
              </a:rPr>
            </a:br>
            <a:endParaRPr lang="ru-RU" sz="24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766946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4372168"/>
            <a:ext cx="7550224" cy="2081168"/>
          </a:xfrm>
        </p:spPr>
        <p:txBody>
          <a:bodyPr/>
          <a:lstStyle/>
          <a:p>
            <a:pPr marL="0" indent="0" algn="ctr">
              <a:buNone/>
            </a:pPr>
            <a:r>
              <a:rPr lang="ru-RU" sz="2400" i="1" dirty="0">
                <a:solidFill>
                  <a:srgbClr val="FF0000"/>
                </a:solidFill>
                <a:latin typeface="Times New Roman" pitchFamily="18" charset="0"/>
                <a:cs typeface="Times New Roman" pitchFamily="18" charset="0"/>
              </a:rPr>
              <a:t>У каждого человека есть малая Родина,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где </a:t>
            </a:r>
            <a:r>
              <a:rPr lang="ru-RU" sz="2400" i="1" dirty="0">
                <a:solidFill>
                  <a:srgbClr val="FF0000"/>
                </a:solidFill>
                <a:latin typeface="Times New Roman" pitchFamily="18" charset="0"/>
                <a:cs typeface="Times New Roman" pitchFamily="18" charset="0"/>
              </a:rPr>
              <a:t>он родился и живёт.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У </a:t>
            </a:r>
            <a:r>
              <a:rPr lang="ru-RU" sz="2400" i="1" dirty="0">
                <a:solidFill>
                  <a:srgbClr val="FF0000"/>
                </a:solidFill>
                <a:latin typeface="Times New Roman" pitchFamily="18" charset="0"/>
                <a:cs typeface="Times New Roman" pitchFamily="18" charset="0"/>
              </a:rPr>
              <a:t>нас, это Краснодарский край.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Краснодарский </a:t>
            </a:r>
            <a:r>
              <a:rPr lang="ru-RU" sz="2400" i="1" dirty="0">
                <a:solidFill>
                  <a:srgbClr val="FF0000"/>
                </a:solidFill>
                <a:latin typeface="Times New Roman" pitchFamily="18" charset="0"/>
                <a:cs typeface="Times New Roman" pitchFamily="18" charset="0"/>
              </a:rPr>
              <a:t>край ласково называют Кубанью.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Это </a:t>
            </a:r>
            <a:r>
              <a:rPr lang="ru-RU" sz="2400" i="1" dirty="0">
                <a:solidFill>
                  <a:srgbClr val="FF0000"/>
                </a:solidFill>
                <a:latin typeface="Times New Roman" pitchFamily="18" charset="0"/>
                <a:cs typeface="Times New Roman" pitchFamily="18" charset="0"/>
              </a:rPr>
              <a:t>название произошло от главной реки – Кубань.</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endParaRPr lang="ru-RU" sz="2400" dirty="0"/>
          </a:p>
        </p:txBody>
      </p:sp>
      <p:pic>
        <p:nvPicPr>
          <p:cNvPr id="4" name="Объект 3" descr="http://dg55.odnoklassniki.ru/getImage?photoId=308603150173&amp;photoType=0"/>
          <p:cNvPicPr>
            <a:picLocks noGrp="1"/>
          </p:cNvPicPr>
          <p:nvPr>
            <p:ph sz="quarter" idx="13"/>
          </p:nvPr>
        </p:nvPicPr>
        <p:blipFill>
          <a:blip r:embed="rId2" cstate="print"/>
          <a:srcRect/>
          <a:stretch>
            <a:fillRect/>
          </a:stretch>
        </p:blipFill>
        <p:spPr bwMode="auto">
          <a:xfrm>
            <a:off x="5436096" y="108979"/>
            <a:ext cx="3600400" cy="3007364"/>
          </a:xfrm>
          <a:prstGeom prst="rect">
            <a:avLst/>
          </a:prstGeom>
          <a:noFill/>
          <a:ln w="9525">
            <a:noFill/>
            <a:miter lim="800000"/>
            <a:headEnd/>
            <a:tailEnd/>
          </a:ln>
        </p:spPr>
      </p:pic>
      <p:pic>
        <p:nvPicPr>
          <p:cNvPr id="5" name="Рисунок 4" descr="http://dg55.odnoklassniki.ru/getImage?photoId=243907819869&amp;photoType=0"/>
          <p:cNvPicPr/>
          <p:nvPr/>
        </p:nvPicPr>
        <p:blipFill>
          <a:blip r:embed="rId3" cstate="print"/>
          <a:srcRect/>
          <a:stretch>
            <a:fillRect/>
          </a:stretch>
        </p:blipFill>
        <p:spPr bwMode="auto">
          <a:xfrm>
            <a:off x="179512" y="35171"/>
            <a:ext cx="4324127" cy="2665015"/>
          </a:xfrm>
          <a:prstGeom prst="rect">
            <a:avLst/>
          </a:prstGeom>
          <a:noFill/>
          <a:ln w="9525">
            <a:noFill/>
            <a:miter lim="800000"/>
            <a:headEnd/>
            <a:tailEnd/>
          </a:ln>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902818"/>
            <a:ext cx="3600400" cy="244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619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437112"/>
            <a:ext cx="8784975" cy="2232248"/>
          </a:xfrm>
        </p:spPr>
        <p:txBody>
          <a:bodyPr/>
          <a:lstStyle/>
          <a:p>
            <a:pPr marL="0" indent="0" algn="ctr">
              <a:buNone/>
            </a:pPr>
            <a:r>
              <a:rPr lang="ru-RU" sz="2400" i="1" dirty="0">
                <a:solidFill>
                  <a:srgbClr val="FF0000"/>
                </a:solidFill>
                <a:latin typeface="Times New Roman" pitchFamily="18" charset="0"/>
                <a:cs typeface="Times New Roman" pitchFamily="18" charset="0"/>
              </a:rPr>
              <a:t>Очень давно, много лет тому назад на Кубани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жили </a:t>
            </a:r>
            <a:r>
              <a:rPr lang="ru-RU" sz="2400" i="1" dirty="0">
                <a:solidFill>
                  <a:srgbClr val="FF0000"/>
                </a:solidFill>
                <a:latin typeface="Times New Roman" pitchFamily="18" charset="0"/>
                <a:cs typeface="Times New Roman" pitchFamily="18" charset="0"/>
              </a:rPr>
              <a:t>древние люди</a:t>
            </a:r>
            <a:r>
              <a:rPr lang="ru-RU" sz="2400" i="1" dirty="0" smtClean="0">
                <a:solidFill>
                  <a:srgbClr val="FF0000"/>
                </a:solidFill>
                <a:latin typeface="Times New Roman" pitchFamily="18" charset="0"/>
                <a:cs typeface="Times New Roman" pitchFamily="18" charset="0"/>
              </a:rPr>
              <a:t>.</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Позже эти земли царица Екатерина II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подарила </a:t>
            </a:r>
            <a:r>
              <a:rPr lang="ru-RU" sz="2400" i="1" dirty="0">
                <a:solidFill>
                  <a:srgbClr val="FF0000"/>
                </a:solidFill>
                <a:latin typeface="Times New Roman" pitchFamily="18" charset="0"/>
                <a:cs typeface="Times New Roman" pitchFamily="18" charset="0"/>
              </a:rPr>
              <a:t>вольнолюбивым казакам за верную </a:t>
            </a:r>
            <a:r>
              <a:rPr lang="ru-RU" sz="2400" i="1" dirty="0" smtClean="0">
                <a:solidFill>
                  <a:srgbClr val="FF0000"/>
                </a:solidFill>
                <a:latin typeface="Times New Roman" pitchFamily="18" charset="0"/>
                <a:cs typeface="Times New Roman" pitchFamily="18" charset="0"/>
              </a:rPr>
              <a:t>службу.</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Казакам кубанская земля очень понравилась. </a:t>
            </a:r>
            <a:br>
              <a:rPr lang="ru-RU" sz="2400" i="1" dirty="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 </a:t>
            </a:r>
            <a:r>
              <a:rPr lang="ru-RU" sz="2400" i="1" dirty="0">
                <a:solidFill>
                  <a:srgbClr val="FF0000"/>
                </a:solidFill>
                <a:latin typeface="Times New Roman" pitchFamily="18" charset="0"/>
                <a:cs typeface="Times New Roman" pitchFamily="18" charset="0"/>
              </a:rPr>
              <a:t>Поселились казаки на Кубани и жили свободно. </a:t>
            </a:r>
            <a:br>
              <a:rPr lang="ru-RU" sz="2400" i="1" dirty="0">
                <a:solidFill>
                  <a:srgbClr val="FF0000"/>
                </a:solidFill>
                <a:latin typeface="Times New Roman" pitchFamily="18" charset="0"/>
                <a:cs typeface="Times New Roman" pitchFamily="18" charset="0"/>
              </a:rPr>
            </a:br>
            <a:endParaRPr lang="ru-RU" sz="2400" dirty="0">
              <a:solidFill>
                <a:srgbClr val="FF0000"/>
              </a:solidFill>
            </a:endParaRPr>
          </a:p>
        </p:txBody>
      </p:sp>
      <p:pic>
        <p:nvPicPr>
          <p:cNvPr id="5"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71600" y="116632"/>
            <a:ext cx="3240360"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004048" y="116632"/>
            <a:ext cx="2967233" cy="41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372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07505" y="188640"/>
            <a:ext cx="8640960" cy="4736817"/>
          </a:xfrm>
        </p:spPr>
        <p:txBody>
          <a:bodyPr/>
          <a:lstStyle/>
          <a:p>
            <a:pPr marL="182880" indent="0" algn="ctr">
              <a:buNone/>
            </a:pPr>
            <a:r>
              <a:rPr lang="ru-RU" sz="2000" i="1" dirty="0">
                <a:solidFill>
                  <a:srgbClr val="FF0000"/>
                </a:solidFill>
                <a:latin typeface="Times New Roman" pitchFamily="18" charset="0"/>
                <a:cs typeface="Times New Roman" pitchFamily="18" charset="0"/>
              </a:rPr>
              <a:t>Казаки   всегда рассматривали   кубанские земли  как  дар  великой царицы  за  их   службу Отечеству. </a:t>
            </a:r>
            <a:r>
              <a:rPr lang="ru-RU" sz="2000" i="1" dirty="0" smtClean="0">
                <a:solidFill>
                  <a:srgbClr val="FF0000"/>
                </a:solidFill>
                <a:latin typeface="Times New Roman" pitchFamily="18" charset="0"/>
                <a:cs typeface="Times New Roman" pitchFamily="18" charset="0"/>
              </a:rPr>
              <a:t/>
            </a:r>
            <a:br>
              <a:rPr lang="ru-RU" sz="2000" i="1" dirty="0" smtClean="0">
                <a:solidFill>
                  <a:srgbClr val="FF0000"/>
                </a:solidFill>
                <a:latin typeface="Times New Roman" pitchFamily="18" charset="0"/>
                <a:cs typeface="Times New Roman" pitchFamily="18" charset="0"/>
              </a:rPr>
            </a:br>
            <a:r>
              <a:rPr lang="ru-RU" sz="2000" i="1" dirty="0" smtClean="0">
                <a:solidFill>
                  <a:srgbClr val="FF0000"/>
                </a:solidFill>
                <a:latin typeface="Times New Roman" pitchFamily="18" charset="0"/>
                <a:cs typeface="Times New Roman" pitchFamily="18" charset="0"/>
              </a:rPr>
              <a:t>Это </a:t>
            </a:r>
            <a:r>
              <a:rPr lang="ru-RU" sz="2000" i="1" dirty="0">
                <a:solidFill>
                  <a:srgbClr val="FF0000"/>
                </a:solidFill>
                <a:latin typeface="Times New Roman" pitchFamily="18" charset="0"/>
                <a:cs typeface="Times New Roman" pitchFamily="18" charset="0"/>
              </a:rPr>
              <a:t>они отразили в  названии  своего войскового  </a:t>
            </a:r>
            <a:r>
              <a:rPr lang="ru-RU" sz="2000" i="1" dirty="0" smtClean="0">
                <a:solidFill>
                  <a:srgbClr val="FF0000"/>
                </a:solidFill>
                <a:latin typeface="Times New Roman" pitchFamily="18" charset="0"/>
                <a:cs typeface="Times New Roman" pitchFamily="18" charset="0"/>
              </a:rPr>
              <a:t>града: Екатеринодар,</a:t>
            </a:r>
            <a:br>
              <a:rPr lang="ru-RU" sz="2000" i="1" dirty="0" smtClean="0">
                <a:solidFill>
                  <a:srgbClr val="FF0000"/>
                </a:solidFill>
                <a:latin typeface="Times New Roman" pitchFamily="18" charset="0"/>
                <a:cs typeface="Times New Roman" pitchFamily="18" charset="0"/>
              </a:rPr>
            </a:br>
            <a:r>
              <a:rPr lang="ru-RU" sz="2000" i="1" dirty="0" smtClean="0">
                <a:solidFill>
                  <a:srgbClr val="FF0000"/>
                </a:solidFill>
                <a:latin typeface="Times New Roman" pitchFamily="18" charset="0"/>
                <a:cs typeface="Times New Roman" pitchFamily="18" charset="0"/>
              </a:rPr>
              <a:t>который </a:t>
            </a:r>
            <a:r>
              <a:rPr lang="ru-RU" sz="2000" i="1" dirty="0">
                <a:solidFill>
                  <a:srgbClr val="FF0000"/>
                </a:solidFill>
                <a:latin typeface="Times New Roman" pitchFamily="18" charset="0"/>
                <a:cs typeface="Times New Roman" pitchFamily="18" charset="0"/>
              </a:rPr>
              <a:t>тоже  рассматривали  как Екатерины    дар черноморскому казачеству.</a:t>
            </a:r>
            <a:r>
              <a:rPr lang="en-US" sz="2400" i="1" dirty="0">
                <a:solidFill>
                  <a:srgbClr val="FF0000"/>
                </a:solidFill>
                <a:latin typeface="Times New Roman" pitchFamily="18" charset="0"/>
                <a:cs typeface="Times New Roman" pitchFamily="18" charset="0"/>
              </a:rPr>
              <a:t/>
            </a:r>
            <a:br>
              <a:rPr lang="en-US" sz="2400" i="1" dirty="0">
                <a:solidFill>
                  <a:srgbClr val="FF0000"/>
                </a:solidFill>
                <a:latin typeface="Times New Roman" pitchFamily="18" charset="0"/>
                <a:cs typeface="Times New Roman" pitchFamily="18" charset="0"/>
              </a:rPr>
            </a:br>
            <a:endParaRPr lang="ru-RU" sz="2400" dirty="0">
              <a:solidFill>
                <a:srgbClr val="FF0000"/>
              </a:solidFill>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12" y="1916832"/>
            <a:ext cx="5616623" cy="4530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254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013176"/>
            <a:ext cx="8208911" cy="1584176"/>
          </a:xfrm>
        </p:spPr>
        <p:txBody>
          <a:bodyPr/>
          <a:lstStyle/>
          <a:p>
            <a:pPr marL="0" indent="0" algn="ctr">
              <a:buNone/>
            </a:pPr>
            <a:r>
              <a:rPr lang="ru-RU" sz="2400" i="1" dirty="0">
                <a:solidFill>
                  <a:srgbClr val="FF0000"/>
                </a:solidFill>
                <a:latin typeface="Times New Roman" pitchFamily="18" charset="0"/>
                <a:cs typeface="Times New Roman" pitchFamily="18" charset="0"/>
              </a:rPr>
              <a:t>Хаты казаки строили из природных материалов: камыш, глина, солома. </a:t>
            </a:r>
            <a:r>
              <a:rPr lang="ru-RU" sz="2400" i="1" dirty="0" smtClean="0">
                <a:solidFill>
                  <a:srgbClr val="FF0000"/>
                </a:solidFill>
                <a:latin typeface="Times New Roman" pitchFamily="18" charset="0"/>
                <a:cs typeface="Times New Roman" pitchFamily="18" charset="0"/>
              </a:rPr>
              <a:t/>
            </a:r>
            <a:br>
              <a:rPr lang="ru-RU" sz="2400" i="1" dirty="0" smtClean="0">
                <a:solidFill>
                  <a:srgbClr val="FF0000"/>
                </a:solidFill>
                <a:latin typeface="Times New Roman" pitchFamily="18" charset="0"/>
                <a:cs typeface="Times New Roman" pitchFamily="18" charset="0"/>
              </a:rPr>
            </a:br>
            <a:r>
              <a:rPr lang="ru-RU" sz="2400" i="1" dirty="0" smtClean="0">
                <a:solidFill>
                  <a:srgbClr val="FF0000"/>
                </a:solidFill>
                <a:latin typeface="Times New Roman" pitchFamily="18" charset="0"/>
                <a:cs typeface="Times New Roman" pitchFamily="18" charset="0"/>
              </a:rPr>
              <a:t>Хаты </a:t>
            </a:r>
            <a:r>
              <a:rPr lang="ru-RU" sz="2400" i="1" dirty="0">
                <a:solidFill>
                  <a:srgbClr val="FF0000"/>
                </a:solidFill>
                <a:latin typeface="Times New Roman" pitchFamily="18" charset="0"/>
                <a:cs typeface="Times New Roman" pitchFamily="18" charset="0"/>
              </a:rPr>
              <a:t>обязательно обмазывались глиной и белились, чтобы было красиво.</a:t>
            </a:r>
            <a:br>
              <a:rPr lang="ru-RU" sz="2400" i="1" dirty="0">
                <a:solidFill>
                  <a:srgbClr val="FF0000"/>
                </a:solidFill>
                <a:latin typeface="Times New Roman" pitchFamily="18" charset="0"/>
                <a:cs typeface="Times New Roman" pitchFamily="18" charset="0"/>
              </a:rPr>
            </a:br>
            <a:endParaRPr lang="ru-RU" sz="2400" dirty="0"/>
          </a:p>
        </p:txBody>
      </p:sp>
      <p:pic>
        <p:nvPicPr>
          <p:cNvPr id="5" name="Picture 7"/>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4168241" cy="441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88024" y="404664"/>
            <a:ext cx="3888432" cy="453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41535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09120"/>
            <a:ext cx="9036495" cy="2232248"/>
          </a:xfrm>
        </p:spPr>
        <p:txBody>
          <a:bodyPr/>
          <a:lstStyle/>
          <a:p>
            <a:pPr marL="0" indent="0" algn="ctr">
              <a:buNone/>
            </a:pPr>
            <a:r>
              <a:rPr lang="ru-RU" sz="2000" dirty="0" smtClean="0">
                <a:solidFill>
                  <a:srgbClr val="FF0000"/>
                </a:solidFill>
                <a:effectLst/>
              </a:rPr>
              <a:t> - Какое </a:t>
            </a:r>
            <a:r>
              <a:rPr lang="ru-RU" sz="2000" dirty="0">
                <a:solidFill>
                  <a:srgbClr val="FF0000"/>
                </a:solidFill>
                <a:effectLst/>
              </a:rPr>
              <a:t>занятие для казаков было самым </a:t>
            </a:r>
            <a:r>
              <a:rPr lang="ru-RU" sz="2000" dirty="0" smtClean="0">
                <a:solidFill>
                  <a:srgbClr val="FF0000"/>
                </a:solidFill>
                <a:effectLst/>
              </a:rPr>
              <a:t>главным?</a:t>
            </a:r>
            <a:r>
              <a:rPr lang="ru-RU" sz="2000" dirty="0">
                <a:solidFill>
                  <a:srgbClr val="FF0000"/>
                </a:solidFill>
                <a:effectLst/>
              </a:rPr>
              <a:t/>
            </a:r>
            <a:br>
              <a:rPr lang="ru-RU" sz="2000" dirty="0">
                <a:solidFill>
                  <a:srgbClr val="FF0000"/>
                </a:solidFill>
                <a:effectLst/>
              </a:rPr>
            </a:br>
            <a:r>
              <a:rPr lang="ru-RU" sz="2000" dirty="0" smtClean="0">
                <a:solidFill>
                  <a:srgbClr val="FF0000"/>
                </a:solidFill>
                <a:effectLst/>
              </a:rPr>
              <a:t> </a:t>
            </a:r>
            <a:r>
              <a:rPr lang="ru-RU" sz="2000" dirty="0">
                <a:solidFill>
                  <a:srgbClr val="FF0000"/>
                </a:solidFill>
                <a:effectLst/>
              </a:rPr>
              <a:t>Они охраняли границы России от врагов</a:t>
            </a:r>
            <a:r>
              <a:rPr lang="ru-RU" sz="2000" dirty="0" smtClean="0">
                <a:solidFill>
                  <a:srgbClr val="FF0000"/>
                </a:solidFill>
                <a:effectLst/>
              </a:rPr>
              <a:t>.</a:t>
            </a:r>
            <a:br>
              <a:rPr lang="ru-RU" sz="2000" dirty="0" smtClean="0">
                <a:solidFill>
                  <a:srgbClr val="FF0000"/>
                </a:solidFill>
                <a:effectLst/>
              </a:rPr>
            </a:br>
            <a:r>
              <a:rPr lang="ru-RU" sz="2000" dirty="0">
                <a:solidFill>
                  <a:srgbClr val="FF0000"/>
                </a:solidFill>
                <a:effectLst/>
              </a:rPr>
              <a:t>Казаки были людьми крепкими. Сильными, храбрыми, умелыми. </a:t>
            </a:r>
            <a:br>
              <a:rPr lang="ru-RU" sz="2000" dirty="0">
                <a:solidFill>
                  <a:srgbClr val="FF0000"/>
                </a:solidFill>
                <a:effectLst/>
              </a:rPr>
            </a:br>
            <a:r>
              <a:rPr lang="ru-RU" sz="2000" dirty="0" smtClean="0">
                <a:solidFill>
                  <a:srgbClr val="FF0000"/>
                </a:solidFill>
                <a:effectLst/>
              </a:rPr>
              <a:t>          </a:t>
            </a:r>
            <a:r>
              <a:rPr lang="ru-RU" sz="2000" i="1" dirty="0" smtClean="0">
                <a:solidFill>
                  <a:srgbClr val="FF0000"/>
                </a:solidFill>
                <a:effectLst/>
              </a:rPr>
              <a:t>поговорки </a:t>
            </a:r>
            <a:r>
              <a:rPr lang="ru-RU" sz="2000" i="1" dirty="0">
                <a:solidFill>
                  <a:srgbClr val="FF0000"/>
                </a:solidFill>
                <a:effectLst/>
              </a:rPr>
              <a:t>о </a:t>
            </a:r>
            <a:r>
              <a:rPr lang="ru-RU" sz="2000" i="1" dirty="0" smtClean="0">
                <a:solidFill>
                  <a:srgbClr val="FF0000"/>
                </a:solidFill>
                <a:effectLst/>
              </a:rPr>
              <a:t>казаках:</a:t>
            </a:r>
            <a:r>
              <a:rPr lang="ru-RU" sz="2000" i="1" dirty="0">
                <a:solidFill>
                  <a:srgbClr val="FF0000"/>
                </a:solidFill>
                <a:effectLst/>
              </a:rPr>
              <a:t/>
            </a:r>
            <a:br>
              <a:rPr lang="ru-RU" sz="2000" i="1" dirty="0">
                <a:solidFill>
                  <a:srgbClr val="FF0000"/>
                </a:solidFill>
                <a:effectLst/>
              </a:rPr>
            </a:br>
            <a:r>
              <a:rPr lang="ru-RU" sz="2000" i="1" dirty="0">
                <a:solidFill>
                  <a:srgbClr val="FF0000"/>
                </a:solidFill>
                <a:effectLst/>
              </a:rPr>
              <a:t> </a:t>
            </a:r>
            <a:r>
              <a:rPr lang="ru-RU" sz="2000" i="1" dirty="0" smtClean="0">
                <a:solidFill>
                  <a:srgbClr val="FF0000"/>
                </a:solidFill>
                <a:effectLst/>
              </a:rPr>
              <a:t>- </a:t>
            </a:r>
            <a:r>
              <a:rPr lang="ru-RU" sz="2000" i="1" dirty="0">
                <a:solidFill>
                  <a:srgbClr val="FF0000"/>
                </a:solidFill>
                <a:effectLst/>
              </a:rPr>
              <a:t>Без коня казак кругом сирота.</a:t>
            </a:r>
            <a:br>
              <a:rPr lang="ru-RU" sz="2000" i="1" dirty="0">
                <a:solidFill>
                  <a:srgbClr val="FF0000"/>
                </a:solidFill>
                <a:effectLst/>
              </a:rPr>
            </a:br>
            <a:r>
              <a:rPr lang="ru-RU" sz="2000" i="1" dirty="0" smtClean="0">
                <a:solidFill>
                  <a:srgbClr val="FF0000"/>
                </a:solidFill>
                <a:effectLst/>
              </a:rPr>
              <a:t> - Конь </a:t>
            </a:r>
            <a:r>
              <a:rPr lang="ru-RU" sz="2000" i="1" dirty="0">
                <a:solidFill>
                  <a:srgbClr val="FF0000"/>
                </a:solidFill>
                <a:effectLst/>
              </a:rPr>
              <a:t>казаку – лучший друг.</a:t>
            </a:r>
            <a:br>
              <a:rPr lang="ru-RU" sz="2000" i="1" dirty="0">
                <a:solidFill>
                  <a:srgbClr val="FF0000"/>
                </a:solidFill>
                <a:effectLst/>
              </a:rPr>
            </a:br>
            <a:r>
              <a:rPr lang="ru-RU" sz="2000" i="1" dirty="0" smtClean="0">
                <a:solidFill>
                  <a:srgbClr val="FF0000"/>
                </a:solidFill>
                <a:effectLst/>
              </a:rPr>
              <a:t> - Казак </a:t>
            </a:r>
            <a:r>
              <a:rPr lang="ru-RU" sz="2000" i="1" dirty="0">
                <a:solidFill>
                  <a:srgbClr val="FF0000"/>
                </a:solidFill>
                <a:effectLst/>
              </a:rPr>
              <a:t>без службы, не казак.</a:t>
            </a:r>
            <a:br>
              <a:rPr lang="ru-RU" sz="2000" i="1" dirty="0">
                <a:solidFill>
                  <a:srgbClr val="FF0000"/>
                </a:solidFill>
                <a:effectLst/>
              </a:rPr>
            </a:br>
            <a:endParaRPr lang="ru-RU" i="1" dirty="0">
              <a:solidFill>
                <a:srgbClr val="FF0000"/>
              </a:solidFill>
            </a:endParaRPr>
          </a:p>
        </p:txBody>
      </p:sp>
      <p:sp>
        <p:nvSpPr>
          <p:cNvPr id="3" name="Объект 2"/>
          <p:cNvSpPr>
            <a:spLocks noGrp="1"/>
          </p:cNvSpPr>
          <p:nvPr>
            <p:ph sz="quarter" idx="13"/>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p:txBody>
      </p:sp>
      <p:pic>
        <p:nvPicPr>
          <p:cNvPr id="7" name="Объект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835696" y="31901"/>
            <a:ext cx="5204554" cy="4449527"/>
          </a:xfrm>
        </p:spPr>
      </p:pic>
    </p:spTree>
    <p:extLst>
      <p:ext uri="{BB962C8B-B14F-4D97-AF65-F5344CB8AC3E}">
        <p14:creationId xmlns:p14="http://schemas.microsoft.com/office/powerpoint/2010/main" val="2143322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1" y="4797152"/>
            <a:ext cx="7694240" cy="1656184"/>
          </a:xfrm>
        </p:spPr>
        <p:txBody>
          <a:bodyPr/>
          <a:lstStyle/>
          <a:p>
            <a:pPr marL="0" indent="0">
              <a:buNone/>
            </a:pPr>
            <a:r>
              <a:rPr lang="ru-RU" sz="2000" dirty="0">
                <a:solidFill>
                  <a:srgbClr val="FF0000"/>
                </a:solidFill>
                <a:effectLst/>
              </a:rPr>
              <a:t>- Ч</a:t>
            </a:r>
            <a:r>
              <a:rPr lang="ru-RU" sz="2000" dirty="0" smtClean="0">
                <a:solidFill>
                  <a:srgbClr val="FF0000"/>
                </a:solidFill>
                <a:effectLst/>
              </a:rPr>
              <a:t>ем </a:t>
            </a:r>
            <a:r>
              <a:rPr lang="ru-RU" sz="2000" dirty="0">
                <a:solidFill>
                  <a:srgbClr val="FF0000"/>
                </a:solidFill>
                <a:effectLst/>
              </a:rPr>
              <a:t>занимались казаки в свободное от военной службы время?</a:t>
            </a:r>
            <a:br>
              <a:rPr lang="ru-RU" sz="2000" dirty="0">
                <a:solidFill>
                  <a:srgbClr val="FF0000"/>
                </a:solidFill>
                <a:effectLst/>
              </a:rPr>
            </a:br>
            <a:r>
              <a:rPr lang="ru-RU" sz="2000" dirty="0" smtClean="0">
                <a:solidFill>
                  <a:srgbClr val="FF0000"/>
                </a:solidFill>
                <a:effectLst/>
              </a:rPr>
              <a:t> </a:t>
            </a:r>
            <a:r>
              <a:rPr lang="ru-RU" sz="2000" dirty="0">
                <a:solidFill>
                  <a:srgbClr val="FF0000"/>
                </a:solidFill>
                <a:effectLst/>
              </a:rPr>
              <a:t>Они сажали сады, сеяли хлеб, разводили скот.</a:t>
            </a:r>
            <a:br>
              <a:rPr lang="ru-RU" sz="2000" dirty="0">
                <a:solidFill>
                  <a:srgbClr val="FF0000"/>
                </a:solidFill>
                <a:effectLst/>
              </a:rPr>
            </a:br>
            <a:endParaRPr lang="ru-RU" sz="2000" dirty="0">
              <a:solidFill>
                <a:srgbClr val="FF0000"/>
              </a:solidFill>
            </a:endParaRPr>
          </a:p>
        </p:txBody>
      </p:sp>
      <p:pic>
        <p:nvPicPr>
          <p:cNvPr id="5"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323528" y="2432448"/>
            <a:ext cx="4714602" cy="208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47076"/>
            <a:ext cx="3672408" cy="225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611560" y="404664"/>
            <a:ext cx="1944216" cy="146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418428"/>
            <a:ext cx="2102127" cy="191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2674279"/>
            <a:ext cx="2131183" cy="150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282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3933056"/>
            <a:ext cx="6512511" cy="2160240"/>
          </a:xfrm>
        </p:spPr>
        <p:txBody>
          <a:bodyPr/>
          <a:lstStyle/>
          <a:p>
            <a:pPr marL="0" indent="0" algn="l">
              <a:lnSpc>
                <a:spcPct val="150000"/>
              </a:lnSpc>
              <a:buNone/>
            </a:pPr>
            <a:r>
              <a:rPr lang="ru-RU" sz="2400" dirty="0" smtClean="0">
                <a:solidFill>
                  <a:srgbClr val="FF0000"/>
                </a:solidFill>
              </a:rPr>
              <a:t>                 </a:t>
            </a:r>
            <a:r>
              <a:rPr lang="ru-RU" sz="3200" dirty="0" smtClean="0">
                <a:solidFill>
                  <a:srgbClr val="FF0000"/>
                </a:solidFill>
              </a:rPr>
              <a:t>Одежда </a:t>
            </a:r>
            <a:br>
              <a:rPr lang="ru-RU" sz="3200" dirty="0" smtClean="0">
                <a:solidFill>
                  <a:srgbClr val="FF0000"/>
                </a:solidFill>
              </a:rPr>
            </a:br>
            <a:r>
              <a:rPr lang="ru-RU" sz="3200" dirty="0">
                <a:solidFill>
                  <a:srgbClr val="FF0000"/>
                </a:solidFill>
              </a:rPr>
              <a:t> </a:t>
            </a:r>
            <a:r>
              <a:rPr lang="ru-RU" sz="3200" dirty="0" smtClean="0">
                <a:solidFill>
                  <a:srgbClr val="FF0000"/>
                </a:solidFill>
              </a:rPr>
              <a:t>                 казака </a:t>
            </a:r>
            <a:r>
              <a:rPr lang="ru-RU" sz="3200" dirty="0">
                <a:solidFill>
                  <a:srgbClr val="FF0000"/>
                </a:solidFill>
              </a:rPr>
              <a:t/>
            </a:r>
            <a:br>
              <a:rPr lang="ru-RU" sz="3200" dirty="0">
                <a:solidFill>
                  <a:srgbClr val="FF0000"/>
                </a:solidFill>
              </a:rPr>
            </a:br>
            <a:r>
              <a:rPr lang="ru-RU" sz="3200" dirty="0" smtClean="0">
                <a:solidFill>
                  <a:srgbClr val="FF0000"/>
                </a:solidFill>
              </a:rPr>
              <a:t>                 и казачки.</a:t>
            </a:r>
            <a:endParaRPr lang="ru-RU" sz="3200" dirty="0">
              <a:solidFill>
                <a:srgbClr val="FF0000"/>
              </a:solidFill>
            </a:endParaRPr>
          </a:p>
        </p:txBody>
      </p:sp>
      <p:sp>
        <p:nvSpPr>
          <p:cNvPr id="3" name="Объект 2"/>
          <p:cNvSpPr>
            <a:spLocks noGrp="1"/>
          </p:cNvSpPr>
          <p:nvPr>
            <p:ph sz="quarter" idx="13"/>
          </p:nvPr>
        </p:nvSpPr>
        <p:spPr/>
        <p:txBody>
          <a:bodyPr/>
          <a:lstStyle/>
          <a:p>
            <a:endParaRPr lang="ru-RU" dirty="0"/>
          </a:p>
          <a:p>
            <a:endParaRPr lang="ru-RU" dirty="0"/>
          </a:p>
        </p:txBody>
      </p:sp>
      <p:pic>
        <p:nvPicPr>
          <p:cNvPr id="1026" name="Picture 2" descr="C:\Users\Olga\Pictures\img1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07" t="12703" r="7880"/>
          <a:stretch/>
        </p:blipFill>
        <p:spPr bwMode="auto">
          <a:xfrm>
            <a:off x="2195736" y="11384"/>
            <a:ext cx="4615543" cy="3767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Olga\Pictures\detsad-287622-1420907855.jpg"/>
          <p:cNvPicPr>
            <a:picLocks noChangeAspect="1" noChangeArrowheads="1"/>
          </p:cNvPicPr>
          <p:nvPr/>
        </p:nvPicPr>
        <p:blipFill rotWithShape="1">
          <a:blip r:embed="rId4">
            <a:extLst>
              <a:ext uri="{28A0092B-C50C-407E-A947-70E740481C1C}">
                <a14:useLocalDpi xmlns:a14="http://schemas.microsoft.com/office/drawing/2010/main" val="0"/>
              </a:ext>
            </a:extLst>
          </a:blip>
          <a:srcRect t="23306"/>
          <a:stretch/>
        </p:blipFill>
        <p:spPr bwMode="auto">
          <a:xfrm>
            <a:off x="174147" y="3589309"/>
            <a:ext cx="3194716" cy="32686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Olga\Pictures\full1321964541.jpg"/>
          <p:cNvPicPr>
            <a:picLocks noChangeAspect="1" noChangeArrowheads="1"/>
          </p:cNvPicPr>
          <p:nvPr/>
        </p:nvPicPr>
        <p:blipFill rotWithShape="1">
          <a:blip r:embed="rId5">
            <a:extLst>
              <a:ext uri="{28A0092B-C50C-407E-A947-70E740481C1C}">
                <a14:useLocalDpi xmlns:a14="http://schemas.microsoft.com/office/drawing/2010/main" val="0"/>
              </a:ext>
            </a:extLst>
          </a:blip>
          <a:srcRect l="7454" t="7421" r="55035" b="7604"/>
          <a:stretch/>
        </p:blipFill>
        <p:spPr bwMode="auto">
          <a:xfrm>
            <a:off x="6156176" y="2119085"/>
            <a:ext cx="2738819" cy="465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30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Другая 5">
      <a:dk1>
        <a:sysClr val="windowText" lastClr="000000"/>
      </a:dk1>
      <a:lt1>
        <a:sysClr val="window" lastClr="FFFFFF"/>
      </a:lt1>
      <a:dk2>
        <a:srgbClr val="04617B"/>
      </a:dk2>
      <a:lt2>
        <a:srgbClr val="00B0F0"/>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1200</TotalTime>
  <Words>759</Words>
  <Application>Microsoft Office PowerPoint</Application>
  <PresentationFormat>Экран (4:3)</PresentationFormat>
  <Paragraphs>76</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Воздушный поток</vt:lpstr>
      <vt:lpstr>«Из жизни казаков». </vt:lpstr>
      <vt:lpstr>      Край наш — житница России Главный символ—колосок. Обдуваемый ветрами, Омываемый морями И обласканный лугами, Малой родины исток. </vt:lpstr>
      <vt:lpstr>У каждого человека есть малая Родина,  где он родился и живёт.  У нас, это Краснодарский край.  Краснодарский край ласково называют Кубанью.  Это название произошло от главной реки – Кубань. </vt:lpstr>
      <vt:lpstr>Очень давно, много лет тому назад на Кубани  жили древние люди.  Позже эти земли царица Екатерина II  подарила вольнолюбивым казакам за верную службу.  Казакам кубанская земля очень понравилась.   Поселились казаки на Кубани и жили свободно.  </vt:lpstr>
      <vt:lpstr>Казаки   всегда рассматривали   кубанские земли  как  дар  великой царицы  за  их   службу Отечеству.  Это они отразили в  названии  своего войскового  града: Екатеринодар, который тоже  рассматривали  как Екатерины    дар черноморскому казачеству. </vt:lpstr>
      <vt:lpstr>Хаты казаки строили из природных материалов: камыш, глина, солома.  Хаты обязательно обмазывались глиной и белились, чтобы было красиво. </vt:lpstr>
      <vt:lpstr> - Какое занятие для казаков было самым главным?  Они охраняли границы России от врагов. Казаки были людьми крепкими. Сильными, храбрыми, умелыми.            поговорки о казаках:  - Без коня казак кругом сирота.  - Конь казаку – лучший друг.  - Казак без службы, не казак. </vt:lpstr>
      <vt:lpstr>- Чем занимались казаки в свободное от военной службы время?  Они сажали сады, сеяли хлеб, разводили скот. </vt:lpstr>
      <vt:lpstr>                 Одежда                    казака                   и казачки.</vt:lpstr>
      <vt:lpstr>*Черкесска – головной убор казака. *Бешмет – одежда казака. *Башлык – суконный головной убор в виде капюшона. *Спидныца – нижняя юбка.  </vt:lpstr>
      <vt:lpstr>Одежду казачка хранила в скрыне. Так раньше на Кубани называли  сундук.                Ткачество на Кубани Уже с 7-9 лет в казачьей семье девочки  приучались к ткачеству, прядению. До совершеннолетия они успевали приготовить для себя приданое: рушники, настольники, рубахи. Ткали в основном из конопли и овечьей шерсти.  </vt:lpstr>
      <vt:lpstr>Презентация PowerPoint</vt:lpstr>
      <vt:lpstr>Убранство хаты Рушники - традиционный элемент украшения кубанского жилища. Их делали из тканей домашнего производства, обшивали с двух концов кружевами и вышивали крестом или гладью. Вышивка чаще всего проходила по краю полотенца с преобладанием растительного орнамента, вазона с цветами, геометрических фигур, парного изображения птиц.  Вышитыми рушниками  украшали хату, а самый красивый вешали в красный угол, туда, где висела икона.  </vt:lpstr>
      <vt:lpstr>Презентация PowerPoint</vt:lpstr>
      <vt:lpstr>      Жена казака – казачка занималась дома по хозяйству. С утра она ходила к колодцу, приносила воду, чтобы приготовить еду и постирать грязную одежду.       В чугуне казачка варила вкусную кашу. Молоко она хранила вот в такой глиняной посуде, которая называется глэчик. А вот этот большой глиняный горшок называется макитра.       В макитре казачка замешивала тесто</vt:lpstr>
      <vt:lpstr>Презентация PowerPoint</vt:lpstr>
      <vt:lpstr>Как и по всей России,                    на Кубани чтили и широко           отмечали                            календарные праздники:                Рождество Христово,                                                           Новый Год,                                                                                                                       Масленицу,                                                                                                                                 Пасху,                                                                                                                                                                          Троицу  </vt:lpstr>
      <vt:lpstr>пасха</vt:lpstr>
      <vt:lpstr>Презентация PowerPoint</vt:lpstr>
      <vt:lpstr>Презентация PowerPoint</vt:lpstr>
      <vt:lpstr>ГОНЧАРНОЕ ПРОИЗВОДСТВО   В каждой кубанской семье имелась необходимая глиняная посуда: макитры, махотки, миски, плошки и т.д. В творчестве гончара особое место занимало изготовление кувшина. Создание этой красивой формы было доступно не всем, для его изготовления требовались умение и навык. Если сосуд дышит, сохраняя воду прохладной даже в сильную жару, значит мастер вложил частичку души в немудреную посуду. </vt:lpstr>
      <vt:lpstr>Кузнечное дело на Кубани Кузнечным делом на Кубани занимались издревле. Каждый шестой казак был профессиональным кузнецом. Умение ковать своих коней, брички, оружие и, прежде всего, всякую домашнюю утварь, считалось таким же естественным, как возделывать землю.  </vt:lpstr>
      <vt:lpstr>Наши предки умели мастерить домашнюю утварь ажурного плетения. Плели из камыша, тальника, тростника колыбели, столы и стулья, корзины, лукошки, дворовые ограды - плетень. Во многих станицах этот промысел сохранился до сих пор. </vt:lpstr>
      <vt:lpstr>Кубанская культура проявляется в языке.</vt:lpstr>
      <vt:lpstr>Поговорки:</vt:lpstr>
      <vt:lpstr>Послушай пословицу и объясни её:</vt:lpstr>
      <vt:lpstr>« Народ, который не знает своего прошлого не имеет будущего».   Работу выполнила воспитатель I категории  Щукина Ольга Алексеевна  МБДОУ  д/с № 16 «Теремок» Краснодарский край Кавказский район г. Кропоткин октябрь 2016 год.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ДОШКОЛЬНОЕ ОБРАЗОВАТЕЛЬНОЕ УЧРЕЖДЕНИЕ ДЕТСКИЙ САД № 3</dc:title>
  <dc:creator>Татьяна</dc:creator>
  <cp:lastModifiedBy>Olga</cp:lastModifiedBy>
  <cp:revision>80</cp:revision>
  <dcterms:created xsi:type="dcterms:W3CDTF">2013-12-09T18:30:52Z</dcterms:created>
  <dcterms:modified xsi:type="dcterms:W3CDTF">2016-10-13T18:05:44Z</dcterms:modified>
</cp:coreProperties>
</file>