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78" r:id="rId11"/>
    <p:sldId id="265" r:id="rId12"/>
    <p:sldId id="266" r:id="rId13"/>
    <p:sldId id="267" r:id="rId14"/>
    <p:sldId id="269" r:id="rId15"/>
    <p:sldId id="279" r:id="rId16"/>
    <p:sldId id="280" r:id="rId17"/>
    <p:sldId id="272" r:id="rId18"/>
    <p:sldId id="268" r:id="rId19"/>
    <p:sldId id="273" r:id="rId20"/>
    <p:sldId id="274" r:id="rId21"/>
    <p:sldId id="275" r:id="rId22"/>
    <p:sldId id="276" r:id="rId23"/>
    <p:sldId id="281" r:id="rId24"/>
    <p:sldId id="282" r:id="rId25"/>
    <p:sldId id="283" r:id="rId26"/>
    <p:sldId id="284" r:id="rId27"/>
    <p:sldId id="285" r:id="rId28"/>
    <p:sldId id="28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6355" autoAdjust="0"/>
  </p:normalViewPr>
  <p:slideViewPr>
    <p:cSldViewPr>
      <p:cViewPr varScale="1">
        <p:scale>
          <a:sx n="63" d="100"/>
          <a:sy n="63" d="100"/>
        </p:scale>
        <p:origin x="-1362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A8F4F-9C46-4A8F-8408-D4A8482A0212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AEDA6-A3D6-428E-962D-04FD87A71F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8827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AEDA6-A3D6-428E-962D-04FD87A71F5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3964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AEDA6-A3D6-428E-962D-04FD87A71F5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300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AEDA6-A3D6-428E-962D-04FD87A71F5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7985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AEDA6-A3D6-428E-962D-04FD87A71F5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3932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AEDA6-A3D6-428E-962D-04FD87A71F5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5029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AEDA6-A3D6-428E-962D-04FD87A71F5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5894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AEDA6-A3D6-428E-962D-04FD87A71F5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4253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idx="1"/>
          </p:nvPr>
        </p:nvSpPr>
        <p:spPr/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fcy;&amp;ocy;&amp;ncy;&amp;ocy;&amp;vcy;&amp;ycy;&amp;ie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066" y="-387424"/>
            <a:ext cx="9601066" cy="72454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-315416"/>
            <a:ext cx="83529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Айсберги –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удивительные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явления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природы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 descr="Даже трудно поверить, что в этом ледяном безмолвии таятся миллионы звук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132856"/>
            <a:ext cx="4392488" cy="28955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827584" y="5661248"/>
            <a:ext cx="86044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9190" y="5103674"/>
            <a:ext cx="859481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Автор работы: </a:t>
            </a:r>
            <a:r>
              <a:rPr lang="ru-RU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Сенич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 Вадим,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 ученик 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5 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класса МАОУ СОШ №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5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Г.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Лабытнанги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Kcy;&amp;acy;&amp;rcy;&amp;tcy;&amp;icy;&amp;ncy;&amp;kcy;&amp;icy; &amp;fcy;&amp;ocy;&amp;ncy;&amp;ocy;&amp;vcy;&amp;ycy;&amp;ie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935" y="274638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Мои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исследования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815"/>
          <a:stretch/>
        </p:blipFill>
        <p:spPr>
          <a:xfrm>
            <a:off x="172537" y="2060848"/>
            <a:ext cx="4190620" cy="3802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808503" y="2077390"/>
            <a:ext cx="39990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       </a:t>
            </a:r>
            <a:r>
              <a:rPr lang="ru-RU" sz="3000" b="1" dirty="0" smtClean="0"/>
              <a:t>Лёд</a:t>
            </a:r>
            <a:r>
              <a:rPr lang="ru-RU" sz="3000" dirty="0" smtClean="0"/>
              <a:t> </a:t>
            </a:r>
            <a:r>
              <a:rPr lang="ru-RU" sz="3000" dirty="0"/>
              <a:t>плавает на поверхности воды и не тонет, следовательно он </a:t>
            </a:r>
            <a:r>
              <a:rPr lang="ru-RU" sz="3000" b="1" dirty="0"/>
              <a:t>«легче» воды</a:t>
            </a:r>
            <a:r>
              <a:rPr lang="ru-RU" sz="3000" dirty="0"/>
              <a:t>. Причём в стакане с солёной водой модель айсберга выступает из воды больше</a:t>
            </a:r>
          </a:p>
        </p:txBody>
      </p:sp>
    </p:spTree>
    <p:extLst>
      <p:ext uri="{BB962C8B-B14F-4D97-AF65-F5344CB8AC3E}">
        <p14:creationId xmlns:p14="http://schemas.microsoft.com/office/powerpoint/2010/main" xmlns="" val="313526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&amp;Kcy;&amp;acy;&amp;rcy;&amp;tcy;&amp;icy;&amp;ncy;&amp;kcy;&amp;icy; &amp;fcy;&amp;ocy;&amp;ncy;&amp;ocy;&amp;vcy;&amp;ycy;&amp;ie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39752" y="260648"/>
            <a:ext cx="4998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Научные факты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052736"/>
            <a:ext cx="156485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Факт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3645024"/>
            <a:ext cx="5976664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</a:t>
            </a:r>
            <a:r>
              <a:rPr lang="ru-RU" sz="32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Ломоносов:</a:t>
            </a:r>
          </a:p>
          <a:p>
            <a:pPr algn="just"/>
            <a:r>
              <a:rPr lang="ru-RU" sz="32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айсберг состоит из пресной воды. Она имеет плотность – 920 кг/м</a:t>
            </a:r>
            <a:r>
              <a:rPr lang="ru-RU" sz="3200" b="1" i="1" cap="none" spc="0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r>
              <a:rPr lang="ru-RU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морская вода плотнее- около 1025 кг/</a:t>
            </a:r>
            <a:r>
              <a:rPr lang="ru-RU" sz="32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</a:t>
            </a:r>
            <a:r>
              <a:rPr lang="ru-RU" sz="3200" b="1" i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32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1052736"/>
            <a:ext cx="6192688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Times New Roman" pitchFamily="18" charset="0"/>
              </a:rPr>
              <a:t>        </a:t>
            </a:r>
            <a:r>
              <a:rPr lang="ru-RU" sz="32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Times New Roman" pitchFamily="18" charset="0"/>
              </a:rPr>
              <a:t>Архимед: </a:t>
            </a:r>
          </a:p>
          <a:p>
            <a:r>
              <a:rPr lang="ru-RU" sz="32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Times New Roman" pitchFamily="18" charset="0"/>
              </a:rPr>
              <a:t>всякое тело, </a:t>
            </a:r>
            <a:r>
              <a:rPr lang="ru-RU" sz="32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погружённое</a:t>
            </a:r>
            <a:r>
              <a:rPr lang="ru-RU" sz="32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Times New Roman" pitchFamily="18" charset="0"/>
              </a:rPr>
              <a:t> в жидкость, выталкивается на поверхность</a:t>
            </a:r>
            <a:endParaRPr lang="ru-RU" sz="32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3933056"/>
            <a:ext cx="172819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Факт 2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434" name="Picture 2" descr="&amp;Rcy;&amp;ocy;&amp;scy;&amp;scy;&amp;icy;&amp;yacy; &amp;pcy;&amp;rcy;&amp;acy;&amp;zcy;&amp;dcy;&amp;ncy;&amp;ucy;&amp;iecy;&amp;tcy; &amp;tcy;&amp;rcy;&amp;iocy;&amp;khcy;&amp;scy;&amp;ocy;&amp;tcy;&amp;lcy;&amp;iecy;&amp;tcy;&amp;icy;&amp;iecy; &amp;scy;&amp;ocy; &amp;dcy;&amp;ncy;&amp;yacy; &amp;rcy;&amp;ocy;&amp;zhcy;&amp;dcy;&amp;iecy;&amp;ncy;&amp;icy;&amp;yacy; &amp;Mcy;&amp;icy;&amp;khcy;&amp;acy;&amp;icy;&amp;lcy;&amp;acy; &amp;Lcy;&amp;ocy;&amp;mcy;&amp;ocy;&amp;ncy;&amp;ocy;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653136"/>
            <a:ext cx="1355321" cy="1728192"/>
          </a:xfrm>
          <a:prstGeom prst="rect">
            <a:avLst/>
          </a:prstGeom>
          <a:noFill/>
        </p:spPr>
      </p:pic>
      <p:pic>
        <p:nvPicPr>
          <p:cNvPr id="18436" name="Picture 4" descr="http://im0-tub-ru.yandex.net/i?id=073e625a0d88fd22c4bb8c251f7a3cf8&amp;n=24"/>
          <p:cNvPicPr>
            <a:picLocks noChangeAspect="1" noChangeArrowheads="1"/>
          </p:cNvPicPr>
          <p:nvPr/>
        </p:nvPicPr>
        <p:blipFill>
          <a:blip r:embed="rId5" cstate="print"/>
          <a:srcRect l="10000" r="10000" b="13307"/>
          <a:stretch>
            <a:fillRect/>
          </a:stretch>
        </p:blipFill>
        <p:spPr bwMode="auto">
          <a:xfrm>
            <a:off x="899592" y="1988840"/>
            <a:ext cx="1252313" cy="1800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Kcy;&amp;acy;&amp;rcy;&amp;tcy;&amp;icy;&amp;ncy;&amp;kcy;&amp;icy; &amp;fcy;&amp;ocy;&amp;ncy;&amp;ocy;&amp;vcy;&amp;ycy;&amp;ie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31840" y="188640"/>
            <a:ext cx="2395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Вывод: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980728"/>
            <a:ext cx="813690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buFontTx/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Я нашел </a:t>
            </a:r>
            <a:r>
              <a:rPr lang="ru-RU" sz="3600" b="1" u="sng" dirty="0" smtClean="0">
                <a:solidFill>
                  <a:schemeClr val="accent2">
                    <a:lumMod val="75000"/>
                  </a:schemeClr>
                </a:solidFill>
              </a:rPr>
              <a:t>две причины</a:t>
            </a:r>
          </a:p>
          <a:p>
            <a:pPr marL="609600" indent="-609600" algn="ctr">
              <a:buFontTx/>
              <a:buNone/>
            </a:pPr>
            <a:r>
              <a:rPr lang="ru-RU" sz="3600" b="1" u="sng" dirty="0" smtClean="0">
                <a:solidFill>
                  <a:schemeClr val="accent2">
                    <a:lumMod val="75000"/>
                  </a:schemeClr>
                </a:solidFill>
              </a:rPr>
              <a:t> непотопляемости</a:t>
            </a:r>
            <a:r>
              <a:rPr lang="ru-RU" sz="3600" u="sng" dirty="0" smtClean="0">
                <a:solidFill>
                  <a:schemeClr val="accent2">
                    <a:lumMod val="75000"/>
                  </a:schemeClr>
                </a:solidFill>
              </a:rPr>
              <a:t> айсбергов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endParaRPr lang="ru-RU" sz="36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609600" indent="-609600">
              <a:buFont typeface="Wingdings" pitchFamily="2" charset="2"/>
              <a:buChar char="Ø"/>
            </a:pPr>
            <a:r>
              <a:rPr lang="ru-RU" sz="3200" b="1" i="1" dirty="0" smtClean="0"/>
              <a:t>На всякое тело, погружённое в воду действует </a:t>
            </a:r>
            <a:r>
              <a:rPr lang="ru-RU" sz="3200" b="1" i="1" dirty="0" smtClean="0">
                <a:solidFill>
                  <a:srgbClr val="000099"/>
                </a:solidFill>
              </a:rPr>
              <a:t>выталкивающая сила.</a:t>
            </a:r>
          </a:p>
          <a:p>
            <a:pPr marL="609600" indent="-609600"/>
            <a:endParaRPr lang="ru-RU" sz="3200" b="1" i="1" dirty="0" smtClean="0">
              <a:solidFill>
                <a:srgbClr val="000099"/>
              </a:solidFill>
            </a:endParaRPr>
          </a:p>
          <a:p>
            <a:pPr marL="609600" indent="-609600"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000099"/>
                </a:solidFill>
              </a:rPr>
              <a:t>Лёд состоит из кристаллов воды, между которыми находится воздух. Следовательно, плотность льда меньше плотности любой воды</a:t>
            </a:r>
            <a:r>
              <a:rPr lang="ru-RU" sz="3200" b="1" i="1" dirty="0" smtClean="0"/>
              <a:t>, поэтому айсберг не тонет.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9167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4509120"/>
            <a:ext cx="820891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             </a:t>
            </a:r>
            <a:r>
              <a:rPr lang="ru-RU" sz="2400" b="1" dirty="0" smtClean="0">
                <a:solidFill>
                  <a:schemeClr val="bg1"/>
                </a:solidFill>
              </a:rPr>
              <a:t>Из-за того, что </a:t>
            </a:r>
            <a:r>
              <a:rPr lang="ru-RU" sz="2400" b="1" dirty="0" smtClean="0"/>
              <a:t>лёд легче </a:t>
            </a:r>
            <a:r>
              <a:rPr lang="ru-RU" sz="2400" b="1" dirty="0" smtClean="0">
                <a:solidFill>
                  <a:schemeClr val="bg1"/>
                </a:solidFill>
              </a:rPr>
              <a:t>воды, а также благодаря пузырькам воздуха, находящимся в ледяных кристаллах, айсберги имеют хорошую плавучесть. 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90% айсберга находятся под водой, а на поверхности океана плавает только его макушка - десятая часть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&amp;Kcy;&amp;acy;&amp;rcy;&amp;tcy;&amp;icy;&amp;ncy;&amp;kcy;&amp;icy; &amp;fcy;&amp;ocy;&amp;ncy;&amp;ocy;&amp;vcy;&amp;ycy;&amp;ie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 descr="image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060575"/>
            <a:ext cx="3594100" cy="4797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751512" y="188640"/>
            <a:ext cx="406896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Над поверхностью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воды высота айсберга меньше, чем под водой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157192"/>
            <a:ext cx="45720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Поверхность  айсберга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под водой напоминает горы, только уходящие вершинами вниз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60648"/>
            <a:ext cx="3096344" cy="467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AutoShape 10"/>
          <p:cNvSpPr>
            <a:spLocks/>
          </p:cNvSpPr>
          <p:nvPr/>
        </p:nvSpPr>
        <p:spPr bwMode="auto">
          <a:xfrm>
            <a:off x="2483768" y="908720"/>
            <a:ext cx="216024" cy="3456384"/>
          </a:xfrm>
          <a:prstGeom prst="rightBrace">
            <a:avLst>
              <a:gd name="adj1" fmla="val 50000"/>
              <a:gd name="adj2" fmla="val 50000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771800" y="2420888"/>
            <a:ext cx="1152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800 м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2843808" y="1196752"/>
            <a:ext cx="1066800" cy="304800"/>
          </a:xfrm>
          <a:prstGeom prst="lef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2843808" y="1988840"/>
            <a:ext cx="1066800" cy="304800"/>
          </a:xfrm>
          <a:prstGeom prst="lef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33333E-6 L 5.55112E-17 0.111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44444E-6 L 5.55112E-17 0.61112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5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Kcy;&amp;acy;&amp;rcy;&amp;tcy;&amp;icy;&amp;ncy;&amp;kcy;&amp;icy; &amp;fcy;&amp;ocy;&amp;ncy;&amp;ocy;&amp;vcy;&amp;ycy;&amp;ie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03956" y="2463713"/>
            <a:ext cx="4572000" cy="3429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75656" y="274638"/>
            <a:ext cx="5832648" cy="85010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Мои исследования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1124744"/>
            <a:ext cx="172819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Опыт 2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06933" y="1305341"/>
            <a:ext cx="26037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03440" y="1305341"/>
            <a:ext cx="4861047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Меня удивило выражение «горы, уходящие вершинами вниз», и я решил проверить, верно ли это.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зял модель айсберга, выполненную в форме горы, и опустил её в воду, причём опускал широким основанием вниз.     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069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Kcy;&amp;acy;&amp;rcy;&amp;tcy;&amp;icy;&amp;ncy;&amp;kcy;&amp;icy; &amp;fcy;&amp;ocy;&amp;ncy;&amp;ocy;&amp;vcy;&amp;ycy;&amp;ie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93077" y="1543227"/>
            <a:ext cx="3347864" cy="2510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8973" y="1155555"/>
            <a:ext cx="4608512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274638"/>
            <a:ext cx="5832648" cy="85010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Мои исследования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6846" y="4899678"/>
            <a:ext cx="806489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Мой маленький айсберг переворачивался </a:t>
            </a:r>
          </a:p>
          <a:p>
            <a:pPr algn="just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опускался вниз вершиной,  и только </a:t>
            </a:r>
          </a:p>
          <a:p>
            <a:pPr algn="just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незначительная широкая часть оставалась над водой.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99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Kcy;&amp;acy;&amp;rcy;&amp;tcy;&amp;icy;&amp;ncy;&amp;kcy;&amp;icy; &amp;fcy;&amp;ocy;&amp;ncy;&amp;ocy;&amp;vcy;&amp;ycy;&amp;ie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6" descr="iceberg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212976"/>
            <a:ext cx="4679950" cy="2820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63688" y="188640"/>
            <a:ext cx="6221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Размеры айсбергов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611560" y="1309409"/>
            <a:ext cx="7739459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      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Встречаются небольшие, размером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5-10 метров в диаметре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, но чаще наблюдаются айсберги диаметром более 100 метров.  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67544" y="3838982"/>
            <a:ext cx="3456384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2000" dirty="0">
                <a:solidFill>
                  <a:srgbClr val="FFFF99"/>
                </a:solidFill>
                <a:latin typeface="Arial Black" pitchFamily="34" charset="0"/>
              </a:rPr>
              <a:t> 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 океане встречались ледяные исполины в десятки и больше сотни километров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6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ceberg-terraoko-2013-11-30-99 (1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3968" y="1988840"/>
            <a:ext cx="460851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        </a:t>
            </a:r>
            <a:r>
              <a:rPr lang="ru-RU" sz="2000" b="1" dirty="0" smtClean="0">
                <a:solidFill>
                  <a:schemeClr val="bg1"/>
                </a:solidFill>
              </a:rPr>
              <a:t>Для ученых айсберги – это прекрасные объекты для изучения и наблюдения. Но для океанских кораблей они представляют огромную опасность. 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           Данная проблема интересовала многих исследователей с давних времен, актуальна она и сейчас, так как это природное явление вызывает панический страх. 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          И немногие догадываются о практической значимости ледяных глыб – айсбергов, о той пользе, которую они уже сейчас приносят людям.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   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188640"/>
            <a:ext cx="3049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Айсберги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&amp;Kcy;&amp;acy;&amp;rcy;&amp;tcy;&amp;icy;&amp;ncy;&amp;kcy;&amp;icy; &amp;fcy;&amp;ocy;&amp;ncy;&amp;ocy;&amp;vcy;&amp;ycy;&amp;ie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19" y="188640"/>
            <a:ext cx="871296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Отрицательная роль айсбергов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95536" y="4084643"/>
            <a:ext cx="8352928" cy="20605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Айсберги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подстерегали человека с тех пор, как он решился отплыть от берегов Европы на запад. </a:t>
            </a:r>
          </a:p>
          <a:p>
            <a:pPr algn="just">
              <a:lnSpc>
                <a:spcPct val="130000"/>
              </a:lnSpc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   Даже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сейчас, когда современные радары помогают предотвратить катастрофические столкновения, айсберги представляют собой серьезную угрозу для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судов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7744" y="1052736"/>
            <a:ext cx="3808334" cy="257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16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&amp;Kcy;&amp;acy;&amp;rcy;&amp;tcy;&amp;icy;&amp;ncy;&amp;kcy;&amp;icy; &amp;fcy;&amp;ocy;&amp;ncy;&amp;ocy;&amp;vcy;&amp;ycy;&amp;ie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9601066" cy="72454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188640"/>
            <a:ext cx="850480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 работы: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исследование роли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айсбергов в жизни человека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iceberg-terraoko-2013-11-30-99 (3)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051720" y="3604960"/>
            <a:ext cx="4824536" cy="3015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amp;Kcy;&amp;acy;&amp;rcy;&amp;tcy;&amp;icy;&amp;ncy;&amp;kcy;&amp;icy; &amp;fcy;&amp;ocy;&amp;ncy;&amp;ocy;&amp;vcy;&amp;ycy;&amp;ie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248" y="227112"/>
            <a:ext cx="3886200" cy="3208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32656"/>
            <a:ext cx="3505200" cy="2628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39552" y="3645024"/>
            <a:ext cx="8064896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Наиболее страшной трагедией, разыгравшейся из-за айсберга, была гибель 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«Титаника»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 В 1912 году это судно столкнулось с айсбергом в Атлантическом океане и затонуло вместе с 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1513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пассажирами. Тогда это было самое большое пассажирское судно в мире. С тех пор за передвижением айсбергов наблюдает специальная международная комиссия и предупреждает суда об опасности.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&amp;Kcy;&amp;acy;&amp;rcy;&amp;tcy;&amp;icy;&amp;ncy;&amp;kcy;&amp;icy; &amp;fcy;&amp;ocy;&amp;ncy;&amp;ocy;&amp;vcy;&amp;ycy;&amp;ie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188640"/>
            <a:ext cx="81890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Положительная роль айсбергов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95536" y="980728"/>
            <a:ext cx="8280400" cy="701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 На айсбергах практикуется строительство обитаемых исследовательских баз.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11560" y="4581128"/>
            <a:ext cx="8280920" cy="1631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  Айсберги являются  гигантским хранилищем пресной воды, которой так не хватает во многих странах мира и, особенно в странах с жарким пустынным климатом. В айсбергах сосредоточена большая часть пресной воды на Земле.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 t="10756"/>
          <a:stretch>
            <a:fillRect/>
          </a:stretch>
        </p:blipFill>
        <p:spPr bwMode="auto">
          <a:xfrm>
            <a:off x="899592" y="2060848"/>
            <a:ext cx="3154111" cy="183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772816"/>
            <a:ext cx="3429000" cy="257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&amp;Kcy;&amp;acy;&amp;rcy;&amp;tcy;&amp;icy;&amp;ncy;&amp;kcy;&amp;icy; &amp;fcy;&amp;ocy;&amp;ncy;&amp;ocy;&amp;vcy;&amp;ycy;&amp;ie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 l="2309" t="4947" r="1847" b="6003"/>
          <a:stretch>
            <a:fillRect/>
          </a:stretch>
        </p:blipFill>
        <p:spPr bwMode="auto">
          <a:xfrm>
            <a:off x="1511176" y="2276872"/>
            <a:ext cx="5832648" cy="272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395535" y="5235691"/>
            <a:ext cx="8063929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Именно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благодаря таянию айсбергов холодные океанические течения насыщены кислородом и минеральными веществами.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11560" y="1042864"/>
            <a:ext cx="8208714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Уже сейчас практикуется отбуксировка айсбергов в засушливые     районы.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8640"/>
            <a:ext cx="81890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Положительная роль айсбергов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Kcy;&amp;acy;&amp;rcy;&amp;tcy;&amp;icy;&amp;ncy;&amp;kcy;&amp;icy; &amp;fcy;&amp;ocy;&amp;ncy;&amp;ocy;&amp;vcy;&amp;ycy;&amp;ie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61808" y="188640"/>
            <a:ext cx="55445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Удивительные факты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9" descr="87e9a7cee35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28" b="13666"/>
          <a:stretch/>
        </p:blipFill>
        <p:spPr bwMode="auto">
          <a:xfrm>
            <a:off x="5498108" y="3140968"/>
            <a:ext cx="3287886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12" descr="Айсберг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33" r="11820"/>
          <a:stretch/>
        </p:blipFill>
        <p:spPr bwMode="auto">
          <a:xfrm>
            <a:off x="355577" y="958081"/>
            <a:ext cx="2448272" cy="2722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059832" y="1175759"/>
            <a:ext cx="511256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      Если </a:t>
            </a:r>
            <a:r>
              <a:rPr lang="ru-RU" sz="2800" b="1" dirty="0">
                <a:solidFill>
                  <a:srgbClr val="002060"/>
                </a:solidFill>
              </a:rPr>
              <a:t>айсберг </a:t>
            </a:r>
            <a:r>
              <a:rPr lang="ru-RU" sz="2800" b="1" dirty="0" smtClean="0">
                <a:solidFill>
                  <a:srgbClr val="002060"/>
                </a:solidFill>
              </a:rPr>
              <a:t>синего цвета</a:t>
            </a:r>
            <a:r>
              <a:rPr lang="ru-RU" sz="2800" b="1" dirty="0">
                <a:solidFill>
                  <a:srgbClr val="002060"/>
                </a:solidFill>
              </a:rPr>
              <a:t>, скорее всего ему более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1000 лет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3529" y="4409156"/>
            <a:ext cx="492509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ru-RU" sz="2800" dirty="0"/>
              <a:t>  </a:t>
            </a:r>
            <a:r>
              <a:rPr lang="ru-RU" sz="2800" dirty="0" smtClean="0"/>
              <a:t>     </a:t>
            </a:r>
            <a:r>
              <a:rPr lang="ru-RU" sz="2800" b="1" dirty="0">
                <a:solidFill>
                  <a:srgbClr val="002060"/>
                </a:solidFill>
              </a:rPr>
              <a:t>Пение айсбергов – </a:t>
            </a:r>
            <a:r>
              <a:rPr lang="ru-RU" sz="2800" b="1" dirty="0" smtClean="0">
                <a:solidFill>
                  <a:srgbClr val="002060"/>
                </a:solidFill>
              </a:rPr>
              <a:t>низкое</a:t>
            </a:r>
            <a:r>
              <a:rPr lang="ru-RU" sz="2800" b="1" dirty="0">
                <a:solidFill>
                  <a:srgbClr val="002060"/>
                </a:solidFill>
              </a:rPr>
              <a:t>, мощное гудение, </a:t>
            </a:r>
            <a:r>
              <a:rPr lang="ru-RU" sz="2800" b="1" dirty="0" smtClean="0">
                <a:solidFill>
                  <a:srgbClr val="002060"/>
                </a:solidFill>
              </a:rPr>
              <a:t>но </a:t>
            </a:r>
            <a:r>
              <a:rPr lang="ru-RU" sz="2800" b="1" dirty="0">
                <a:solidFill>
                  <a:srgbClr val="002060"/>
                </a:solidFill>
              </a:rPr>
              <a:t>услышать его можно только при помощи специального оборудования.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3756253"/>
            <a:ext cx="35445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Поющие айсберги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436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Kcy;&amp;acy;&amp;rcy;&amp;tcy;&amp;icy;&amp;ncy;&amp;kcy;&amp;icy; &amp;fcy;&amp;ocy;&amp;ncy;&amp;ocy;&amp;vcy;&amp;ycy;&amp;ie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76349" y="476672"/>
            <a:ext cx="33843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Любое творение природы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уникально и неповторимо. </a:t>
            </a:r>
          </a:p>
        </p:txBody>
      </p:sp>
      <p:pic>
        <p:nvPicPr>
          <p:cNvPr id="5" name="Picture 7" descr="1183645494_076844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3969"/>
            <a:ext cx="4104456" cy="2756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5" descr="nature_1280x1024_wall_01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791" y="2574623"/>
            <a:ext cx="3720934" cy="2918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4728784" y="3654188"/>
            <a:ext cx="3707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Ледяные горы в океане – незабываемо красивая и величественная картина</a:t>
            </a:r>
            <a:r>
              <a:rPr lang="ru-RU" sz="2000" b="1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53414" y="485451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Они имеют самые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 причудливые формы. </a:t>
            </a:r>
          </a:p>
        </p:txBody>
      </p:sp>
    </p:spTree>
    <p:extLst>
      <p:ext uri="{BB962C8B-B14F-4D97-AF65-F5344CB8AC3E}">
        <p14:creationId xmlns:p14="http://schemas.microsoft.com/office/powerpoint/2010/main" xmlns="" val="426286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Kcy;&amp;acy;&amp;rcy;&amp;tcy;&amp;icy;&amp;ncy;&amp;kcy;&amp;icy; &amp;fcy;&amp;ocy;&amp;ncy;&amp;ocy;&amp;vcy;&amp;ycy;&amp;ie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18817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-81116"/>
            <a:ext cx="4572000" cy="2981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8" descr="i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815" y="3238501"/>
            <a:ext cx="4356100" cy="3252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467544" y="548680"/>
            <a:ext cx="3672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</a:t>
            </a:r>
            <a:r>
              <a:rPr lang="ru-RU" sz="2800" b="1" dirty="0" smtClean="0">
                <a:solidFill>
                  <a:srgbClr val="7030A0"/>
                </a:solidFill>
              </a:rPr>
              <a:t>Они </a:t>
            </a:r>
            <a:r>
              <a:rPr lang="ru-RU" sz="2800" b="1" dirty="0">
                <a:solidFill>
                  <a:srgbClr val="7030A0"/>
                </a:solidFill>
              </a:rPr>
              <a:t>напоминают 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гигантские кристаллы 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драгоценных камней: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97730" y="3789040"/>
            <a:ext cx="4030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ярко-зеленые, </a:t>
            </a:r>
          </a:p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темно-синие, </a:t>
            </a:r>
          </a:p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бирюзового цветов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02637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&amp;Kcy;&amp;acy;&amp;rcy;&amp;tcy;&amp;icy;&amp;ncy;&amp;kcy;&amp;icy; &amp;fcy;&amp;ocy;&amp;ncy;&amp;ocy;&amp;vcy;&amp;ycy;&amp;ie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001254" y="188640"/>
            <a:ext cx="32656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Заключение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7544" y="1095487"/>
            <a:ext cx="792088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Айсберги – это  не только зло и опасность для людей. </a:t>
            </a:r>
          </a:p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Это  перспективное направление для научных исследований. </a:t>
            </a:r>
          </a:p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А также они имеют большое экологическое значение: если на Земле источники пресной воды иссякнут по каким-либо причинам, люди могут использовать воду, которая находится в замороженном виде в айсбергах. </a:t>
            </a:r>
          </a:p>
        </p:txBody>
      </p:sp>
      <p:pic>
        <p:nvPicPr>
          <p:cNvPr id="4" name="Picture 9" descr="iceberg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54" t="10585" r="8502" b="15331"/>
          <a:stretch>
            <a:fillRect/>
          </a:stretch>
        </p:blipFill>
        <p:spPr bwMode="auto">
          <a:xfrm>
            <a:off x="5383069" y="3941630"/>
            <a:ext cx="3086100" cy="2055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76200" cmpd="tri">
                <a:solidFill>
                  <a:srgbClr val="FF00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ceberg_greenland_1024x76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5" y="3998481"/>
            <a:ext cx="3096344" cy="2326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516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Kcy;&amp;acy;&amp;rcy;&amp;tcy;&amp;icy;&amp;ncy;&amp;kcy;&amp;icy; &amp;fcy;&amp;ocy;&amp;ncy;&amp;ocy;&amp;vcy;&amp;ycy;&amp;ie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357166"/>
            <a:ext cx="814242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886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Используемая литература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3886200" algn="l"/>
              </a:tabLst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Б</a:t>
            </a:r>
            <a:r>
              <a:rPr kumimoji="0" lang="ru-RU" sz="28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олтянский</a:t>
            </a:r>
            <a:r>
              <a:rPr kumimoji="0" lang="ru-RU" sz="2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В.Г., Алексин А.Г., </a:t>
            </a:r>
            <a:r>
              <a:rPr kumimoji="0" lang="ru-RU" sz="28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Жаркова</a:t>
            </a:r>
            <a:r>
              <a:rPr kumimoji="0" lang="ru-RU" sz="2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Л.М.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3886200" algn="l"/>
              </a:tabLst>
            </a:pPr>
            <a:r>
              <a:rPr kumimoji="0" lang="ru-RU" sz="2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«Что такое? Кто такой?» Том 1. – </a:t>
            </a:r>
            <a:r>
              <a:rPr kumimoji="0" lang="ru-RU" sz="28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М.:Наука</a:t>
            </a:r>
            <a:r>
              <a:rPr kumimoji="0" lang="ru-RU" sz="2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2000 </a:t>
            </a:r>
            <a:endParaRPr kumimoji="0" lang="ru-RU" sz="28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3886200" algn="l"/>
              </a:tabLst>
            </a:pPr>
            <a:r>
              <a:rPr kumimoji="0" lang="ru-RU" sz="2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Черныш М.В.   «Я познаю мир». – М.: Дрофа, 2000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3886200" algn="l"/>
              </a:tabLst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Малофеева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Н.Н.  «Большая книга интересных фактов»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3886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- М.: «РОСМЭН-ПРЕСС», 2006.-240с.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3886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Научные опыты. Издание на русском языке.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3886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«Издательская группа «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Контэнт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», 2003 г.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3886200" algn="l"/>
              </a:tabLst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Нуждина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Т.Д. Энциклопедия для малышей «Чудо - всюду»,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3886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«Академия развития», 1998 г.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3886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http://ru.wikipedia.org/wiki/Айсберг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3886200" algn="l"/>
              </a:tabLst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www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krugosvet.ru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ggu2"/>
          <p:cNvPicPr>
            <a:picLocks noChangeAspect="1" noChangeArrowheads="1"/>
          </p:cNvPicPr>
          <p:nvPr/>
        </p:nvPicPr>
        <p:blipFill>
          <a:blip r:embed="rId2" cstate="print"/>
          <a:srcRect b="8894"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42976" y="1714488"/>
            <a:ext cx="75264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" name="Picture 2" descr="&amp;Kcy;&amp;acy;&amp;rcy;&amp;tcy;&amp;icy;&amp;ncy;&amp;kcy;&amp;icy; &amp;fcy;&amp;ocy;&amp;ncy;&amp;ocy;&amp;vcy;&amp;ycy;&amp;iecy; &amp;dcy;&amp;lcy;&amp;yacy; &amp;pcy;&amp;rcy;&amp;iecy;&amp;zcy;&amp;iecy;&amp;ncy;&amp;tcy;&amp;acy;&amp;tscy;&amp;icy;&amp;icy;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23728" y="260648"/>
            <a:ext cx="48245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Гипотеза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340768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Айсберги могут </a:t>
            </a:r>
          </a:p>
          <a:p>
            <a:pPr algn="ctr"/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 только наносить вред людям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но и приносить им пользу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5" descr="iceberg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284984"/>
            <a:ext cx="4392488" cy="2450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&amp;Kcy;&amp;acy;&amp;rcy;&amp;tcy;&amp;icy;&amp;ncy;&amp;kcy;&amp;icy; &amp;fcy;&amp;ocy;&amp;ncy;&amp;ocy;&amp;vcy;&amp;ycy;&amp;iecy; &amp;dcy;&amp;lcy;&amp;yacy; &amp;pcy;&amp;rcy;&amp;iecy;&amp;zcy;&amp;iecy;&amp;ncy;&amp;tcy;&amp;acy;&amp;tscy;&amp;icy;&amp;icy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71600" y="332657"/>
            <a:ext cx="756084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 работы</a:t>
            </a:r>
          </a:p>
          <a:p>
            <a:pPr marL="609600" indent="-609600"/>
            <a:r>
              <a:rPr lang="ru-RU" sz="48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Выяснить:</a:t>
            </a:r>
          </a:p>
          <a:p>
            <a:pPr marL="609600" indent="-609600"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из чего состоят айсберги, </a:t>
            </a:r>
          </a:p>
          <a:p>
            <a:pPr marL="609600" indent="-609600"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как они появляются, </a:t>
            </a:r>
          </a:p>
          <a:p>
            <a:pPr marL="609600" indent="-609600"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почему плавают, а не тонут,</a:t>
            </a:r>
          </a:p>
          <a:p>
            <a:pPr marL="609600" indent="-609600"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какую опасность и пользу несут людям?</a:t>
            </a:r>
          </a:p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4" descr="bergta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437112"/>
            <a:ext cx="4860925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&amp;Kcy;&amp;acy;&amp;rcy;&amp;tcy;&amp;icy;&amp;ncy;&amp;kcy;&amp;icy; &amp;fcy;&amp;ocy;&amp;ncy;&amp;ocy;&amp;vcy;&amp;ycy;&amp;iecy; &amp;dcy;&amp;lcy;&amp;yacy; &amp;pcy;&amp;rcy;&amp;iecy;&amp;zcy;&amp;iecy;&amp;ncy;&amp;tcy;&amp;acy;&amp;tscy;&amp;icy;&amp;icy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03848" y="332656"/>
            <a:ext cx="2886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Методы: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10" descr="j02805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8224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39552" y="2204864"/>
            <a:ext cx="8136904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Сбор и обработка информации</a:t>
            </a:r>
          </a:p>
          <a:p>
            <a:pPr lvl="1">
              <a:buFont typeface="Wingdings" pitchFamily="2" charset="2"/>
              <a:buChar char="Ø"/>
            </a:pP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Эксперимент</a:t>
            </a:r>
          </a:p>
          <a:p>
            <a:pPr lvl="1">
              <a:buFont typeface="Wingdings" pitchFamily="2" charset="2"/>
              <a:buChar char="Ø"/>
            </a:pP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Наблюдение</a:t>
            </a:r>
          </a:p>
          <a:p>
            <a:pPr lvl="1">
              <a:buFont typeface="Wingdings" pitchFamily="2" charset="2"/>
              <a:buChar char="Ø"/>
            </a:pP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Беседа </a:t>
            </a:r>
          </a:p>
          <a:p>
            <a:pPr lvl="1">
              <a:buFont typeface="Wingdings" pitchFamily="2" charset="2"/>
              <a:buChar char="Ø"/>
            </a:pP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Просмотр фильма</a:t>
            </a:r>
          </a:p>
          <a:p>
            <a:pPr lvl="1">
              <a:buFont typeface="Wingdings" pitchFamily="2" charset="2"/>
              <a:buChar char="Ø"/>
            </a:pP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Анализ полученных данных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ceberg_greenland_1024x7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875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83568" y="3429000"/>
            <a:ext cx="7920880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«</a:t>
            </a:r>
            <a:r>
              <a:rPr lang="ru-RU" sz="48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Айс</a:t>
            </a:r>
            <a:r>
              <a:rPr lang="ru-RU" sz="48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 по-немецки – лёд,            «</a:t>
            </a:r>
            <a:r>
              <a:rPr lang="ru-RU" sz="48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берг</a:t>
            </a:r>
            <a:r>
              <a:rPr lang="ru-RU" sz="48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  - гора. </a:t>
            </a:r>
          </a:p>
          <a:p>
            <a:r>
              <a:rPr lang="ru-RU" sz="48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(Получилось, ледяная гора) </a:t>
            </a:r>
            <a:endParaRPr lang="ru-RU" sz="4800" b="1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484784"/>
            <a:ext cx="70567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Что такое айсберг?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&amp;Kcy;&amp;acy;&amp;rcy;&amp;tcy;&amp;icy;&amp;ncy;&amp;kcy;&amp;icy; &amp;fcy;&amp;ocy;&amp;ncy;&amp;ocy;&amp;vcy;&amp;ycy;&amp;ie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5" descr="айсберг №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772816"/>
            <a:ext cx="2057202" cy="2288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82762" y="387169"/>
            <a:ext cx="8064896" cy="10895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</a:rPr>
              <a:t>Родина айсбергов –</a:t>
            </a:r>
          </a:p>
          <a:p>
            <a:pPr algn="ctr"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</a:rPr>
              <a:t> Арктика и Антарктида </a:t>
            </a:r>
          </a:p>
        </p:txBody>
      </p:sp>
      <p:pic>
        <p:nvPicPr>
          <p:cNvPr id="7" name="Picture 4" descr="pic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933056"/>
            <a:ext cx="3240360" cy="2452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39552" y="1988841"/>
            <a:ext cx="468052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Как образуются?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Арктике от покровных материковых ледников</a:t>
            </a:r>
            <a:endParaRPr lang="ru-RU" sz="2800" b="1" cap="none" spc="0" dirty="0">
              <a:ln w="10541" cmpd="sng">
                <a:solidFill>
                  <a:schemeClr val="bg2">
                    <a:lumMod val="2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4941168"/>
            <a:ext cx="420083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В Антарктиде </a:t>
            </a:r>
          </a:p>
          <a:p>
            <a:pPr algn="ctr"/>
            <a:r>
              <a:rPr lang="ru-RU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от шельфовых ледников  </a:t>
            </a:r>
            <a:endParaRPr lang="ru-RU" sz="28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Рисунок 7" descr="http://tainy.net/wp-content/uploads/2011/02/72-600x4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61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83568" y="404664"/>
            <a:ext cx="81140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Из чего состоят айсберги?</a:t>
            </a:r>
            <a:r>
              <a:rPr kumimoji="0" lang="ru-RU" sz="54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1700808"/>
            <a:ext cx="8468857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Айсберг — это отколовшаяся часть </a:t>
            </a:r>
          </a:p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ледника. Это происходит тогда, когда </a:t>
            </a:r>
          </a:p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ледник (который напоминает ледовую </a:t>
            </a:r>
          </a:p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реку), двигаясь вниз по долине, достигает</a:t>
            </a:r>
          </a:p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моря. Край ледника откалывается и </a:t>
            </a:r>
          </a:p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образует плавающий айсберг.</a:t>
            </a:r>
          </a:p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0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Значит айсберг – это замёрзшая вода. 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Kcy;&amp;acy;&amp;rcy;&amp;tcy;&amp;icy;&amp;ncy;&amp;kcy;&amp;icy; &amp;fcy;&amp;ocy;&amp;ncy;&amp;ocy;&amp;vcy;&amp;ycy;&amp;ie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188640"/>
            <a:ext cx="6029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Мои исследования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700808"/>
            <a:ext cx="41764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         Я заморозил воду и сделал различные модели айсберга.  Взял одинаковые  кусочки льда и поместил  их в стаканы с холодной  водой, один из них была солёная вода. </a:t>
            </a:r>
          </a:p>
          <a:p>
            <a:pPr algn="just"/>
            <a:r>
              <a:rPr lang="ru-RU" sz="3200" b="1" dirty="0" smtClean="0"/>
              <a:t>      </a:t>
            </a:r>
            <a:endParaRPr lang="ru-RU" sz="32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052736"/>
            <a:ext cx="266429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Опыт 1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73642" y="2817695"/>
            <a:ext cx="4281858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</TotalTime>
  <Words>991</Words>
  <Application>Microsoft Office PowerPoint</Application>
  <PresentationFormat>Экран (4:3)</PresentationFormat>
  <Paragraphs>137</Paragraphs>
  <Slides>28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  </vt:lpstr>
      <vt:lpstr>Слайд 4</vt:lpstr>
      <vt:lpstr>Слайд 5</vt:lpstr>
      <vt:lpstr>Слайд 6</vt:lpstr>
      <vt:lpstr>Слайд 7</vt:lpstr>
      <vt:lpstr>Слайд 8</vt:lpstr>
      <vt:lpstr>Слайд 9</vt:lpstr>
      <vt:lpstr>Мои исследования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44</cp:revision>
  <dcterms:created xsi:type="dcterms:W3CDTF">2015-04-06T16:56:55Z</dcterms:created>
  <dcterms:modified xsi:type="dcterms:W3CDTF">2015-12-01T17:25:32Z</dcterms:modified>
</cp:coreProperties>
</file>