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62" r:id="rId4"/>
    <p:sldId id="270" r:id="rId5"/>
    <p:sldId id="282" r:id="rId6"/>
    <p:sldId id="278" r:id="rId7"/>
    <p:sldId id="280" r:id="rId8"/>
    <p:sldId id="281" r:id="rId9"/>
    <p:sldId id="261" r:id="rId10"/>
    <p:sldId id="283" r:id="rId11"/>
    <p:sldId id="284" r:id="rId12"/>
    <p:sldId id="268" r:id="rId13"/>
    <p:sldId id="275" r:id="rId14"/>
    <p:sldId id="263" r:id="rId15"/>
    <p:sldId id="285" r:id="rId16"/>
    <p:sldId id="286" r:id="rId17"/>
    <p:sldId id="269" r:id="rId18"/>
    <p:sldId id="271" r:id="rId19"/>
    <p:sldId id="272" r:id="rId20"/>
    <p:sldId id="287" r:id="rId21"/>
    <p:sldId id="27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6" autoAdjust="0"/>
    <p:restoredTop sz="84050" autoAdjust="0"/>
  </p:normalViewPr>
  <p:slideViewPr>
    <p:cSldViewPr snapToGrid="0">
      <p:cViewPr varScale="1">
        <p:scale>
          <a:sx n="60" d="100"/>
          <a:sy n="60" d="100"/>
        </p:scale>
        <p:origin x="288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83AD3-F279-451E-AF6E-BA6D3046DD1B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B87AEF-832F-4B79-80F8-ADF635A98A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696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87AEF-832F-4B79-80F8-ADF635A98A6F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53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2" y="344246"/>
            <a:ext cx="8513576" cy="375441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sz="5300" dirty="0" smtClean="0">
                <a:solidFill>
                  <a:srgbClr val="002060"/>
                </a:solidFill>
              </a:rPr>
              <a:t/>
            </a:r>
            <a:br>
              <a:rPr lang="en-US" sz="5300" dirty="0" smtClean="0">
                <a:solidFill>
                  <a:srgbClr val="002060"/>
                </a:solidFill>
              </a:rPr>
            </a:br>
            <a:r>
              <a:rPr lang="ru-RU" sz="5300" b="1" dirty="0" smtClean="0">
                <a:solidFill>
                  <a:srgbClr val="002060"/>
                </a:solidFill>
              </a:rPr>
              <a:t>Формирование универсальных учебных действий </a:t>
            </a:r>
            <a:r>
              <a:rPr lang="ru-RU" sz="5300" b="1" dirty="0">
                <a:solidFill>
                  <a:srgbClr val="002060"/>
                </a:solidFill>
              </a:rPr>
              <a:t>(УУД) на уроках биологии</a:t>
            </a:r>
            <a:endParaRPr lang="ru-RU" sz="53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69740" y="5023821"/>
            <a:ext cx="5282005" cy="1208443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Выполнила учитель биологии 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МОУ </a:t>
            </a:r>
            <a:r>
              <a:rPr lang="ru-RU" b="1" dirty="0" err="1" smtClean="0">
                <a:solidFill>
                  <a:schemeClr val="bg1"/>
                </a:solidFill>
              </a:rPr>
              <a:t>Вышеславской</a:t>
            </a:r>
            <a:r>
              <a:rPr lang="ru-RU" b="1" dirty="0" smtClean="0">
                <a:solidFill>
                  <a:schemeClr val="bg1"/>
                </a:solidFill>
              </a:rPr>
              <a:t> ООШ 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Рыжакова </a:t>
            </a:r>
            <a:r>
              <a:rPr lang="ru-RU" b="1" dirty="0" smtClean="0">
                <a:solidFill>
                  <a:schemeClr val="bg1"/>
                </a:solidFill>
              </a:rPr>
              <a:t>Нина Юрьевна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1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598516" y="3341715"/>
            <a:ext cx="11089179" cy="314221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целевых установок учебной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деятельности;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контрольно-оценочной   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деятельности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1030778" y="4588625"/>
            <a:ext cx="947651" cy="415637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14648" y="648393"/>
            <a:ext cx="10424160" cy="22943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Регулятивные  УУД</a:t>
            </a:r>
            <a:r>
              <a:rPr lang="ru-RU" sz="36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обеспечивают обучающимся организацию своей учебной деятельности.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498764"/>
            <a:ext cx="11020109" cy="1413163"/>
          </a:xfrm>
          <a:solidFill>
            <a:schemeClr val="accent1">
              <a:lumMod val="10000"/>
              <a:lumOff val="90000"/>
            </a:schemeClr>
          </a:solidFill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Для формирования регулятивных  УУД предлагаются следующие виды заданий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3" y="2128058"/>
            <a:ext cx="11036732" cy="430599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266700" indent="-266700"/>
            <a:r>
              <a:rPr lang="ru-RU" sz="2200" dirty="0" smtClean="0">
                <a:solidFill>
                  <a:schemeClr val="bg1"/>
                </a:solidFill>
              </a:rPr>
              <a:t>1. Используем приём «Знаю, хочу знать, узнал» для постановки учебной задачи на основе соотнесения того что известно,  и чтобы хотел узнать.</a:t>
            </a:r>
          </a:p>
          <a:p>
            <a:pPr marL="457200" indent="-457200"/>
            <a:r>
              <a:rPr lang="ru-RU" sz="2200" dirty="0" smtClean="0">
                <a:solidFill>
                  <a:schemeClr val="bg1"/>
                </a:solidFill>
              </a:rPr>
              <a:t>2.  Задавая наводящие вопросы, подвожу к теме урока и к вопросам, изучаемым      на уроке.</a:t>
            </a:r>
          </a:p>
          <a:p>
            <a:r>
              <a:rPr lang="ru-RU" sz="2200" dirty="0" smtClean="0">
                <a:solidFill>
                  <a:schemeClr val="bg1"/>
                </a:solidFill>
              </a:rPr>
              <a:t>3. Задания, развивающие рефлексивные умения:</a:t>
            </a:r>
          </a:p>
          <a:p>
            <a:r>
              <a:rPr lang="ru-RU" sz="2200" dirty="0" smtClean="0">
                <a:solidFill>
                  <a:schemeClr val="bg1"/>
                </a:solidFill>
              </a:rPr>
              <a:t>- Какие качества характера тебе сегодня помогли в выполнении лабораторной (практической, самостоятельной) работы?</a:t>
            </a:r>
          </a:p>
          <a:p>
            <a:r>
              <a:rPr lang="ru-RU" sz="2200" dirty="0" smtClean="0">
                <a:solidFill>
                  <a:schemeClr val="bg1"/>
                </a:solidFill>
              </a:rPr>
              <a:t>- Поставь себе оценку за I (II, III, IV) четверть по биологии, которую тебе хотелось бы получить. Как ты считаешь, что для этого тебе надо сделать? Совпала ли твоя оценка и оценка учителя? Как ты считаешь, почему?</a:t>
            </a:r>
          </a:p>
          <a:p>
            <a:pPr marL="457200" indent="-457200"/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8764" y="232757"/>
            <a:ext cx="11089178" cy="1106082"/>
          </a:xfrm>
          <a:solidFill>
            <a:schemeClr val="accent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Для формирования регулятивных  УУД предлагаются следующие виды заданий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48888" y="1593110"/>
            <a:ext cx="11288684" cy="495731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4. Контроль в форме сличения способа действия и его эталона: </a:t>
            </a:r>
          </a:p>
          <a:p>
            <a:r>
              <a:rPr lang="ru-RU" sz="2200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   - Проверь такой ли результат, как в образце;</a:t>
            </a:r>
          </a:p>
          <a:p>
            <a:r>
              <a:rPr lang="ru-RU" sz="2200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   - Проверь по словарю;</a:t>
            </a:r>
          </a:p>
          <a:p>
            <a:pPr marL="457200" indent="-457200"/>
            <a:r>
              <a:rPr lang="ru-RU" sz="2200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5. Учитель на 3 минуты: ученик накануне получает задание для объяснения нового материала в течение  3 минут доступно и понятно окружающим</a:t>
            </a:r>
            <a:r>
              <a:rPr lang="ru-RU" sz="2200" dirty="0" smtClean="0"/>
              <a:t> </a:t>
            </a:r>
            <a:r>
              <a:rPr lang="ru-RU" sz="2200" dirty="0" smtClean="0">
                <a:solidFill>
                  <a:schemeClr val="bg1"/>
                </a:solidFill>
              </a:rPr>
              <a:t>(ребенок понимает ответственность, он мотивирован, имеет цель для работы, планирует варианты осуществления своей деятельности. Планируется выступление ограниченное во времени, что еще больше мобилизует развивая регулятивные универсальные действия).</a:t>
            </a:r>
          </a:p>
          <a:p>
            <a:pPr marL="457200" indent="-457200"/>
            <a:r>
              <a:rPr lang="ru-RU" sz="2200" dirty="0" smtClean="0">
                <a:solidFill>
                  <a:schemeClr val="bg1"/>
                </a:solidFill>
              </a:rPr>
              <a:t>6.  Задание «ищу ошибки»:</a:t>
            </a:r>
          </a:p>
        </p:txBody>
      </p:sp>
    </p:spTree>
    <p:extLst>
      <p:ext uri="{BB962C8B-B14F-4D97-AF65-F5344CB8AC3E}">
        <p14:creationId xmlns:p14="http://schemas.microsoft.com/office/powerpoint/2010/main" val="87409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9259" y="365760"/>
            <a:ext cx="11571316" cy="606829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Задание «Ищу ошибки»</a:t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Найдите </a:t>
            </a:r>
            <a:r>
              <a:rPr lang="ru-RU" sz="2800" b="1" dirty="0">
                <a:solidFill>
                  <a:srgbClr val="002060"/>
                </a:solidFill>
              </a:rPr>
              <a:t>3 ошибки в приведенном тексте и исправьте их. </a:t>
            </a:r>
            <a:r>
              <a:rPr lang="ru-RU" sz="2200" b="1" dirty="0" smtClean="0">
                <a:solidFill>
                  <a:srgbClr val="FF0000"/>
                </a:solidFill>
              </a:rPr>
              <a:t/>
            </a:r>
            <a:br>
              <a:rPr lang="ru-RU" sz="2200" b="1" dirty="0" smtClean="0">
                <a:solidFill>
                  <a:srgbClr val="FF0000"/>
                </a:solidFill>
              </a:rPr>
            </a:br>
            <a:r>
              <a:rPr lang="en-US" sz="2400" b="1" dirty="0">
                <a:solidFill>
                  <a:srgbClr val="FFC000"/>
                </a:solidFill>
              </a:rPr>
              <a:t/>
            </a:r>
            <a:br>
              <a:rPr lang="en-US" sz="2400" b="1" dirty="0">
                <a:solidFill>
                  <a:srgbClr val="FFC000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>1. Грибы выделяют в отдельное царство организмов. 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>2. Тело гриба состоит из мицелия. 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>3. Грибная клетка имеет клеточную стенку, в состав которой входит целлюлоза. 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>4. В клетках грибов синтез АТФ осуществляется в митохондриях. 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>5. Запасным питательным веществом у грибов является гликоген. 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>6. По способу питания  грибы – автотрофы. 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>7. Грибы неподвижны, рост их ограничен.</a:t>
            </a:r>
            <a:r>
              <a:rPr lang="ru-RU" sz="2400" b="1" dirty="0">
                <a:solidFill>
                  <a:srgbClr val="002060"/>
                </a:solidFill>
              </a:rPr>
              <a:t/>
            </a:r>
            <a:br>
              <a:rPr lang="ru-RU" sz="2400" b="1" dirty="0">
                <a:solidFill>
                  <a:srgbClr val="002060"/>
                </a:solidFill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4260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 rot="10800000" flipH="1" flipV="1">
            <a:off x="2887941" y="581892"/>
            <a:ext cx="5228216" cy="104740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Познавательные УУД</a:t>
            </a:r>
            <a:endParaRPr lang="ru-RU" sz="3200" b="1" dirty="0">
              <a:solidFill>
                <a:srgbClr val="002060"/>
              </a:solidFill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6791008" y="1667251"/>
            <a:ext cx="839097" cy="487455"/>
          </a:xfrm>
          <a:prstGeom prst="straightConnector1">
            <a:avLst/>
          </a:prstGeom>
          <a:ln w="38100">
            <a:solidFill>
              <a:srgbClr val="00206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H="1">
            <a:off x="3986200" y="1684183"/>
            <a:ext cx="833716" cy="519728"/>
          </a:xfrm>
          <a:prstGeom prst="straightConnector1">
            <a:avLst/>
          </a:prstGeom>
          <a:ln w="38100">
            <a:solidFill>
              <a:srgbClr val="00206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кругленный прямоугольник 6"/>
          <p:cNvSpPr/>
          <p:nvPr/>
        </p:nvSpPr>
        <p:spPr>
          <a:xfrm>
            <a:off x="498764" y="2227812"/>
            <a:ext cx="4904509" cy="99752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chemeClr val="bg1"/>
                </a:solidFill>
              </a:rPr>
              <a:t>Общеучебные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766560" y="2177935"/>
            <a:ext cx="4538749" cy="104740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chemeClr val="bg1"/>
                </a:solidFill>
              </a:rPr>
              <a:t>Логические</a:t>
            </a:r>
            <a:endParaRPr lang="ru-RU" sz="3200" b="1" i="1" dirty="0">
              <a:solidFill>
                <a:schemeClr val="bg1"/>
              </a:solidFill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8754518" y="4413569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1163782" y="3906982"/>
            <a:ext cx="10124902" cy="236081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bg1"/>
                </a:solidFill>
              </a:rPr>
              <a:t>создание условий для интересного, увлекательного, творческого изучения материала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1579418" y="4887885"/>
            <a:ext cx="798022" cy="482138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13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465514"/>
            <a:ext cx="10820604" cy="1097279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>
                <a:solidFill>
                  <a:srgbClr val="002060"/>
                </a:solidFill>
              </a:rPr>
              <a:t>Общеучебные</a:t>
            </a:r>
            <a:r>
              <a:rPr lang="ru-RU" b="1" dirty="0" smtClean="0">
                <a:solidFill>
                  <a:srgbClr val="002060"/>
                </a:solidFill>
              </a:rPr>
              <a:t> УУД</a:t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3" y="1878676"/>
            <a:ext cx="10803976" cy="4405746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chemeClr val="bg1"/>
                </a:solidFill>
              </a:rPr>
              <a:t>- самостоятельное выделение и формулирование 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chemeClr val="bg1"/>
                </a:solidFill>
              </a:rPr>
              <a:t>   познавательной </a:t>
            </a:r>
            <a:r>
              <a:rPr lang="ru-RU" sz="2800" b="1" dirty="0" smtClean="0">
                <a:solidFill>
                  <a:schemeClr val="bg1"/>
                </a:solidFill>
              </a:rPr>
              <a:t>цели</a:t>
            </a:r>
            <a:r>
              <a:rPr lang="ru-RU" sz="2800" dirty="0" smtClean="0">
                <a:solidFill>
                  <a:schemeClr val="bg1"/>
                </a:solidFill>
              </a:rPr>
              <a:t>; 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chemeClr val="bg1"/>
                </a:solidFill>
              </a:rPr>
              <a:t>- поиск и выделение необходимой </a:t>
            </a:r>
            <a:r>
              <a:rPr lang="ru-RU" sz="2800" b="1" dirty="0" smtClean="0">
                <a:solidFill>
                  <a:schemeClr val="bg1"/>
                </a:solidFill>
              </a:rPr>
              <a:t>информации</a:t>
            </a:r>
            <a:r>
              <a:rPr lang="ru-RU" sz="2800" dirty="0" smtClean="0">
                <a:solidFill>
                  <a:schemeClr val="bg1"/>
                </a:solidFill>
              </a:rPr>
              <a:t>; 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chemeClr val="bg1"/>
                </a:solidFill>
              </a:rPr>
              <a:t>- применение методов информационного поиска, в 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chemeClr val="bg1"/>
                </a:solidFill>
              </a:rPr>
              <a:t>  том числе с помощью компьютерных средств;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chemeClr val="bg1"/>
                </a:solidFill>
              </a:rPr>
              <a:t>- знаково-символические действия, включая 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chemeClr val="bg1"/>
                </a:solidFill>
              </a:rPr>
              <a:t>   моделирование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249382"/>
            <a:ext cx="10903731" cy="109728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/>
            </a:r>
            <a:br>
              <a:rPr lang="ru-RU" b="1" i="1" dirty="0" smtClean="0">
                <a:solidFill>
                  <a:srgbClr val="002060"/>
                </a:solidFill>
              </a:rPr>
            </a:br>
            <a:r>
              <a:rPr lang="ru-RU" b="1" i="1" dirty="0" smtClean="0">
                <a:solidFill>
                  <a:srgbClr val="002060"/>
                </a:solidFill>
              </a:rPr>
              <a:t/>
            </a:r>
            <a:br>
              <a:rPr lang="ru-RU" b="1" i="1" dirty="0" smtClean="0">
                <a:solidFill>
                  <a:srgbClr val="002060"/>
                </a:solidFill>
              </a:rPr>
            </a:br>
            <a:r>
              <a:rPr lang="ru-RU" b="1" i="1" dirty="0" smtClean="0">
                <a:solidFill>
                  <a:srgbClr val="002060"/>
                </a:solidFill>
              </a:rPr>
              <a:t/>
            </a:r>
            <a:br>
              <a:rPr lang="ru-RU" b="1" i="1" dirty="0" smtClean="0">
                <a:solidFill>
                  <a:srgbClr val="002060"/>
                </a:solidFill>
              </a:rPr>
            </a:br>
            <a:r>
              <a:rPr lang="ru-RU" b="1" i="1" dirty="0" smtClean="0">
                <a:solidFill>
                  <a:srgbClr val="002060"/>
                </a:solidFill>
              </a:rPr>
              <a:t/>
            </a:r>
            <a:br>
              <a:rPr lang="ru-RU" b="1" i="1" dirty="0" smtClean="0">
                <a:solidFill>
                  <a:srgbClr val="002060"/>
                </a:solidFill>
              </a:rPr>
            </a:br>
            <a:r>
              <a:rPr lang="ru-RU" b="1" i="1" dirty="0" smtClean="0">
                <a:solidFill>
                  <a:srgbClr val="002060"/>
                </a:solidFill>
              </a:rPr>
              <a:t/>
            </a:r>
            <a:br>
              <a:rPr lang="ru-RU" b="1" i="1" dirty="0" smtClean="0">
                <a:solidFill>
                  <a:srgbClr val="002060"/>
                </a:solidFill>
              </a:rPr>
            </a:br>
            <a:r>
              <a:rPr lang="ru-RU" b="1" i="1" dirty="0" smtClean="0">
                <a:solidFill>
                  <a:srgbClr val="002060"/>
                </a:solidFill>
              </a:rPr>
              <a:t/>
            </a:r>
            <a:br>
              <a:rPr lang="ru-RU" b="1" i="1" dirty="0" smtClean="0">
                <a:solidFill>
                  <a:srgbClr val="002060"/>
                </a:solidFill>
              </a:rPr>
            </a:br>
            <a:r>
              <a:rPr lang="ru-RU" b="1" i="1" dirty="0" smtClean="0">
                <a:solidFill>
                  <a:srgbClr val="002060"/>
                </a:solidFill>
              </a:rPr>
              <a:t/>
            </a:r>
            <a:br>
              <a:rPr lang="ru-RU" b="1" i="1" dirty="0" smtClean="0">
                <a:solidFill>
                  <a:srgbClr val="002060"/>
                </a:solidFill>
              </a:rPr>
            </a:br>
            <a:r>
              <a:rPr lang="ru-RU" b="1" i="1" dirty="0" smtClean="0">
                <a:solidFill>
                  <a:srgbClr val="002060"/>
                </a:solidFill>
              </a:rPr>
              <a:t/>
            </a:r>
            <a:br>
              <a:rPr lang="ru-RU" b="1" i="1" dirty="0" smtClean="0">
                <a:solidFill>
                  <a:srgbClr val="002060"/>
                </a:solidFill>
              </a:rPr>
            </a:br>
            <a:r>
              <a:rPr lang="ru-RU" b="1" i="1" dirty="0" smtClean="0">
                <a:solidFill>
                  <a:srgbClr val="002060"/>
                </a:solidFill>
              </a:rPr>
              <a:t/>
            </a:r>
            <a:br>
              <a:rPr lang="ru-RU" b="1" i="1" dirty="0" smtClean="0">
                <a:solidFill>
                  <a:srgbClr val="002060"/>
                </a:solidFill>
              </a:rPr>
            </a:br>
            <a:r>
              <a:rPr lang="ru-RU" b="1" i="1" dirty="0" smtClean="0">
                <a:solidFill>
                  <a:srgbClr val="002060"/>
                </a:solidFill>
              </a:rPr>
              <a:t/>
            </a:r>
            <a:br>
              <a:rPr lang="ru-RU" b="1" i="1" dirty="0" smtClean="0">
                <a:solidFill>
                  <a:srgbClr val="002060"/>
                </a:solidFill>
              </a:rPr>
            </a:br>
            <a:r>
              <a:rPr lang="ru-RU" b="1" i="1" dirty="0" smtClean="0">
                <a:solidFill>
                  <a:srgbClr val="002060"/>
                </a:solidFill>
              </a:rPr>
              <a:t/>
            </a:r>
            <a:br>
              <a:rPr lang="ru-RU" b="1" i="1" dirty="0" smtClean="0">
                <a:solidFill>
                  <a:srgbClr val="002060"/>
                </a:solidFill>
              </a:rPr>
            </a:br>
            <a:r>
              <a:rPr lang="ru-RU" b="1" i="1" dirty="0" smtClean="0">
                <a:solidFill>
                  <a:srgbClr val="002060"/>
                </a:solidFill>
              </a:rPr>
              <a:t>Логические УУД</a:t>
            </a:r>
            <a:br>
              <a:rPr lang="ru-RU" b="1" i="1" dirty="0" smtClean="0">
                <a:solidFill>
                  <a:srgbClr val="002060"/>
                </a:solidFill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3" y="1529542"/>
            <a:ext cx="10986856" cy="493776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171450" indent="-171450">
              <a:buFontTx/>
              <a:buChar char="-"/>
            </a:pPr>
            <a:r>
              <a:rPr lang="ru-RU" sz="2600" b="1" dirty="0" smtClean="0">
                <a:solidFill>
                  <a:schemeClr val="bg1"/>
                </a:solidFill>
              </a:rPr>
              <a:t>анализ</a:t>
            </a:r>
            <a:r>
              <a:rPr lang="ru-RU" sz="2600" dirty="0" smtClean="0">
                <a:solidFill>
                  <a:schemeClr val="bg1"/>
                </a:solidFill>
              </a:rPr>
              <a:t> объектов с целью выделения признаков (существенных, несущественных);</a:t>
            </a:r>
          </a:p>
          <a:p>
            <a:pPr marL="171450" indent="-171450">
              <a:buFontTx/>
              <a:buChar char="-"/>
            </a:pPr>
            <a:r>
              <a:rPr lang="ru-RU" sz="2600" b="1" dirty="0" smtClean="0">
                <a:solidFill>
                  <a:schemeClr val="bg1"/>
                </a:solidFill>
              </a:rPr>
              <a:t>синтез </a:t>
            </a:r>
            <a:r>
              <a:rPr lang="ru-RU" sz="2600" dirty="0" smtClean="0">
                <a:solidFill>
                  <a:schemeClr val="bg1"/>
                </a:solidFill>
              </a:rPr>
              <a:t>как составление целого из частей, в том числе самостоятельное достраивание, восполнение недостающих компонентов; </a:t>
            </a:r>
          </a:p>
          <a:p>
            <a:pPr marL="171450" indent="-171450">
              <a:buFontTx/>
              <a:buChar char="-"/>
            </a:pPr>
            <a:r>
              <a:rPr lang="ru-RU" sz="2600" dirty="0" smtClean="0">
                <a:solidFill>
                  <a:schemeClr val="bg1"/>
                </a:solidFill>
              </a:rPr>
              <a:t>выбор оснований и критериев для </a:t>
            </a:r>
            <a:r>
              <a:rPr lang="ru-RU" sz="2600" b="1" dirty="0" smtClean="0">
                <a:solidFill>
                  <a:schemeClr val="bg1"/>
                </a:solidFill>
              </a:rPr>
              <a:t>сравнения,</a:t>
            </a:r>
          </a:p>
          <a:p>
            <a:pPr marL="171450" indent="-171450">
              <a:buFontTx/>
              <a:buChar char="-"/>
            </a:pPr>
            <a:r>
              <a:rPr lang="ru-RU" sz="2600" b="1" dirty="0" err="1" smtClean="0">
                <a:solidFill>
                  <a:schemeClr val="bg1"/>
                </a:solidFill>
              </a:rPr>
              <a:t>сериации</a:t>
            </a:r>
            <a:r>
              <a:rPr lang="ru-RU" sz="2600" b="1" dirty="0" smtClean="0">
                <a:solidFill>
                  <a:schemeClr val="bg1"/>
                </a:solidFill>
              </a:rPr>
              <a:t>, </a:t>
            </a:r>
          </a:p>
          <a:p>
            <a:pPr marL="171450" indent="-171450">
              <a:buFontTx/>
              <a:buChar char="-"/>
            </a:pPr>
            <a:r>
              <a:rPr lang="ru-RU" sz="2600" b="1" dirty="0" smtClean="0">
                <a:solidFill>
                  <a:schemeClr val="bg1"/>
                </a:solidFill>
              </a:rPr>
              <a:t>классификации </a:t>
            </a:r>
            <a:r>
              <a:rPr lang="ru-RU" sz="2600" dirty="0" smtClean="0">
                <a:solidFill>
                  <a:schemeClr val="bg1"/>
                </a:solidFill>
              </a:rPr>
              <a:t>объектов; </a:t>
            </a:r>
          </a:p>
          <a:p>
            <a:pPr marL="171450" indent="-171450">
              <a:buFontTx/>
              <a:buChar char="-"/>
            </a:pPr>
            <a:r>
              <a:rPr lang="ru-RU" sz="2600" dirty="0" smtClean="0">
                <a:solidFill>
                  <a:schemeClr val="bg1"/>
                </a:solidFill>
              </a:rPr>
              <a:t>подведение под понятия, выведение следствий; </a:t>
            </a:r>
          </a:p>
          <a:p>
            <a:pPr marL="171450" indent="-171450">
              <a:buFontTx/>
              <a:buChar char="-"/>
            </a:pPr>
            <a:r>
              <a:rPr lang="ru-RU" sz="2600" dirty="0" smtClean="0">
                <a:solidFill>
                  <a:schemeClr val="bg1"/>
                </a:solidFill>
              </a:rPr>
              <a:t>установление </a:t>
            </a:r>
            <a:r>
              <a:rPr lang="ru-RU" sz="2600" b="1" dirty="0" smtClean="0">
                <a:solidFill>
                  <a:schemeClr val="bg1"/>
                </a:solidFill>
              </a:rPr>
              <a:t>причинно-следственных связей</a:t>
            </a:r>
            <a:r>
              <a:rPr lang="ru-RU" sz="2600" dirty="0" smtClean="0">
                <a:solidFill>
                  <a:schemeClr val="bg1"/>
                </a:solidFill>
              </a:rPr>
              <a:t>; </a:t>
            </a:r>
          </a:p>
          <a:p>
            <a:pPr marL="171450" indent="-171450">
              <a:buFontTx/>
              <a:buChar char="-"/>
            </a:pPr>
            <a:r>
              <a:rPr lang="ru-RU" sz="2600" dirty="0" smtClean="0">
                <a:solidFill>
                  <a:schemeClr val="bg1"/>
                </a:solidFill>
              </a:rPr>
              <a:t>построение </a:t>
            </a:r>
            <a:r>
              <a:rPr lang="ru-RU" sz="2600" b="1" dirty="0" smtClean="0">
                <a:solidFill>
                  <a:schemeClr val="bg1"/>
                </a:solidFill>
              </a:rPr>
              <a:t>логической цепи </a:t>
            </a:r>
            <a:r>
              <a:rPr lang="ru-RU" sz="2600" dirty="0" smtClean="0">
                <a:solidFill>
                  <a:schemeClr val="bg1"/>
                </a:solidFill>
              </a:rPr>
              <a:t>рассуждений, доказательство; </a:t>
            </a:r>
          </a:p>
          <a:p>
            <a:pPr marL="171450" indent="-171450">
              <a:buFontTx/>
              <a:buChar char="-"/>
            </a:pPr>
            <a:r>
              <a:rPr lang="ru-RU" sz="2600" dirty="0" smtClean="0">
                <a:solidFill>
                  <a:schemeClr val="bg1"/>
                </a:solidFill>
              </a:rPr>
              <a:t>выдвижение</a:t>
            </a:r>
            <a:r>
              <a:rPr lang="ru-RU" sz="2600" b="1" dirty="0" smtClean="0">
                <a:solidFill>
                  <a:schemeClr val="bg1"/>
                </a:solidFill>
              </a:rPr>
              <a:t> гипотез </a:t>
            </a:r>
            <a:r>
              <a:rPr lang="ru-RU" sz="2600" dirty="0" smtClean="0">
                <a:solidFill>
                  <a:schemeClr val="bg1"/>
                </a:solidFill>
              </a:rPr>
              <a:t>и их обоснование.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135" y="199505"/>
            <a:ext cx="11371809" cy="96232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Задания для формирования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познавательных УУД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8034" y="1323192"/>
            <a:ext cx="11381590" cy="522821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ru-RU" sz="5000" b="1" dirty="0">
                <a:solidFill>
                  <a:schemeClr val="bg1"/>
                </a:solidFill>
              </a:rPr>
              <a:t>«</a:t>
            </a:r>
            <a:r>
              <a:rPr lang="ru-RU" sz="9600" dirty="0">
                <a:solidFill>
                  <a:schemeClr val="bg1"/>
                </a:solidFill>
              </a:rPr>
              <a:t>найди отличия»</a:t>
            </a:r>
          </a:p>
          <a:p>
            <a:pPr>
              <a:buFont typeface="Arial" pitchFamily="34" charset="0"/>
              <a:buChar char="•"/>
            </a:pPr>
            <a:r>
              <a:rPr lang="ru-RU" sz="9600" dirty="0">
                <a:solidFill>
                  <a:schemeClr val="bg1"/>
                </a:solidFill>
              </a:rPr>
              <a:t>«на что похоже?»</a:t>
            </a:r>
          </a:p>
          <a:p>
            <a:pPr>
              <a:buFont typeface="Arial" pitchFamily="34" charset="0"/>
              <a:buChar char="•"/>
            </a:pPr>
            <a:r>
              <a:rPr lang="ru-RU" sz="9600" dirty="0">
                <a:solidFill>
                  <a:schemeClr val="bg1"/>
                </a:solidFill>
              </a:rPr>
              <a:t>поиск лишнего</a:t>
            </a:r>
          </a:p>
          <a:p>
            <a:pPr>
              <a:buFont typeface="Arial" pitchFamily="34" charset="0"/>
              <a:buChar char="•"/>
            </a:pPr>
            <a:r>
              <a:rPr lang="ru-RU" sz="9600" dirty="0">
                <a:solidFill>
                  <a:schemeClr val="bg1"/>
                </a:solidFill>
              </a:rPr>
              <a:t>«лабиринты»</a:t>
            </a:r>
          </a:p>
          <a:p>
            <a:pPr>
              <a:buFont typeface="Arial" pitchFamily="34" charset="0"/>
              <a:buChar char="•"/>
            </a:pPr>
            <a:r>
              <a:rPr lang="ru-RU" sz="9600" dirty="0">
                <a:solidFill>
                  <a:schemeClr val="bg1"/>
                </a:solidFill>
              </a:rPr>
              <a:t>«логические цепочки»</a:t>
            </a:r>
          </a:p>
          <a:p>
            <a:pPr>
              <a:buFont typeface="Arial" pitchFamily="34" charset="0"/>
              <a:buChar char="•"/>
            </a:pPr>
            <a:r>
              <a:rPr lang="ru-RU" sz="9600" dirty="0">
                <a:solidFill>
                  <a:schemeClr val="bg1"/>
                </a:solidFill>
              </a:rPr>
              <a:t>хитроумные решения</a:t>
            </a:r>
          </a:p>
          <a:p>
            <a:pPr>
              <a:buFont typeface="Arial" pitchFamily="34" charset="0"/>
              <a:buChar char="•"/>
            </a:pPr>
            <a:r>
              <a:rPr lang="ru-RU" sz="9600" dirty="0">
                <a:solidFill>
                  <a:schemeClr val="bg1"/>
                </a:solidFill>
              </a:rPr>
              <a:t>составление схем-опор, схематических моделей с выделением существенных характеристик объекта</a:t>
            </a:r>
          </a:p>
          <a:p>
            <a:pPr>
              <a:buFont typeface="Arial" pitchFamily="34" charset="0"/>
              <a:buChar char="•"/>
            </a:pPr>
            <a:r>
              <a:rPr lang="ru-RU" sz="9600" dirty="0">
                <a:solidFill>
                  <a:schemeClr val="bg1"/>
                </a:solidFill>
              </a:rPr>
              <a:t>работа с таблицами, преобразование информации из одного вида в другой (таблицу в текст и др.)</a:t>
            </a:r>
          </a:p>
          <a:p>
            <a:pPr>
              <a:buFont typeface="Arial" pitchFamily="34" charset="0"/>
              <a:buChar char="•"/>
            </a:pPr>
            <a:r>
              <a:rPr lang="ru-RU" sz="9600" dirty="0">
                <a:solidFill>
                  <a:schemeClr val="bg1"/>
                </a:solidFill>
              </a:rPr>
              <a:t>составление и распознавание диаграмм</a:t>
            </a:r>
          </a:p>
          <a:p>
            <a:pPr>
              <a:buFont typeface="Arial" pitchFamily="34" charset="0"/>
              <a:buChar char="•"/>
            </a:pPr>
            <a:r>
              <a:rPr lang="ru-RU" sz="9600" dirty="0">
                <a:solidFill>
                  <a:schemeClr val="bg1"/>
                </a:solidFill>
              </a:rPr>
              <a:t>работа со справочным материалом (словари, справочники, энциклопедии, ресурсы Интернета)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220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836" y="398034"/>
            <a:ext cx="10815714" cy="699246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Коммуникативные УУД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2" y="1624405"/>
            <a:ext cx="11267534" cy="436999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solidFill>
                  <a:schemeClr val="bg1"/>
                </a:solidFill>
              </a:rPr>
              <a:t>- планирование </a:t>
            </a:r>
            <a:r>
              <a:rPr lang="ru-RU" sz="2800" dirty="0">
                <a:solidFill>
                  <a:schemeClr val="bg1"/>
                </a:solidFill>
              </a:rPr>
              <a:t>учебного сотрудничества с учителем и </a:t>
            </a:r>
            <a:endParaRPr lang="ru-RU" sz="2800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smtClean="0">
                <a:solidFill>
                  <a:schemeClr val="bg1"/>
                </a:solidFill>
              </a:rPr>
              <a:t>   сверстниками;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solidFill>
                  <a:schemeClr val="bg1"/>
                </a:solidFill>
              </a:rPr>
              <a:t>– </a:t>
            </a:r>
            <a:r>
              <a:rPr lang="ru-RU" sz="2800" dirty="0">
                <a:solidFill>
                  <a:schemeClr val="bg1"/>
                </a:solidFill>
              </a:rPr>
              <a:t>определение цели, функций участников, способов 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smtClean="0">
                <a:solidFill>
                  <a:schemeClr val="bg1"/>
                </a:solidFill>
              </a:rPr>
              <a:t>  взаимодействия</a:t>
            </a:r>
            <a:r>
              <a:rPr lang="ru-RU" sz="2800" dirty="0">
                <a:solidFill>
                  <a:schemeClr val="bg1"/>
                </a:solidFill>
              </a:rPr>
              <a:t>; </a:t>
            </a:r>
            <a:endParaRPr lang="ru-RU" sz="2800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solidFill>
                  <a:schemeClr val="bg1"/>
                </a:solidFill>
              </a:rPr>
              <a:t>- постановка </a:t>
            </a:r>
            <a:r>
              <a:rPr lang="ru-RU" sz="2800" dirty="0">
                <a:solidFill>
                  <a:schemeClr val="bg1"/>
                </a:solidFill>
              </a:rPr>
              <a:t>вопросов – сотрудничество в поиске и </a:t>
            </a:r>
            <a:endParaRPr lang="ru-RU" sz="2800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solidFill>
                  <a:schemeClr val="bg1"/>
                </a:solidFill>
              </a:rPr>
              <a:t>  сборе </a:t>
            </a:r>
            <a:r>
              <a:rPr lang="ru-RU" sz="2800" dirty="0">
                <a:solidFill>
                  <a:schemeClr val="bg1"/>
                </a:solidFill>
              </a:rPr>
              <a:t>информации; </a:t>
            </a:r>
            <a:endParaRPr lang="ru-RU" sz="2800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solidFill>
                  <a:schemeClr val="bg1"/>
                </a:solidFill>
              </a:rPr>
              <a:t>- разрешение </a:t>
            </a:r>
            <a:r>
              <a:rPr lang="ru-RU" sz="2800" dirty="0">
                <a:solidFill>
                  <a:schemeClr val="bg1"/>
                </a:solidFill>
              </a:rPr>
              <a:t>конфликтов – выявление проблемы, поиск  </a:t>
            </a:r>
            <a:r>
              <a:rPr lang="ru-RU" sz="2800" dirty="0" smtClean="0">
                <a:solidFill>
                  <a:schemeClr val="bg1"/>
                </a:solidFill>
              </a:rPr>
              <a:t>             и оценка </a:t>
            </a:r>
            <a:r>
              <a:rPr lang="ru-RU" sz="2800" dirty="0">
                <a:solidFill>
                  <a:schemeClr val="bg1"/>
                </a:solidFill>
              </a:rPr>
              <a:t>альтернативных способов разрешения проблемы</a:t>
            </a:r>
            <a:r>
              <a:rPr lang="ru-RU" sz="2800" dirty="0">
                <a:solidFill>
                  <a:srgbClr val="002060"/>
                </a:solidFill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195910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365760"/>
            <a:ext cx="10923290" cy="796066"/>
          </a:xfrm>
          <a:solidFill>
            <a:schemeClr val="accent1">
              <a:lumMod val="25000"/>
              <a:lumOff val="75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Виды заданий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3" y="1538344"/>
            <a:ext cx="10923288" cy="445605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400" dirty="0"/>
              <a:t/>
            </a:r>
            <a:br>
              <a:rPr lang="ru-RU" sz="2400" dirty="0"/>
            </a:br>
            <a:r>
              <a:rPr lang="ru-RU" sz="2800" dirty="0">
                <a:solidFill>
                  <a:schemeClr val="bg1"/>
                </a:solidFill>
              </a:rPr>
              <a:t>– групповая </a:t>
            </a:r>
            <a:r>
              <a:rPr lang="ru-RU" sz="2800" dirty="0" smtClean="0">
                <a:solidFill>
                  <a:schemeClr val="bg1"/>
                </a:solidFill>
              </a:rPr>
              <a:t>работа, в том числе по выполнению творческих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   заданий (составление </a:t>
            </a:r>
            <a:r>
              <a:rPr lang="ru-RU" sz="2800" dirty="0">
                <a:solidFill>
                  <a:schemeClr val="bg1"/>
                </a:solidFill>
              </a:rPr>
              <a:t>кроссворда; сказки, </a:t>
            </a:r>
            <a:r>
              <a:rPr lang="ru-RU" sz="2800" dirty="0" smtClean="0">
                <a:solidFill>
                  <a:schemeClr val="bg1"/>
                </a:solidFill>
              </a:rPr>
              <a:t>загадок)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– отгадай</a:t>
            </a:r>
            <a:r>
              <a:rPr lang="ru-RU" sz="2800" dirty="0">
                <a:solidFill>
                  <a:schemeClr val="bg1"/>
                </a:solidFill>
              </a:rPr>
              <a:t>, о ком </a:t>
            </a:r>
            <a:r>
              <a:rPr lang="ru-RU" sz="2800" dirty="0" smtClean="0">
                <a:solidFill>
                  <a:schemeClr val="bg1"/>
                </a:solidFill>
              </a:rPr>
              <a:t>говорим;</a:t>
            </a:r>
            <a:r>
              <a:rPr lang="ru-RU" sz="2800" dirty="0">
                <a:solidFill>
                  <a:schemeClr val="bg1"/>
                </a:solidFill>
              </a:rPr>
              <a:t> </a:t>
            </a:r>
            <a:br>
              <a:rPr lang="ru-RU" sz="2800" dirty="0">
                <a:solidFill>
                  <a:schemeClr val="bg1"/>
                </a:solidFill>
              </a:rPr>
            </a:br>
            <a:r>
              <a:rPr lang="ru-RU" sz="2800" dirty="0">
                <a:solidFill>
                  <a:schemeClr val="bg1"/>
                </a:solidFill>
              </a:rPr>
              <a:t>– </a:t>
            </a:r>
            <a:r>
              <a:rPr lang="ru-RU" sz="2800" dirty="0" smtClean="0">
                <a:solidFill>
                  <a:schemeClr val="bg1"/>
                </a:solidFill>
              </a:rPr>
              <a:t>подготовь рассказ;</a:t>
            </a:r>
            <a:endParaRPr lang="ru-RU" sz="2800" dirty="0">
              <a:solidFill>
                <a:schemeClr val="bg1"/>
              </a:solidFill>
            </a:endParaRPr>
          </a:p>
          <a:p>
            <a:r>
              <a:rPr lang="ru-RU" sz="2800" dirty="0">
                <a:solidFill>
                  <a:schemeClr val="bg1"/>
                </a:solidFill>
              </a:rPr>
              <a:t>– составь задание партнеру</a:t>
            </a:r>
            <a:r>
              <a:rPr lang="ru-RU" sz="2800" dirty="0" smtClean="0">
                <a:solidFill>
                  <a:schemeClr val="bg1"/>
                </a:solidFill>
              </a:rPr>
              <a:t>;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– отзыв на работу товарища</a:t>
            </a:r>
            <a:endParaRPr lang="ru-RU" sz="2800" dirty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249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311972"/>
            <a:ext cx="10934047" cy="21541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dirty="0">
                <a:solidFill>
                  <a:srgbClr val="002060"/>
                </a:solidFill>
              </a:rPr>
              <a:t>Виды универсальных учебных действий (УУД)</a:t>
            </a:r>
            <a:endParaRPr lang="ru-RU" sz="4800" b="1" dirty="0"/>
          </a:p>
        </p:txBody>
      </p:sp>
      <p:sp>
        <p:nvSpPr>
          <p:cNvPr id="4" name="Овал 3"/>
          <p:cNvSpPr/>
          <p:nvPr/>
        </p:nvSpPr>
        <p:spPr>
          <a:xfrm>
            <a:off x="498762" y="2365169"/>
            <a:ext cx="3865419" cy="179614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Личностные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567055" y="4621481"/>
            <a:ext cx="4110841" cy="17179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Регулятивные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941127" y="2341418"/>
            <a:ext cx="4568042" cy="17872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Познавательные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205345" y="4419600"/>
            <a:ext cx="5043055" cy="1899063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Коммуникативные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25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8269" y="581891"/>
            <a:ext cx="10474036" cy="9310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Универсальные учебные действия</a:t>
            </a:r>
            <a:r>
              <a:rPr lang="ru-RU" sz="2400" b="1" dirty="0" smtClean="0">
                <a:solidFill>
                  <a:schemeClr val="bg1"/>
                </a:solidFill>
              </a:rPr>
              <a:t>: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6134793" y="5868785"/>
            <a:ext cx="1776430" cy="76477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0" y="1745671"/>
            <a:ext cx="7182196" cy="4804757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FF0000"/>
                </a:solidFill>
              </a:rPr>
              <a:t>- создают условия развития личности и ее самореализации на основе «умения учиться» и сотрудничать со взрослыми и сверстниками; 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- обеспечивают обучающемуся возможность самостоятельно осуществлять деятельность учения, ставить учебные цели, искать и использовать необходимые средства и способы их достижения, уметь контролировать и оценивать учебную деятельность и ее результаты. </a:t>
            </a:r>
          </a:p>
        </p:txBody>
      </p:sp>
      <p:sp>
        <p:nvSpPr>
          <p:cNvPr id="4" name="Овал 3"/>
          <p:cNvSpPr/>
          <p:nvPr/>
        </p:nvSpPr>
        <p:spPr>
          <a:xfrm>
            <a:off x="7232074" y="2277687"/>
            <a:ext cx="4754880" cy="432261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Умение учиться во взрослой жизни обеспечивает личности готовность к непрерывному образованию, высокую социальную и профессиональную мобильность, что необходимо современному обществу </a:t>
            </a:r>
            <a:r>
              <a:rPr lang="en-US" b="1" dirty="0" smtClean="0">
                <a:solidFill>
                  <a:schemeClr val="bg1"/>
                </a:solidFill>
              </a:rPr>
              <a:t>XXI</a:t>
            </a:r>
            <a:r>
              <a:rPr lang="ru-RU" b="1" dirty="0" smtClean="0">
                <a:solidFill>
                  <a:schemeClr val="bg1"/>
                </a:solidFill>
              </a:rPr>
              <a:t> века.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 rot="2386388" flipH="1">
            <a:off x="5898394" y="1532800"/>
            <a:ext cx="639049" cy="791504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796066"/>
            <a:ext cx="10858743" cy="5198333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>
                <a:solidFill>
                  <a:srgbClr val="002060"/>
                </a:solidFill>
              </a:rPr>
              <a:t>Спасибо </a:t>
            </a:r>
            <a:r>
              <a:rPr lang="ru-RU" sz="6000" b="1" dirty="0" smtClean="0">
                <a:solidFill>
                  <a:srgbClr val="002060"/>
                </a:solidFill>
              </a:rPr>
              <a:t/>
            </a:r>
            <a:br>
              <a:rPr lang="ru-RU" sz="6000" b="1" dirty="0" smtClean="0">
                <a:solidFill>
                  <a:srgbClr val="002060"/>
                </a:solidFill>
              </a:rPr>
            </a:br>
            <a:r>
              <a:rPr lang="ru-RU" sz="6000" b="1" dirty="0" smtClean="0">
                <a:solidFill>
                  <a:srgbClr val="002060"/>
                </a:solidFill>
              </a:rPr>
              <a:t>за </a:t>
            </a:r>
            <a:r>
              <a:rPr lang="ru-RU" sz="6000" b="1" dirty="0">
                <a:solidFill>
                  <a:srgbClr val="002060"/>
                </a:solidFill>
              </a:rPr>
              <a:t>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09781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394364" y="651164"/>
            <a:ext cx="4135989" cy="135774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Личностные УУД</a:t>
            </a:r>
            <a:endParaRPr lang="ru-RU" sz="3200" b="1" dirty="0">
              <a:solidFill>
                <a:srgbClr val="002060"/>
              </a:solidFill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3389962" y="2047865"/>
            <a:ext cx="1323191" cy="882128"/>
          </a:xfrm>
          <a:prstGeom prst="straightConnector1">
            <a:avLst/>
          </a:prstGeom>
          <a:ln w="38100">
            <a:solidFill>
              <a:srgbClr val="00206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6484416" y="2014777"/>
            <a:ext cx="1183341" cy="892885"/>
          </a:xfrm>
          <a:prstGeom prst="straightConnector1">
            <a:avLst/>
          </a:prstGeom>
          <a:ln w="38100">
            <a:solidFill>
              <a:srgbClr val="00206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кругленный прямоугольник 6"/>
          <p:cNvSpPr/>
          <p:nvPr/>
        </p:nvSpPr>
        <p:spPr>
          <a:xfrm>
            <a:off x="1360842" y="2951018"/>
            <a:ext cx="4236394" cy="135774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действия </a:t>
            </a:r>
            <a:r>
              <a:rPr lang="ru-RU" sz="2400" b="1" i="1" dirty="0" err="1" smtClean="0">
                <a:solidFill>
                  <a:schemeClr val="bg1"/>
                </a:solidFill>
              </a:rPr>
              <a:t>смысло</a:t>
            </a:r>
            <a:r>
              <a:rPr lang="ru-RU" sz="2400" b="1" i="1" dirty="0" smtClean="0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ru-RU" sz="2400" b="1" i="1" dirty="0" smtClean="0">
                <a:solidFill>
                  <a:schemeClr val="bg1"/>
                </a:solidFill>
              </a:rPr>
              <a:t>образования</a:t>
            </a:r>
            <a:r>
              <a:rPr lang="ru-RU" sz="2400" b="1" dirty="0">
                <a:solidFill>
                  <a:schemeClr val="bg1"/>
                </a:solidFill>
              </a:rPr>
              <a:t> 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024744" y="2909455"/>
            <a:ext cx="4017329" cy="124690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bg1"/>
                </a:solidFill>
              </a:rPr>
              <a:t>нравственно-этическое оценивание</a:t>
            </a:r>
            <a:r>
              <a:rPr lang="ru-RU" sz="2400" b="1" dirty="0">
                <a:solidFill>
                  <a:schemeClr val="bg1"/>
                </a:solidFill>
              </a:rPr>
              <a:t> </a:t>
            </a:r>
          </a:p>
        </p:txBody>
      </p:sp>
      <p:sp>
        <p:nvSpPr>
          <p:cNvPr id="9" name="Овал 8"/>
          <p:cNvSpPr/>
          <p:nvPr/>
        </p:nvSpPr>
        <p:spPr>
          <a:xfrm>
            <a:off x="1981200" y="4738255"/>
            <a:ext cx="8645236" cy="184265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создание мотивации, которая позволяет ученику осознанно овладевать знаниями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2812472" y="5209308"/>
            <a:ext cx="881427" cy="359941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62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5636" y="249382"/>
            <a:ext cx="11385503" cy="1030778"/>
          </a:xfrm>
          <a:solidFill>
            <a:schemeClr val="bg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Для формирования личностных  УУД предлагаются следующие виды заданий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32509" y="1562793"/>
            <a:ext cx="11521440" cy="5037512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ru-RU" sz="2200" dirty="0" smtClean="0">
                <a:solidFill>
                  <a:srgbClr val="FF0000"/>
                </a:solidFill>
              </a:rPr>
              <a:t>Задание 1. Мотивация на изучение нового материала.</a:t>
            </a:r>
          </a:p>
          <a:p>
            <a:r>
              <a:rPr lang="ru-RU" sz="2200" dirty="0" smtClean="0">
                <a:solidFill>
                  <a:srgbClr val="FF0000"/>
                </a:solidFill>
              </a:rPr>
              <a:t>	Проблемный вопрос, проблемная ситуация, интересный факт.</a:t>
            </a:r>
            <a:endParaRPr lang="ru-RU" sz="2200" dirty="0" smtClean="0">
              <a:solidFill>
                <a:schemeClr val="bg1"/>
              </a:solidFill>
            </a:endParaRPr>
          </a:p>
          <a:p>
            <a:r>
              <a:rPr lang="ru-RU" sz="2200" dirty="0" smtClean="0">
                <a:solidFill>
                  <a:schemeClr val="bg1"/>
                </a:solidFill>
              </a:rPr>
              <a:t>а) Чем можно объяснить тот факт, что пищевые цепи не бывают очень длинными?</a:t>
            </a:r>
          </a:p>
          <a:p>
            <a:r>
              <a:rPr lang="ru-RU" sz="2200" dirty="0" smtClean="0">
                <a:solidFill>
                  <a:schemeClr val="bg1"/>
                </a:solidFill>
              </a:rPr>
              <a:t>б) Что произойдёт, если животных, обитающих в воде, поменять местами с животными, обитающими на суше?</a:t>
            </a:r>
          </a:p>
          <a:p>
            <a:r>
              <a:rPr lang="ru-RU" sz="2200" dirty="0" smtClean="0">
                <a:solidFill>
                  <a:schemeClr val="bg1"/>
                </a:solidFill>
              </a:rPr>
              <a:t>в) В Австралию завезли семена клевера и посеяли их, клевер вырос, хорошо цвёл, но плодов и семян у него не было. Как можно объяснить такое явление?</a:t>
            </a:r>
          </a:p>
          <a:p>
            <a:r>
              <a:rPr lang="ru-RU" sz="2200" dirty="0" smtClean="0">
                <a:solidFill>
                  <a:schemeClr val="bg1"/>
                </a:solidFill>
              </a:rPr>
              <a:t>г) Как вы объясните высказывание К.А.Тимирязева о том, что растениям принадлежит «космическая роль»?</a:t>
            </a:r>
          </a:p>
          <a:p>
            <a:r>
              <a:rPr lang="ru-RU" sz="2200" dirty="0" err="1" smtClean="0">
                <a:solidFill>
                  <a:schemeClr val="bg1"/>
                </a:solidFill>
              </a:rPr>
              <a:t>д</a:t>
            </a:r>
            <a:r>
              <a:rPr lang="ru-RU" sz="2200" dirty="0" smtClean="0">
                <a:solidFill>
                  <a:schemeClr val="bg1"/>
                </a:solidFill>
              </a:rPr>
              <a:t>) Чем объяснить такой парадоксальный факт: «цветение воды – массовое размножение водорослей – гибель (замор) рыбы?»</a:t>
            </a:r>
          </a:p>
          <a:p>
            <a:endParaRPr lang="ru-RU" sz="2000" dirty="0" smtClean="0"/>
          </a:p>
          <a:p>
            <a:endParaRPr lang="ru-RU" sz="2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94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332509"/>
            <a:ext cx="11116928" cy="1065985"/>
          </a:xfrm>
          <a:solidFill>
            <a:schemeClr val="bg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Для формирования личностных  УУД предлагаются следующие виды заданий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9491" y="1579419"/>
            <a:ext cx="11291454" cy="4954386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Задание 2. </a:t>
            </a:r>
            <a:r>
              <a:rPr lang="ru-RU" sz="2400" b="1" dirty="0" smtClean="0">
                <a:solidFill>
                  <a:srgbClr val="FF0000"/>
                </a:solidFill>
              </a:rPr>
              <a:t>Творческие задания </a:t>
            </a:r>
            <a:r>
              <a:rPr lang="ru-RU" sz="2400" dirty="0" smtClean="0">
                <a:solidFill>
                  <a:srgbClr val="FF0000"/>
                </a:solidFill>
              </a:rPr>
              <a:t>(составить сказку, кроссворд, ребус, мини-сочинение, изготовление аппликации, подбор интересных фактов по теме, подготовка и защита сообщения, презентации и др.)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– При изучении темы «Разнообразие живого» (5 класс) предложить учащимся продолжить  сказку. «В некотором государстве, в некотором царстве «Растения» жили - были организмы, которые отличались от своих соседей– животных. Все у них было по-своему … ».</a:t>
            </a:r>
            <a:r>
              <a:rPr lang="ru-RU" sz="2400" dirty="0" smtClean="0"/>
              <a:t> 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При изучении темы «Органы цветковых растений» предложить учащимся сочинить сказку о дружбе органов растения, например, корня и листьев. Сказку можно дополнить иллюстрациями</a:t>
            </a:r>
          </a:p>
          <a:p>
            <a:endParaRPr lang="ru-RU" sz="2000" dirty="0" smtClean="0">
              <a:solidFill>
                <a:schemeClr val="bg1"/>
              </a:solidFill>
            </a:endParaRP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94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8641" y="332509"/>
            <a:ext cx="11238806" cy="6134793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Задание 3. </a:t>
            </a:r>
            <a:r>
              <a:rPr lang="ru-RU" sz="2400" b="1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Вырази своё мнение, отношение.</a:t>
            </a:r>
            <a:r>
              <a:rPr lang="ru-RU" sz="2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2200" dirty="0" smtClean="0">
                <a:solidFill>
                  <a:schemeClr val="bg1"/>
                </a:solidFill>
                <a:ea typeface="Verdana" pitchFamily="34" charset="0"/>
                <a:cs typeface="Times New Roman" pitchFamily="18" charset="0"/>
              </a:rPr>
              <a:t>а)   При изучении темы «Развитие насекомых» учащимся предлагается послушать притчу о бабочке (текс читается с остановкой, учащимся задаются вопросы, а затем дочитывается до конца). В конце задаётся вопрос: «В чём философский смысл этой притчи?»</a:t>
            </a:r>
            <a:br>
              <a:rPr lang="ru-RU" sz="2200" dirty="0" smtClean="0">
                <a:solidFill>
                  <a:schemeClr val="bg1"/>
                </a:solidFill>
                <a:ea typeface="Verdana" pitchFamily="34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bg1"/>
                </a:solidFill>
                <a:ea typeface="Verdana" pitchFamily="34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chemeClr val="bg1"/>
                </a:solidFill>
                <a:ea typeface="Verdana" pitchFamily="34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bg1"/>
                </a:solidFill>
                <a:ea typeface="Verdana" pitchFamily="34" charset="0"/>
                <a:cs typeface="Times New Roman" pitchFamily="18" charset="0"/>
              </a:rPr>
              <a:t> б)  В теме «Размножение и развитие папоротникообразных»</a:t>
            </a:r>
            <a:br>
              <a:rPr lang="ru-RU" sz="2200" dirty="0" smtClean="0">
                <a:solidFill>
                  <a:schemeClr val="bg1"/>
                </a:solidFill>
                <a:ea typeface="Verdana" pitchFamily="34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bg1"/>
                </a:solidFill>
                <a:ea typeface="Verdana" pitchFamily="34" charset="0"/>
                <a:cs typeface="Times New Roman" pitchFamily="18" charset="0"/>
              </a:rPr>
              <a:t>(7 класс) рассказывается, что в ночь на Ивана Купалу, по народным преданиям, совершаются самые невероятные чудеса. Расцветает цветок папоротника и тому, кто это увидит, подвластны все тайны и чары. Такова легенда. Можно ли в природе наблюдать цветение папоротника? Почему? Как можно объяснить, что каждый год сотни (а, может, и тысячи) людей отмечают этот праздник? Как ты относишься к этой традиции? (Чему учит нас эта легенда?).</a:t>
            </a:r>
            <a:endParaRPr lang="ru-RU" sz="2200" dirty="0">
              <a:solidFill>
                <a:schemeClr val="bg1"/>
              </a:solidFill>
              <a:ea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9012" y="349135"/>
            <a:ext cx="11188930" cy="167917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rgbClr val="FF0000"/>
                </a:solidFill>
              </a:rPr>
              <a:t>Задание 4. Примите решение. 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>	Создание ситуации выбора, когда ученики поставлены перед необходимостью отдать своё предпочтение одному из вариантов учебных задач и способов их решения. </a:t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>	Например, в теме «Наука о живой природе» выбирают схему или таблицу.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5760" y="2111432"/>
            <a:ext cx="5902036" cy="44888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384174" y="2211185"/>
            <a:ext cx="5087390" cy="339159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399011" y="2660073"/>
            <a:ext cx="1579418" cy="111390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405747" y="4921135"/>
            <a:ext cx="1429788" cy="9144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389121" y="2527070"/>
            <a:ext cx="1379912" cy="914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99011" y="5054139"/>
            <a:ext cx="1496291" cy="914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460567" y="2310938"/>
            <a:ext cx="1596044" cy="9144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579418" y="3840480"/>
            <a:ext cx="3158837" cy="131341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Семья биологических наук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2194561" y="5336771"/>
            <a:ext cx="1862050" cy="1163782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 стрелкой 17"/>
          <p:cNvCxnSpPr/>
          <p:nvPr/>
        </p:nvCxnSpPr>
        <p:spPr>
          <a:xfrm flipV="1">
            <a:off x="4325530" y="3424844"/>
            <a:ext cx="462601" cy="607980"/>
          </a:xfrm>
          <a:prstGeom prst="straightConnector1">
            <a:avLst/>
          </a:prstGeom>
          <a:ln>
            <a:solidFill>
              <a:srgbClr val="FF0000">
                <a:alpha val="6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8" idx="1"/>
          </p:cNvCxnSpPr>
          <p:nvPr/>
        </p:nvCxnSpPr>
        <p:spPr>
          <a:xfrm>
            <a:off x="4422371" y="4937760"/>
            <a:ext cx="192764" cy="117286"/>
          </a:xfrm>
          <a:prstGeom prst="straightConnector1">
            <a:avLst/>
          </a:prstGeom>
          <a:ln>
            <a:solidFill>
              <a:srgbClr val="FF0000">
                <a:alpha val="6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16" idx="0"/>
          </p:cNvCxnSpPr>
          <p:nvPr/>
        </p:nvCxnSpPr>
        <p:spPr>
          <a:xfrm flipH="1">
            <a:off x="3125586" y="5104014"/>
            <a:ext cx="33250" cy="232757"/>
          </a:xfrm>
          <a:prstGeom prst="straightConnector1">
            <a:avLst/>
          </a:prstGeom>
          <a:ln>
            <a:solidFill>
              <a:srgbClr val="FF0000">
                <a:alpha val="6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3192087" y="3225340"/>
            <a:ext cx="83127" cy="681642"/>
          </a:xfrm>
          <a:prstGeom prst="straightConnector1">
            <a:avLst/>
          </a:prstGeom>
          <a:ln>
            <a:solidFill>
              <a:srgbClr val="FF0000">
                <a:alpha val="6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 flipV="1">
            <a:off x="1463040" y="3757353"/>
            <a:ext cx="415637" cy="332509"/>
          </a:xfrm>
          <a:prstGeom prst="straightConnector1">
            <a:avLst/>
          </a:prstGeom>
          <a:ln>
            <a:solidFill>
              <a:srgbClr val="FF0000">
                <a:alpha val="6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1529542" y="4954385"/>
            <a:ext cx="365760" cy="149630"/>
          </a:xfrm>
          <a:prstGeom prst="straightConnector1">
            <a:avLst/>
          </a:prstGeom>
          <a:ln>
            <a:solidFill>
              <a:srgbClr val="FF0000">
                <a:alpha val="6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Таблица 37"/>
          <p:cNvGraphicFramePr>
            <a:graphicFrameLocks noGrp="1"/>
          </p:cNvGraphicFramePr>
          <p:nvPr/>
        </p:nvGraphicFramePr>
        <p:xfrm>
          <a:off x="6411884" y="2153000"/>
          <a:ext cx="5209309" cy="4389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9855"/>
                <a:gridCol w="2899454"/>
              </a:tblGrid>
              <a:tr h="87782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Наука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Объект изучения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877823">
                <a:tc>
                  <a:txBody>
                    <a:bodyPr/>
                    <a:lstStyle/>
                    <a:p>
                      <a:r>
                        <a:rPr lang="ru-RU" dirty="0" smtClean="0"/>
                        <a:t>Бактериология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Бактерии</a:t>
                      </a:r>
                      <a:endParaRPr lang="ru-RU" dirty="0"/>
                    </a:p>
                  </a:txBody>
                  <a:tcPr/>
                </a:tc>
              </a:tr>
              <a:tr h="87782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7782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7782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221118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5. Подведение итогов урока. Заполнение индивидуальной карты оценки ученика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6. Знакомство с общекультурным наследием России, воспитание чувства гордости за свою страну.  </a:t>
            </a:r>
            <a:r>
              <a:rPr lang="ru-RU" sz="2400" dirty="0" smtClean="0">
                <a:solidFill>
                  <a:schemeClr val="bg1"/>
                </a:solidFill>
              </a:rPr>
              <a:t/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dirty="0" smtClean="0">
                <a:solidFill>
                  <a:schemeClr val="bg1"/>
                </a:solidFill>
              </a:rPr>
              <a:t/>
            </a:r>
            <a:br>
              <a:rPr lang="ru-RU" sz="2400" dirty="0" smtClean="0">
                <a:solidFill>
                  <a:schemeClr val="bg1"/>
                </a:solidFill>
              </a:rPr>
            </a:b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645921"/>
            <a:ext cx="12192000" cy="5212079"/>
          </a:xfrm>
          <a:solidFill>
            <a:schemeClr val="tx1"/>
          </a:solidFill>
        </p:spPr>
        <p:txBody>
          <a:bodyPr>
            <a:normAutofit fontScale="32500" lnSpcReduction="20000"/>
          </a:bodyPr>
          <a:lstStyle/>
          <a:p>
            <a:r>
              <a:rPr lang="ru-RU" sz="4300" dirty="0" smtClean="0">
                <a:solidFill>
                  <a:schemeClr val="bg1"/>
                </a:solidFill>
              </a:rPr>
              <a:t>Прочитайте текст.</a:t>
            </a:r>
          </a:p>
          <a:p>
            <a:r>
              <a:rPr lang="ru-RU" sz="4300" b="1" dirty="0" smtClean="0">
                <a:solidFill>
                  <a:schemeClr val="bg1"/>
                </a:solidFill>
              </a:rPr>
              <a:t>Роль Мечникова в учении об иммунитете</a:t>
            </a:r>
            <a:endParaRPr lang="ru-RU" sz="4300" dirty="0" smtClean="0">
              <a:solidFill>
                <a:schemeClr val="bg1"/>
              </a:solidFill>
            </a:endParaRPr>
          </a:p>
          <a:p>
            <a:r>
              <a:rPr lang="ru-RU" sz="4300" dirty="0" smtClean="0">
                <a:solidFill>
                  <a:schemeClr val="bg1"/>
                </a:solidFill>
              </a:rPr>
              <a:t>Русский биолог И.И.Мечников является основоположником теории иммунитета. Им разработана фагоцитарная теория иммунитета, которая объясняет сложную работу системы иммунитета. Он обосновал учение о фагоцитозе и фагоцитах. Доказал, что фагоцитоз - явление универсальное, наблюдается у всех животных, включая простейших, и проявляется по отношению ко всем чужеродным веществам (бактерии, органические частицы и т. д.). </a:t>
            </a:r>
          </a:p>
          <a:p>
            <a:r>
              <a:rPr lang="ru-RU" sz="4300" dirty="0" smtClean="0">
                <a:solidFill>
                  <a:schemeClr val="bg1"/>
                </a:solidFill>
              </a:rPr>
              <a:t>Согласно теории, все клетки человеческого организма, которые участвуют в фагоцитозе, можно разделить на макрофаги и микрофаги.</a:t>
            </a:r>
          </a:p>
          <a:p>
            <a:r>
              <a:rPr lang="ru-RU" sz="4300" dirty="0" smtClean="0">
                <a:solidFill>
                  <a:schemeClr val="bg1"/>
                </a:solidFill>
              </a:rPr>
              <a:t>К микрофагам относятся гранулярные лейкоциты (базофилы, нейтрофилы), это клетки крови. Макрофаги – это подвижные лейкоциты (клетки селезенки, лимфы, моноциты) и неподвижные (эпителиальные клетки, выстилающие изнутри стенки сосудов, клетки пульпы селезенки).</a:t>
            </a:r>
          </a:p>
          <a:p>
            <a:r>
              <a:rPr lang="ru-RU" sz="4300" dirty="0" smtClean="0">
                <a:solidFill>
                  <a:schemeClr val="bg1"/>
                </a:solidFill>
              </a:rPr>
              <a:t>В основу фагоцитарной теории Мечников положил три основных свойства фагоцитов.</a:t>
            </a:r>
          </a:p>
          <a:p>
            <a:r>
              <a:rPr lang="ru-RU" sz="4300" dirty="0" smtClean="0">
                <a:solidFill>
                  <a:schemeClr val="bg1"/>
                </a:solidFill>
              </a:rPr>
              <a:t>- фагоциты способны защищать и очищать от токсинов, от инфекций, от продуктов распада тканей.</a:t>
            </a:r>
          </a:p>
          <a:p>
            <a:r>
              <a:rPr lang="ru-RU" sz="4300" dirty="0" smtClean="0">
                <a:solidFill>
                  <a:schemeClr val="bg1"/>
                </a:solidFill>
              </a:rPr>
              <a:t>- фагоциты представляют (располагают) антигены на мембране клетки.</a:t>
            </a:r>
          </a:p>
          <a:p>
            <a:r>
              <a:rPr lang="ru-RU" sz="4300" dirty="0" smtClean="0">
                <a:solidFill>
                  <a:schemeClr val="bg1"/>
                </a:solidFill>
              </a:rPr>
              <a:t>-фагоциты обладают способностью секретировать ферменты и биологически активные вещества. </a:t>
            </a:r>
          </a:p>
          <a:p>
            <a:r>
              <a:rPr lang="ru-RU" sz="4300" dirty="0" smtClean="0">
                <a:solidFill>
                  <a:schemeClr val="bg1"/>
                </a:solidFill>
              </a:rPr>
              <a:t>Теория фагоцитоза заложила краеугольный камень клеточной теории иммунитета и процесса иммуногенеза в целом с учетом клеточных и гуморальных факторов. За разработку теорий фагоцитоза И. И. Мечникову в 1908 г. присуждена Нобелевская премия. Л. Пастер на своем портрете, подаренном И. И. Мечникову, написал: «На память знаменитому Мечникову — творцу фагоцитарной теории».</a:t>
            </a:r>
          </a:p>
          <a:p>
            <a:r>
              <a:rPr lang="ru-RU" sz="4300" dirty="0" smtClean="0">
                <a:solidFill>
                  <a:schemeClr val="bg1"/>
                </a:solidFill>
              </a:rPr>
              <a:t> А) Как вы думаете, какие качества личности помогли И.И. Мечникову стать автором теории иммунитета? </a:t>
            </a:r>
          </a:p>
          <a:p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Скругленный прямоугольник 20"/>
          <p:cNvSpPr/>
          <p:nvPr/>
        </p:nvSpPr>
        <p:spPr>
          <a:xfrm>
            <a:off x="9170224" y="4442908"/>
            <a:ext cx="2033194" cy="914400"/>
          </a:xfrm>
          <a:prstGeom prst="roundRect">
            <a:avLst/>
          </a:prstGeom>
          <a:solidFill>
            <a:schemeClr val="accent1">
              <a:lumMod val="25000"/>
              <a:lumOff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Оценка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8735209" y="1731982"/>
            <a:ext cx="3173507" cy="9144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Прогнозирование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43020" y="1553992"/>
            <a:ext cx="2741856" cy="914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Целеполагание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11349" y="3775934"/>
            <a:ext cx="2280622" cy="914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Контроль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043445" y="5136777"/>
            <a:ext cx="2218765" cy="914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Коррекция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574690" y="688491"/>
            <a:ext cx="2840019" cy="914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Планирование</a:t>
            </a:r>
            <a:endParaRPr lang="ru-RU" sz="2000" b="1" dirty="0">
              <a:solidFill>
                <a:schemeClr val="bg1"/>
              </a:solidFill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 flipH="1" flipV="1">
            <a:off x="5994700" y="1624406"/>
            <a:ext cx="38996" cy="1247886"/>
          </a:xfrm>
          <a:prstGeom prst="straightConnector1">
            <a:avLst/>
          </a:prstGeom>
          <a:ln w="38100">
            <a:solidFill>
              <a:srgbClr val="00206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7401261" y="2603351"/>
            <a:ext cx="1333948" cy="387275"/>
          </a:xfrm>
          <a:prstGeom prst="straightConnector1">
            <a:avLst/>
          </a:prstGeom>
          <a:ln w="38100">
            <a:solidFill>
              <a:srgbClr val="00206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 flipV="1">
            <a:off x="3118374" y="2393577"/>
            <a:ext cx="1395131" cy="478715"/>
          </a:xfrm>
          <a:prstGeom prst="straightConnector1">
            <a:avLst/>
          </a:prstGeom>
          <a:ln w="38100">
            <a:solidFill>
              <a:srgbClr val="00206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>
            <a:off x="3023402" y="3695251"/>
            <a:ext cx="1388075" cy="537882"/>
          </a:xfrm>
          <a:prstGeom prst="straightConnector1">
            <a:avLst/>
          </a:prstGeom>
          <a:ln w="38100">
            <a:solidFill>
              <a:srgbClr val="00206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6809591" y="3905026"/>
            <a:ext cx="54462" cy="1253265"/>
          </a:xfrm>
          <a:prstGeom prst="straightConnector1">
            <a:avLst/>
          </a:prstGeom>
          <a:ln w="28575">
            <a:solidFill>
              <a:srgbClr val="00206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7466479" y="3818965"/>
            <a:ext cx="1591462" cy="828339"/>
          </a:xfrm>
          <a:prstGeom prst="straightConnector1">
            <a:avLst/>
          </a:prstGeom>
          <a:ln w="38100">
            <a:solidFill>
              <a:srgbClr val="00206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Скругленный прямоугольник 15"/>
          <p:cNvSpPr/>
          <p:nvPr/>
        </p:nvSpPr>
        <p:spPr>
          <a:xfrm>
            <a:off x="4323399" y="2796988"/>
            <a:ext cx="3173506" cy="107576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002060"/>
                </a:solidFill>
              </a:rPr>
              <a:t>РегулятивныеУУД</a:t>
            </a:r>
            <a:endParaRPr lang="ru-RU" sz="3200" b="1" dirty="0">
              <a:solidFill>
                <a:srgbClr val="002060"/>
              </a:solidFill>
            </a:endParaRPr>
          </a:p>
        </p:txBody>
      </p:sp>
      <p:cxnSp>
        <p:nvCxnSpPr>
          <p:cNvPr id="55" name="Прямая со стрелкой 54"/>
          <p:cNvCxnSpPr/>
          <p:nvPr/>
        </p:nvCxnSpPr>
        <p:spPr>
          <a:xfrm flipH="1">
            <a:off x="3829723" y="3905026"/>
            <a:ext cx="1347393" cy="1280162"/>
          </a:xfrm>
          <a:prstGeom prst="straightConnector1">
            <a:avLst/>
          </a:prstGeom>
          <a:ln w="38100">
            <a:solidFill>
              <a:srgbClr val="00206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Скругленный прямоугольник 56"/>
          <p:cNvSpPr/>
          <p:nvPr/>
        </p:nvSpPr>
        <p:spPr>
          <a:xfrm>
            <a:off x="1635335" y="5244354"/>
            <a:ext cx="2744543" cy="98432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Волевая </a:t>
            </a:r>
            <a:r>
              <a:rPr lang="ru-RU" sz="2000" b="1" dirty="0" err="1" smtClean="0">
                <a:solidFill>
                  <a:schemeClr val="bg1"/>
                </a:solidFill>
              </a:rPr>
              <a:t>саморегуляция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81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410</TotalTime>
  <Words>1029</Words>
  <Application>Microsoft Office PowerPoint</Application>
  <PresentationFormat>Широкоэкранный</PresentationFormat>
  <Paragraphs>126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Calibri</vt:lpstr>
      <vt:lpstr>Century Gothic</vt:lpstr>
      <vt:lpstr>Times New Roman</vt:lpstr>
      <vt:lpstr>Verdana</vt:lpstr>
      <vt:lpstr>Wingdings 3</vt:lpstr>
      <vt:lpstr>Сектор</vt:lpstr>
      <vt:lpstr>   Формирование универсальных учебных действий (УУД) на уроках биологии</vt:lpstr>
      <vt:lpstr>Презентация PowerPoint</vt:lpstr>
      <vt:lpstr>Презентация PowerPoint</vt:lpstr>
      <vt:lpstr>Для формирования личностных  УУД предлагаются следующие виды заданий</vt:lpstr>
      <vt:lpstr>Для формирования личностных  УУД предлагаются следующие виды заданий</vt:lpstr>
      <vt:lpstr>Задание 3. Вырази своё мнение, отношение.  а)   При изучении темы «Развитие насекомых» учащимся предлагается послушать притчу о бабочке (текс читается с остановкой, учащимся задаются вопросы, а затем дочитывается до конца). В конце задаётся вопрос: «В чём философский смысл этой притчи?»   б)  В теме «Размножение и развитие папоротникообразных» (7 класс) рассказывается, что в ночь на Ивана Купалу, по народным преданиям, совершаются самые невероятные чудеса. Расцветает цветок папоротника и тому, кто это увидит, подвластны все тайны и чары. Такова легенда. Можно ли в природе наблюдать цветение папоротника? Почему? Как можно объяснить, что каждый год сотни (а, может, и тысячи) людей отмечают этот праздник? Как ты относишься к этой традиции? (Чему учит нас эта легенда?).</vt:lpstr>
      <vt:lpstr>Презентация PowerPoint</vt:lpstr>
      <vt:lpstr>5. Подведение итогов урока. Заполнение индивидуальной карты оценки ученика 6. Знакомство с общекультурным наследием России, воспитание чувства гордости за свою страну.    </vt:lpstr>
      <vt:lpstr>Презентация PowerPoint</vt:lpstr>
      <vt:lpstr>Презентация PowerPoint</vt:lpstr>
      <vt:lpstr>Для формирования регулятивных  УУД предлагаются следующие виды заданий</vt:lpstr>
      <vt:lpstr>Для формирования регулятивных  УУД предлагаются следующие виды заданий</vt:lpstr>
      <vt:lpstr>Задание «Ищу ошибки» Найдите 3 ошибки в приведенном тексте и исправьте их.   1. Грибы выделяют в отдельное царство организмов.  2. Тело гриба состоит из мицелия.  3. Грибная клетка имеет клеточную стенку, в состав которой входит целлюлоза.  4. В клетках грибов синтез АТФ осуществляется в митохондриях.  5. Запасным питательным веществом у грибов является гликоген.  6. По способу питания  грибы – автотрофы.  7. Грибы неподвижны, рост их ограничен. </vt:lpstr>
      <vt:lpstr>Презентация PowerPoint</vt:lpstr>
      <vt:lpstr>Общеучебные УУД </vt:lpstr>
      <vt:lpstr>           Логические УУД </vt:lpstr>
      <vt:lpstr>Задания для формирования  познавательных УУД</vt:lpstr>
      <vt:lpstr>Коммуникативные УУД</vt:lpstr>
      <vt:lpstr>Виды заданий</vt:lpstr>
      <vt:lpstr>Презентация PowerPoint</vt:lpstr>
      <vt:lpstr>Спасибо  за внимание!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Формирование универсальных учебных действий (УУД) на уроках биологии</dc:title>
  <dc:creator>Евгений</dc:creator>
  <cp:lastModifiedBy>Евгений</cp:lastModifiedBy>
  <cp:revision>105</cp:revision>
  <dcterms:created xsi:type="dcterms:W3CDTF">2015-12-06T07:22:26Z</dcterms:created>
  <dcterms:modified xsi:type="dcterms:W3CDTF">2016-03-13T08:14:25Z</dcterms:modified>
</cp:coreProperties>
</file>