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2" r:id="rId2"/>
    <p:sldId id="314" r:id="rId3"/>
    <p:sldId id="286" r:id="rId4"/>
    <p:sldId id="321" r:id="rId5"/>
    <p:sldId id="279" r:id="rId6"/>
    <p:sldId id="276" r:id="rId7"/>
    <p:sldId id="277" r:id="rId8"/>
    <p:sldId id="261" r:id="rId9"/>
    <p:sldId id="315" r:id="rId10"/>
    <p:sldId id="256" r:id="rId11"/>
    <p:sldId id="262" r:id="rId12"/>
    <p:sldId id="263" r:id="rId13"/>
    <p:sldId id="275" r:id="rId14"/>
    <p:sldId id="298" r:id="rId15"/>
    <p:sldId id="282" r:id="rId16"/>
    <p:sldId id="270" r:id="rId17"/>
    <p:sldId id="296" r:id="rId18"/>
    <p:sldId id="272" r:id="rId19"/>
    <p:sldId id="257" r:id="rId20"/>
    <p:sldId id="287" r:id="rId21"/>
    <p:sldId id="283" r:id="rId22"/>
    <p:sldId id="295" r:id="rId23"/>
    <p:sldId id="305" r:id="rId24"/>
    <p:sldId id="302" r:id="rId25"/>
    <p:sldId id="317" r:id="rId26"/>
    <p:sldId id="320" r:id="rId27"/>
    <p:sldId id="311" r:id="rId28"/>
    <p:sldId id="307" r:id="rId29"/>
    <p:sldId id="309" r:id="rId30"/>
    <p:sldId id="306" r:id="rId31"/>
    <p:sldId id="308" r:id="rId32"/>
    <p:sldId id="304" r:id="rId33"/>
    <p:sldId id="319" r:id="rId34"/>
    <p:sldId id="290" r:id="rId35"/>
    <p:sldId id="280" r:id="rId36"/>
    <p:sldId id="316" r:id="rId37"/>
    <p:sldId id="32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2428CA"/>
    <a:srgbClr val="FF0066"/>
    <a:srgbClr val="A8F8B5"/>
    <a:srgbClr val="FF99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623" autoAdjust="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plotArea>
      <c:layout>
        <c:manualLayout>
          <c:layoutTarget val="inner"/>
          <c:xMode val="edge"/>
          <c:yMode val="edge"/>
          <c:x val="0.24128669680178869"/>
          <c:y val="0.12323786120213537"/>
          <c:w val="0.48218540390784498"/>
          <c:h val="0.876762138797864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7.7002162924078951E-2"/>
                  <c:y val="-4.6951996735280423E-2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Сарафан</c:v>
                </c:pt>
                <c:pt idx="1">
                  <c:v> Брюки и пиджак</c:v>
                </c:pt>
                <c:pt idx="2">
                  <c:v>Юбка и жилет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0%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Дисциплинирует</c:v>
                </c:pt>
                <c:pt idx="1">
                  <c:v>Повышает успеваемость</c:v>
                </c:pt>
                <c:pt idx="2">
                  <c:v>Уравнивает материальное состояние</c:v>
                </c:pt>
                <c:pt idx="3">
                  <c:v>Настраивает на работу</c:v>
                </c:pt>
                <c:pt idx="4">
                  <c:v>Кол-во респондентов, отметившие все эти функции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75"/>
      <c:perspective val="30"/>
    </c:view3D>
    <c:plotArea>
      <c:layout/>
      <c:pie3DChart>
        <c:varyColors val="1"/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1"/>
            <c:explosion val="1310145"/>
          </c:dPt>
          <c:dLbls>
            <c:spPr>
              <a:noFill/>
              <a:ln>
                <a:noFill/>
              </a:ln>
              <a:effectLst/>
            </c:spPr>
            <c:showCatName val="1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0.25174</cdr:x>
      <cdr:y>0.28411</cdr:y>
    </cdr:from>
    <cdr:to>
      <cdr:x>0.43387</cdr:x>
      <cdr:y>0.45459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71702" y="1285884"/>
          <a:ext cx="1498836" cy="7715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0.5382</cdr:x>
      <cdr:y>0.28343</cdr:y>
    </cdr:from>
    <cdr:to>
      <cdr:x>0.7298</cdr:x>
      <cdr:y>0.45877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duotone>
            <a:prstClr val="black"/>
            <a:srgbClr val="FFC000">
              <a:tint val="45000"/>
              <a:satMod val="400000"/>
            </a:srgb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21300" y="1584177"/>
          <a:ext cx="1752033" cy="9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0.39063</cdr:x>
      <cdr:y>0.41039</cdr:y>
    </cdr:from>
    <cdr:to>
      <cdr:x>0.5816</cdr:x>
      <cdr:y>0.61243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duotone>
            <a:prstClr val="black"/>
            <a:schemeClr val="accent5">
              <a:tint val="45000"/>
              <a:satMod val="400000"/>
            </a:scheme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14710" y="1857388"/>
          <a:ext cx="1571636" cy="91446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0.52952</cdr:x>
      <cdr:y>0.58401</cdr:y>
    </cdr:from>
    <cdr:to>
      <cdr:x>0.71857</cdr:x>
      <cdr:y>0.78588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FF">
              <a:tint val="45000"/>
              <a:satMod val="400000"/>
            </a:srgb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41931" y="3264172"/>
          <a:ext cx="1728655" cy="11283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0.22438</cdr:x>
      <cdr:y>0.51533</cdr:y>
    </cdr:from>
    <cdr:to>
      <cdr:x>0.40665</cdr:x>
      <cdr:y>0.72948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duotone>
            <a:prstClr val="black"/>
            <a:schemeClr val="accent6">
              <a:lumMod val="60000"/>
              <a:lumOff val="40000"/>
              <a:tint val="45000"/>
              <a:satMod val="400000"/>
            </a:scheme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51720" y="2880320"/>
          <a:ext cx="1666721" cy="11969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0.08251</cdr:x>
      <cdr:y>0.13992</cdr:y>
    </cdr:from>
    <cdr:to>
      <cdr:x>0.25578</cdr:x>
      <cdr:y>0.3304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duotone>
            <a:prstClr val="black"/>
            <a:schemeClr val="accent3">
              <a:lumMod val="40000"/>
              <a:lumOff val="60000"/>
              <a:tint val="45000"/>
              <a:satMod val="400000"/>
            </a:scheme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79046" y="633253"/>
          <a:ext cx="1425921" cy="8621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0.7205</cdr:x>
      <cdr:y>0.0773</cdr:y>
    </cdr:from>
    <cdr:to>
      <cdr:x>0.95049</cdr:x>
      <cdr:y>0.30964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duotone>
            <a:prstClr val="black"/>
            <a:srgbClr val="FFFF66">
              <a:tint val="45000"/>
              <a:satMod val="400000"/>
            </a:srgb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88224" y="432048"/>
          <a:ext cx="2103019" cy="12986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0.7205</cdr:x>
      <cdr:y>0.72147</cdr:y>
    </cdr:from>
    <cdr:to>
      <cdr:x>0.94887</cdr:x>
      <cdr:y>0.94466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>
          <a:duotone>
            <a:prstClr val="black"/>
            <a:srgbClr val="A8F8B5">
              <a:tint val="45000"/>
              <a:satMod val="400000"/>
            </a:srgb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88224" y="4032447"/>
          <a:ext cx="2088232" cy="12474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0.06688</cdr:x>
      <cdr:y>0.74301</cdr:y>
    </cdr:from>
    <cdr:to>
      <cdr:x>0.29913</cdr:x>
      <cdr:y>1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>
          <a:duotone>
            <a:prstClr val="black"/>
            <a:schemeClr val="accent6">
              <a:lumMod val="40000"/>
              <a:lumOff val="60000"/>
              <a:tint val="45000"/>
              <a:satMod val="400000"/>
            </a:scheme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11560" y="4152868"/>
          <a:ext cx="2123728" cy="143637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9576A-829C-46A9-A0EF-35BBEDD2BE4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6559D-2BD0-4B0A-A304-ED9A97CE7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7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5E4D0-81AD-4B1A-9190-BC05836A3D9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F9B28-41A9-4AB9-AC39-D5AC3D5FE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90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9B28-41A9-4AB9-AC39-D5AC3D5FE21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08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9B28-41A9-4AB9-AC39-D5AC3D5FE21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26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9B28-41A9-4AB9-AC39-D5AC3D5FE21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13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6E2E-4243-46B3-A649-C8F1B3928F7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78C6-A4C1-4768-8A4C-CE709BA8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ev.ru/uploads/images/00/01/43/2011/12/24/Victorian_fashions.363164856_std_original.jpg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4.xml"/><Relationship Id="rId4" Type="http://schemas.openxmlformats.org/officeDocument/2006/relationships/slide" Target="slide20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3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1form.ru/wp-content/uploads/2010/02/school_uniform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>
              <a:tabLst>
                <a:tab pos="1828800" algn="l"/>
              </a:tabLst>
            </a:pPr>
            <a:r>
              <a:rPr lang="ru-RU" sz="2000" b="1" dirty="0">
                <a:latin typeface="+mn-lt"/>
                <a:ea typeface="Times New Roman"/>
                <a:cs typeface="Times New Roman"/>
              </a:rPr>
              <a:t>МБОУ СОШ № 6</a:t>
            </a:r>
            <a:r>
              <a:rPr lang="ru-RU" sz="2000" b="1" dirty="0">
                <a:latin typeface="+mn-lt"/>
                <a:ea typeface="Calibri"/>
                <a:cs typeface="Times New Roman"/>
              </a:rPr>
              <a:t/>
            </a:r>
            <a:br>
              <a:rPr lang="ru-RU" sz="2000" b="1" dirty="0">
                <a:latin typeface="+mn-lt"/>
                <a:ea typeface="Calibri"/>
                <a:cs typeface="Times New Roman"/>
              </a:rPr>
            </a:br>
            <a:r>
              <a:rPr lang="en-US" sz="2000" b="1" dirty="0">
                <a:latin typeface="+mn-lt"/>
                <a:ea typeface="Times New Roman"/>
                <a:cs typeface="Times New Roman"/>
              </a:rPr>
              <a:t>X</a:t>
            </a:r>
            <a:r>
              <a:rPr lang="ru-RU" sz="2000" b="1" dirty="0">
                <a:latin typeface="+mn-lt"/>
                <a:ea typeface="Times New Roman"/>
                <a:cs typeface="Times New Roman"/>
              </a:rPr>
              <a:t>I</a:t>
            </a:r>
            <a:r>
              <a:rPr lang="en-US" sz="2000" b="1" dirty="0">
                <a:latin typeface="+mn-lt"/>
                <a:ea typeface="Times New Roman"/>
                <a:cs typeface="Times New Roman"/>
              </a:rPr>
              <a:t>V</a:t>
            </a:r>
            <a:r>
              <a:rPr lang="ru-RU" sz="2000" b="1" dirty="0">
                <a:latin typeface="+mn-lt"/>
                <a:ea typeface="Times New Roman"/>
                <a:cs typeface="Times New Roman"/>
              </a:rPr>
              <a:t> городская  научно-практическая конференция </a:t>
            </a:r>
            <a:r>
              <a:rPr lang="ru-RU" sz="2000" b="1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latin typeface="+mn-lt"/>
                <a:ea typeface="Times New Roman"/>
                <a:cs typeface="Times New Roman"/>
              </a:rPr>
            </a:br>
            <a:r>
              <a:rPr lang="ru-RU" sz="2000" b="1" dirty="0" smtClean="0">
                <a:latin typeface="+mn-lt"/>
                <a:ea typeface="Times New Roman"/>
                <a:cs typeface="Times New Roman"/>
              </a:rPr>
              <a:t>молодых </a:t>
            </a:r>
            <a:r>
              <a:rPr lang="ru-RU" sz="2000" b="1" dirty="0">
                <a:latin typeface="+mn-lt"/>
                <a:ea typeface="Times New Roman"/>
                <a:cs typeface="Times New Roman"/>
              </a:rPr>
              <a:t>исследователей </a:t>
            </a:r>
            <a:br>
              <a:rPr lang="ru-RU" sz="2000" b="1" dirty="0">
                <a:latin typeface="+mn-lt"/>
                <a:ea typeface="Times New Roman"/>
                <a:cs typeface="Times New Roman"/>
              </a:rPr>
            </a:br>
            <a:r>
              <a:rPr lang="ru-RU" sz="2000" b="1" dirty="0">
                <a:latin typeface="+mn-lt"/>
                <a:ea typeface="Times New Roman"/>
                <a:cs typeface="Times New Roman"/>
              </a:rPr>
              <a:t>научно-социальной программы </a:t>
            </a:r>
            <a:br>
              <a:rPr lang="ru-RU" sz="2000" b="1" dirty="0">
                <a:latin typeface="+mn-lt"/>
                <a:ea typeface="Times New Roman"/>
                <a:cs typeface="Times New Roman"/>
              </a:rPr>
            </a:br>
            <a:r>
              <a:rPr lang="ru-RU" sz="2000" b="1" dirty="0">
                <a:latin typeface="+mn-lt"/>
                <a:ea typeface="Times New Roman"/>
                <a:cs typeface="Times New Roman"/>
              </a:rPr>
              <a:t>«Шаг в будуще</a:t>
            </a:r>
            <a:r>
              <a:rPr lang="ru-RU" sz="2000" dirty="0">
                <a:latin typeface="+mn-lt"/>
                <a:ea typeface="Times New Roman"/>
                <a:cs typeface="Times New Roman"/>
              </a:rPr>
              <a:t>е»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420888"/>
            <a:ext cx="7931224" cy="4032448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sz="7700" b="1" i="1" dirty="0" smtClean="0">
                <a:solidFill>
                  <a:srgbClr val="FF0000"/>
                </a:solidFill>
              </a:rPr>
              <a:t>Элементы </a:t>
            </a:r>
            <a:r>
              <a:rPr lang="ru-RU" sz="7700" b="1" i="1" dirty="0" err="1" smtClean="0">
                <a:solidFill>
                  <a:srgbClr val="FF0000"/>
                </a:solidFill>
              </a:rPr>
              <a:t>трансформера</a:t>
            </a:r>
            <a:r>
              <a:rPr lang="ru-RU" sz="77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sz="7700" b="1" i="1" dirty="0" smtClean="0">
                <a:solidFill>
                  <a:srgbClr val="FF0000"/>
                </a:solidFill>
              </a:rPr>
              <a:t>в школьной одежде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fontAlgn="t">
              <a:spcBef>
                <a:spcPts val="0"/>
              </a:spcBef>
              <a:buNone/>
              <a:tabLst>
                <a:tab pos="1828800" algn="l"/>
              </a:tabLst>
            </a:pPr>
            <a:endParaRPr lang="ru-RU" sz="3600" b="1" dirty="0"/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Автор:    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Зайнулабидова</a:t>
            </a:r>
            <a:endParaRPr lang="ru-RU" sz="36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Халимат</a:t>
            </a: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</a:t>
            </a:r>
            <a:r>
              <a:rPr lang="ru-RU" sz="36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Алиевна</a:t>
            </a:r>
            <a:endParaRPr lang="ru-RU" sz="3600" b="1" dirty="0"/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8 Г класс </a:t>
            </a:r>
            <a:endParaRPr lang="ru-RU" sz="3600" b="1" dirty="0" smtClean="0"/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Руководитель:  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Ишкильдина</a:t>
            </a:r>
            <a:endParaRPr lang="ru-RU" sz="36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Римма  </a:t>
            </a:r>
            <a:r>
              <a:rPr lang="ru-RU" sz="3600" b="1" dirty="0" err="1">
                <a:solidFill>
                  <a:srgbClr val="000000"/>
                </a:solidFill>
                <a:ea typeface="Times New Roman"/>
                <a:cs typeface="Times New Roman"/>
              </a:rPr>
              <a:t>Хуснулловна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endParaRPr lang="ru-RU" sz="3600" b="1" dirty="0"/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учитель технологии</a:t>
            </a:r>
            <a:endParaRPr lang="ru-RU" sz="3600" b="1" dirty="0"/>
          </a:p>
          <a:p>
            <a:pPr marL="0" indent="0" algn="ctr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г. Радужный 2014 г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://schooldresscode.ru/files/products/IMG_2779.800x1200w.JPG?be565233a78084234e3fb1b33facc5e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8647">
            <a:off x="1106661" y="3364165"/>
            <a:ext cx="1835969" cy="29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55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Структурно-логический анализ для </a:t>
            </a:r>
            <a:r>
              <a:rPr lang="ru-RU" b="1" i="1" dirty="0" smtClean="0">
                <a:solidFill>
                  <a:schemeClr val="accent1"/>
                </a:solidFill>
              </a:rPr>
              <a:t>выявления проблемы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006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Школа</a:t>
            </a:r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Учеба    </a:t>
            </a:r>
            <a:r>
              <a:rPr lang="ru-RU" sz="2800" b="1" i="1" dirty="0" smtClean="0">
                <a:solidFill>
                  <a:srgbClr val="FF0000"/>
                </a:solidFill>
              </a:rPr>
              <a:t>Внешний вид</a:t>
            </a:r>
            <a:r>
              <a:rPr lang="ru-RU" sz="2800" dirty="0" smtClean="0"/>
              <a:t>     Питание     Здоровье</a:t>
            </a:r>
          </a:p>
          <a:p>
            <a:pPr>
              <a:buNone/>
            </a:pPr>
            <a:r>
              <a:rPr lang="ru-RU" sz="2800" dirty="0" smtClean="0"/>
              <a:t>                 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    Школьная</a:t>
            </a:r>
            <a:r>
              <a:rPr lang="ru-RU" sz="2800" dirty="0" smtClean="0"/>
              <a:t>           Спортивная            Праздничная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Жилет с юбкой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Сарафан     </a:t>
            </a:r>
            <a:r>
              <a:rPr lang="ru-RU" sz="2800" dirty="0" smtClean="0"/>
              <a:t>      Брючный костюм</a:t>
            </a:r>
          </a:p>
          <a:p>
            <a:pPr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 smtClean="0"/>
              <a:t>Простого покроя</a:t>
            </a:r>
            <a:r>
              <a:rPr lang="ru-RU" sz="2800" b="1" i="1" dirty="0" smtClean="0">
                <a:solidFill>
                  <a:srgbClr val="FF0000"/>
                </a:solidFill>
              </a:rPr>
              <a:t>             С декоративными  элементами</a:t>
            </a:r>
          </a:p>
          <a:p>
            <a:pPr>
              <a:buNone/>
            </a:pPr>
            <a:endParaRPr lang="ru-RU" sz="2800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14480" y="3357562"/>
            <a:ext cx="54292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0166" y="4357694"/>
            <a:ext cx="571504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465241" y="2392355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180281" y="2392355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322893" y="2392355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965571" y="3535363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965967" y="3535363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037405" y="4535495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322365" y="4535495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464711" y="3107529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643042" y="2214554"/>
            <a:ext cx="571504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>
            <a:off x="3786182" y="2214554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3608381" y="2392355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4500562" y="2071678"/>
            <a:ext cx="2857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4214810" y="521495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1429522" y="414258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4251323" y="4535495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1465241" y="3535363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>
            <a:off x="4429124" y="5429264"/>
            <a:ext cx="192882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1716068" y="5429264"/>
            <a:ext cx="2714644" cy="31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>
            <a:off x="1643042" y="4357694"/>
            <a:ext cx="278608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1643042" y="3357562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6180149" y="5607065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1536679" y="5607065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Цель и задачи данной работы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Цель: </a:t>
            </a:r>
            <a:r>
              <a:rPr lang="ru-RU" b="1" dirty="0" smtClean="0">
                <a:ea typeface="Calibri"/>
                <a:cs typeface="Times New Roman"/>
              </a:rPr>
              <a:t>разработка  школьной одежды, которая соответствует следующим требованиям: модель -практичная, модная, экономичная и оригинальная.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485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/>
              </a:rPr>
              <a:t>      Задачи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:</a:t>
            </a:r>
            <a:r>
              <a:rPr lang="ru-RU" b="1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485"/>
              </a:spcBef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 smtClean="0">
                <a:ea typeface="Times New Roman"/>
                <a:cs typeface="Times New Roman"/>
              </a:rPr>
              <a:t>Изучение материала о </a:t>
            </a:r>
            <a:r>
              <a:rPr lang="ru-RU" b="1" dirty="0">
                <a:ea typeface="Times New Roman"/>
                <a:cs typeface="Times New Roman"/>
              </a:rPr>
              <a:t>проблеме  школьной </a:t>
            </a:r>
            <a:r>
              <a:rPr lang="ru-RU" b="1" dirty="0" smtClean="0">
                <a:ea typeface="Times New Roman"/>
                <a:cs typeface="Times New Roman"/>
              </a:rPr>
              <a:t>формы.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485"/>
              </a:spcBef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 smtClean="0">
                <a:ea typeface="Times New Roman"/>
                <a:cs typeface="Times New Roman"/>
              </a:rPr>
              <a:t>Составление дизайн – анализа изделия.</a:t>
            </a:r>
            <a:endParaRPr lang="ru-RU" sz="2800" b="1" dirty="0" smtClean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485"/>
              </a:spcBef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 smtClean="0">
                <a:ea typeface="Times New Roman"/>
                <a:cs typeface="Times New Roman"/>
              </a:rPr>
              <a:t>Изучение </a:t>
            </a:r>
            <a:r>
              <a:rPr lang="ru-RU" b="1" dirty="0">
                <a:ea typeface="Times New Roman"/>
                <a:cs typeface="Times New Roman"/>
              </a:rPr>
              <a:t>модных тенденций </a:t>
            </a:r>
            <a:r>
              <a:rPr lang="ru-RU" b="1" dirty="0" smtClean="0">
                <a:ea typeface="Times New Roman"/>
                <a:cs typeface="Times New Roman"/>
              </a:rPr>
              <a:t>2013-2014 </a:t>
            </a:r>
            <a:r>
              <a:rPr lang="ru-RU" b="1" dirty="0" smtClean="0">
                <a:solidFill>
                  <a:srgbClr val="333333"/>
                </a:solidFill>
                <a:ea typeface="Times New Roman"/>
                <a:cs typeface="Times New Roman"/>
              </a:rPr>
              <a:t>гг.</a:t>
            </a:r>
            <a:r>
              <a:rPr lang="ru-RU" sz="2800" b="1" dirty="0"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ea typeface="Times New Roman"/>
                <a:cs typeface="Times New Roman"/>
              </a:rPr>
              <a:t>и </a:t>
            </a:r>
            <a:r>
              <a:rPr lang="ru-RU" b="1" dirty="0" smtClean="0">
                <a:ea typeface="Times New Roman"/>
                <a:cs typeface="Times New Roman"/>
              </a:rPr>
              <a:t>материала </a:t>
            </a:r>
            <a:r>
              <a:rPr lang="ru-RU" b="1" dirty="0">
                <a:ea typeface="Times New Roman"/>
                <a:cs typeface="Times New Roman"/>
              </a:rPr>
              <a:t>об одежде – </a:t>
            </a:r>
            <a:r>
              <a:rPr lang="ru-RU" b="1" dirty="0" err="1" smtClean="0">
                <a:ea typeface="Times New Roman"/>
                <a:cs typeface="Times New Roman"/>
              </a:rPr>
              <a:t>трансформер</a:t>
            </a:r>
            <a:r>
              <a:rPr lang="ru-RU" b="1" dirty="0" smtClean="0">
                <a:ea typeface="Times New Roman"/>
                <a:cs typeface="Times New Roman"/>
              </a:rPr>
              <a:t>.</a:t>
            </a:r>
            <a:endParaRPr lang="ru-RU" sz="2800" b="1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485"/>
              </a:spcBef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>
                <a:ea typeface="Times New Roman"/>
                <a:cs typeface="Times New Roman"/>
              </a:rPr>
              <a:t>Изучение декоративных элементов </a:t>
            </a:r>
            <a:r>
              <a:rPr lang="ru-RU" b="1" dirty="0" smtClean="0">
                <a:ea typeface="Times New Roman"/>
                <a:cs typeface="Times New Roman"/>
              </a:rPr>
              <a:t>одежды.</a:t>
            </a:r>
            <a:endParaRPr lang="ru-RU" sz="2800" b="1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485"/>
              </a:spcBef>
              <a:spcAft>
                <a:spcPts val="485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 smtClean="0">
                <a:ea typeface="Times New Roman"/>
                <a:cs typeface="Times New Roman"/>
              </a:rPr>
              <a:t>Создание  </a:t>
            </a:r>
            <a:r>
              <a:rPr lang="ru-RU" b="1" dirty="0">
                <a:ea typeface="Times New Roman"/>
                <a:cs typeface="Times New Roman"/>
              </a:rPr>
              <a:t>эскиза и детализации  выбранной </a:t>
            </a:r>
            <a:r>
              <a:rPr lang="ru-RU" b="1" dirty="0" smtClean="0">
                <a:ea typeface="Times New Roman"/>
                <a:cs typeface="Times New Roman"/>
              </a:rPr>
              <a:t>модели.</a:t>
            </a:r>
            <a:endParaRPr lang="ru-RU" sz="2800" b="1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485"/>
              </a:spcBef>
              <a:spcAft>
                <a:spcPts val="485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>
                <a:ea typeface="Times New Roman"/>
                <a:cs typeface="Times New Roman"/>
              </a:rPr>
              <a:t>Изготовление </a:t>
            </a:r>
            <a:r>
              <a:rPr lang="ru-RU" b="1" dirty="0" smtClean="0">
                <a:ea typeface="Times New Roman"/>
                <a:cs typeface="Times New Roman"/>
              </a:rPr>
              <a:t> изделия с деталями </a:t>
            </a:r>
            <a:r>
              <a:rPr lang="ru-RU" b="1" dirty="0">
                <a:ea typeface="Times New Roman"/>
                <a:cs typeface="Times New Roman"/>
              </a:rPr>
              <a:t>-  </a:t>
            </a:r>
            <a:r>
              <a:rPr lang="ru-RU" b="1" dirty="0" err="1" smtClean="0">
                <a:ea typeface="Times New Roman"/>
                <a:cs typeface="Times New Roman"/>
              </a:rPr>
              <a:t>трансформерами</a:t>
            </a:r>
            <a:r>
              <a:rPr lang="ru-RU" b="1" dirty="0" smtClean="0">
                <a:ea typeface="Times New Roman"/>
                <a:cs typeface="Times New Roman"/>
              </a:rPr>
              <a:t>.</a:t>
            </a:r>
            <a:endParaRPr lang="ru-RU" sz="28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2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Новизна, методы исследования и практическая значимость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8600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800" b="1" i="1" u="sng" dirty="0">
                <a:solidFill>
                  <a:srgbClr val="FF0000"/>
                </a:solidFill>
                <a:ea typeface="Times New Roman"/>
                <a:cs typeface="Times New Roman"/>
              </a:rPr>
              <a:t>Новизна</a:t>
            </a:r>
            <a:r>
              <a:rPr lang="ru-RU" sz="1800" b="1" dirty="0">
                <a:solidFill>
                  <a:srgbClr val="333333"/>
                </a:solidFill>
                <a:ea typeface="Times New Roman"/>
                <a:cs typeface="Times New Roman"/>
              </a:rPr>
              <a:t> заключается  в применении способа </a:t>
            </a:r>
            <a:r>
              <a:rPr lang="ru-RU" sz="1800" b="1" dirty="0" smtClean="0">
                <a:solidFill>
                  <a:srgbClr val="333333"/>
                </a:solidFill>
                <a:ea typeface="Times New Roman"/>
                <a:cs typeface="Times New Roman"/>
              </a:rPr>
              <a:t>трансформации   </a:t>
            </a:r>
            <a:r>
              <a:rPr lang="ru-RU" sz="1800" b="1" dirty="0">
                <a:solidFill>
                  <a:srgbClr val="333333"/>
                </a:solidFill>
                <a:ea typeface="Times New Roman"/>
                <a:cs typeface="Times New Roman"/>
              </a:rPr>
              <a:t>для изменения вида  и назначения модели.</a:t>
            </a:r>
            <a:endParaRPr lang="ru-RU" sz="1800" b="1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i="1" u="sng" dirty="0">
                <a:solidFill>
                  <a:srgbClr val="FF0000"/>
                </a:solidFill>
                <a:ea typeface="Times New Roman"/>
                <a:cs typeface="Times New Roman" pitchFamily="18" charset="0"/>
              </a:rPr>
              <a:t>Методы исследования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  <a:cs typeface="Times New Roman" pitchFamily="18" charset="0"/>
              </a:rPr>
              <a:t>:</a:t>
            </a:r>
            <a:endParaRPr lang="ru-RU" sz="1800" b="1" dirty="0">
              <a:ea typeface="Calibri"/>
              <a:cs typeface="Times New Roman" pitchFamily="18" charset="0"/>
            </a:endParaRPr>
          </a:p>
          <a:p>
            <a:pPr>
              <a:tabLst>
                <a:tab pos="180340" algn="l"/>
              </a:tabLst>
            </a:pPr>
            <a:r>
              <a:rPr lang="ru-RU" sz="1800" b="1" dirty="0">
                <a:solidFill>
                  <a:srgbClr val="333333"/>
                </a:solidFill>
                <a:ea typeface="Times New Roman"/>
                <a:cs typeface="Times New Roman" pitchFamily="18" charset="0"/>
              </a:rPr>
              <a:t>сравнительно -  </a:t>
            </a:r>
            <a:r>
              <a:rPr lang="ru-RU" sz="1800" b="1" dirty="0" smtClean="0">
                <a:solidFill>
                  <a:srgbClr val="333333"/>
                </a:solidFill>
                <a:ea typeface="Times New Roman"/>
                <a:cs typeface="Times New Roman" pitchFamily="18" charset="0"/>
              </a:rPr>
              <a:t>сопоставительный; </a:t>
            </a:r>
            <a:endParaRPr lang="ru-RU" sz="1800" b="1" dirty="0">
              <a:ea typeface="Calibri"/>
              <a:cs typeface="Times New Roman" pitchFamily="18" charset="0"/>
            </a:endParaRPr>
          </a:p>
          <a:p>
            <a:pPr lvl="0">
              <a:tabLst>
                <a:tab pos="180340" algn="l"/>
              </a:tabLst>
            </a:pPr>
            <a:r>
              <a:rPr lang="ru-RU" sz="1800" b="1" dirty="0" smtClean="0"/>
              <a:t>анализ информации</a:t>
            </a:r>
            <a:r>
              <a:rPr lang="ru-RU" sz="1800" dirty="0" smtClean="0"/>
              <a:t>: структурно-логический; дизайн – спецификация изделия;  проработка лучшей идеи; морфологический -  матрица;  с помощью  эскиза; сравнительная таблица материалов;</a:t>
            </a:r>
            <a:endParaRPr lang="ru-RU" sz="1800" b="1" dirty="0">
              <a:ea typeface="Calibri"/>
              <a:cs typeface="Times New Roman" pitchFamily="18" charset="0"/>
            </a:endParaRPr>
          </a:p>
          <a:p>
            <a:pPr>
              <a:spcBef>
                <a:spcPts val="485"/>
              </a:spcBef>
              <a:spcAft>
                <a:spcPts val="485"/>
              </a:spcAft>
              <a:tabLst>
                <a:tab pos="180340" algn="l"/>
              </a:tabLst>
            </a:pPr>
            <a:r>
              <a:rPr lang="ru-RU" sz="1800" b="1" dirty="0">
                <a:solidFill>
                  <a:srgbClr val="333333"/>
                </a:solidFill>
                <a:ea typeface="Times New Roman"/>
                <a:cs typeface="Times New Roman" pitchFamily="18" charset="0"/>
              </a:rPr>
              <a:t>синтез </a:t>
            </a:r>
            <a:r>
              <a:rPr lang="ru-RU" sz="1800" dirty="0">
                <a:solidFill>
                  <a:srgbClr val="333333"/>
                </a:solidFill>
                <a:ea typeface="Times New Roman"/>
                <a:cs typeface="Times New Roman" pitchFamily="18" charset="0"/>
              </a:rPr>
              <a:t>(обобщение, сведение  в единое целое данных,  добытых  </a:t>
            </a:r>
            <a:r>
              <a:rPr lang="ru-RU" sz="1800" dirty="0" smtClean="0">
                <a:solidFill>
                  <a:srgbClr val="333333"/>
                </a:solidFill>
                <a:ea typeface="Times New Roman"/>
                <a:cs typeface="Times New Roman" pitchFamily="18" charset="0"/>
              </a:rPr>
              <a:t>анализом).</a:t>
            </a:r>
          </a:p>
          <a:p>
            <a:pPr>
              <a:spcBef>
                <a:spcPts val="485"/>
              </a:spcBef>
              <a:spcAft>
                <a:spcPts val="485"/>
              </a:spcAft>
              <a:buNone/>
              <a:tabLst>
                <a:tab pos="180340" algn="l"/>
              </a:tabLst>
            </a:pPr>
            <a:r>
              <a:rPr lang="ru-RU" sz="1800" dirty="0" smtClean="0"/>
              <a:t>В данной работе применена техника  графического моделирования информации: «кластер», «ментальная карта», табличная форма сравнения.</a:t>
            </a:r>
          </a:p>
          <a:p>
            <a:pPr>
              <a:spcBef>
                <a:spcPts val="485"/>
              </a:spcBef>
              <a:spcAft>
                <a:spcPts val="485"/>
              </a:spcAft>
              <a:buNone/>
              <a:tabLst>
                <a:tab pos="180340" algn="l"/>
              </a:tabLst>
            </a:pPr>
            <a:r>
              <a:rPr lang="ru-RU" sz="1800" b="1" u="sng" dirty="0" smtClean="0">
                <a:solidFill>
                  <a:srgbClr val="FF0000"/>
                </a:solidFill>
              </a:rPr>
              <a:t>Практическая значимость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работы состоит в том, что материалы исследования</a:t>
            </a:r>
          </a:p>
          <a:p>
            <a:pPr>
              <a:spcBef>
                <a:spcPts val="485"/>
              </a:spcBef>
              <a:spcAft>
                <a:spcPts val="485"/>
              </a:spcAft>
              <a:buNone/>
              <a:tabLst>
                <a:tab pos="180340" algn="l"/>
              </a:tabLst>
            </a:pPr>
            <a:r>
              <a:rPr lang="ru-RU" sz="1800" dirty="0" smtClean="0"/>
              <a:t>могут быть использованы для  создания школьной одежды - </a:t>
            </a:r>
            <a:r>
              <a:rPr lang="ru-RU" sz="1800" dirty="0" err="1" smtClean="0"/>
              <a:t>трансформера</a:t>
            </a:r>
            <a:r>
              <a:rPr lang="ru-RU" sz="1800" dirty="0" smtClean="0"/>
              <a:t> для</a:t>
            </a:r>
          </a:p>
          <a:p>
            <a:pPr>
              <a:spcBef>
                <a:spcPts val="485"/>
              </a:spcBef>
              <a:spcAft>
                <a:spcPts val="485"/>
              </a:spcAft>
              <a:buNone/>
              <a:tabLst>
                <a:tab pos="180340" algn="l"/>
              </a:tabLst>
            </a:pPr>
            <a:r>
              <a:rPr lang="ru-RU" sz="1800" dirty="0" smtClean="0"/>
              <a:t>девушки. Решить задачи  экономии денежных средств, изготовления </a:t>
            </a:r>
          </a:p>
          <a:p>
            <a:pPr>
              <a:spcBef>
                <a:spcPts val="485"/>
              </a:spcBef>
              <a:spcAft>
                <a:spcPts val="485"/>
              </a:spcAft>
              <a:buNone/>
              <a:tabLst>
                <a:tab pos="180340" algn="l"/>
              </a:tabLst>
            </a:pPr>
            <a:r>
              <a:rPr lang="ru-RU" sz="1800" dirty="0" smtClean="0"/>
              <a:t>оригинального изделия, соответствующего требованиям к школьной одежде.</a:t>
            </a:r>
          </a:p>
          <a:p>
            <a:pPr>
              <a:spcBef>
                <a:spcPts val="485"/>
              </a:spcBef>
              <a:spcAft>
                <a:spcPts val="485"/>
              </a:spcAft>
              <a:buNone/>
              <a:tabLst>
                <a:tab pos="180340" algn="l"/>
              </a:tabLst>
            </a:pPr>
            <a:endParaRPr lang="ru-RU" sz="1800" b="1" dirty="0" smtClean="0">
              <a:ea typeface="Times New Rom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1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План реализации проекта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7735810"/>
              </p:ext>
            </p:extLst>
          </p:nvPr>
        </p:nvGraphicFramePr>
        <p:xfrm>
          <a:off x="971600" y="1556790"/>
          <a:ext cx="7200800" cy="484593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7841"/>
                <a:gridCol w="4292191"/>
                <a:gridCol w="2400768"/>
              </a:tblGrid>
              <a:tr h="4372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Этапы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Сроки реализации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Изучение проблемы школьной формы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(закон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 образовании,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школа и  ресурсы Интернет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Сентябрь – октябрь 2013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модных тенденций 2013-2014 гг.и материала об одежде –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трансформер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декоративных элементов одежды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Октябрь 2013 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эскизов модели  и чертежей деталей изделия  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 2013 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Подбор </a:t>
                      </a:r>
                      <a:r>
                        <a:rPr lang="ru-RU" sz="1600" dirty="0" smtClean="0">
                          <a:effectLst/>
                        </a:rPr>
                        <a:t>материалов, оборудования </a:t>
                      </a:r>
                      <a:r>
                        <a:rPr lang="ru-RU" sz="1600" dirty="0">
                          <a:effectLst/>
                        </a:rPr>
                        <a:t>и инструментов для изготовления  изделия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 2013 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Изготовление  сарафана с декоративными элементами ( детали – </a:t>
                      </a:r>
                      <a:r>
                        <a:rPr lang="ru-RU" sz="1600" dirty="0" err="1">
                          <a:effectLst/>
                        </a:rPr>
                        <a:t>трансформеры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Декабрь – февраль </a:t>
                      </a:r>
                      <a:r>
                        <a:rPr lang="ru-RU" sz="1600" dirty="0" smtClean="0">
                          <a:effectLst/>
                        </a:rPr>
                        <a:t>2014 </a:t>
                      </a:r>
                      <a:r>
                        <a:rPr lang="ru-RU" sz="1600" dirty="0">
                          <a:effectLst/>
                        </a:rPr>
                        <a:t>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Защита проекта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Март 2014 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85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Модный тренд баска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     </a:t>
            </a:r>
            <a:r>
              <a:rPr lang="ru-RU" sz="2600" b="1" i="1" dirty="0" smtClean="0">
                <a:solidFill>
                  <a:srgbClr val="2428CA"/>
                </a:solidFill>
              </a:rPr>
              <a:t>Баска</a:t>
            </a:r>
            <a:r>
              <a:rPr lang="ru-RU" sz="2600" dirty="0" smtClean="0">
                <a:solidFill>
                  <a:prstClr val="black"/>
                </a:solidFill>
              </a:rPr>
              <a:t>  </a:t>
            </a:r>
            <a:r>
              <a:rPr lang="ru-RU" sz="2600" dirty="0" smtClean="0">
                <a:solidFill>
                  <a:srgbClr val="2428CA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400" b="1" dirty="0"/>
              <a:t>широкая оборка, которую пришивают по линии пояса к лифу платья, блузы, кофты или юбки</a:t>
            </a:r>
          </a:p>
        </p:txBody>
      </p:sp>
      <p:pic>
        <p:nvPicPr>
          <p:cNvPr id="4" name="Содержимое 6" descr="https://encrypted-tbn1.gstatic.com/images?q=tbn:ANd9GcRvlNzkeCwUkelA3OeFvob-QNVfUvYHxhQ6EaW1yq8SpEHpxhBq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562251" cy="381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chooldresscode.ru/files/products/IMG_2779.800x1200w.JPG?be565233a78084234e3fb1b33facc5e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1800200" cy="295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8" descr="Костюм (жилет, блуза, юбка, баска) ЛА-700а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2701" y="2708920"/>
            <a:ext cx="1785950" cy="388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9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+mn-lt"/>
                <a:ea typeface="Times New Roman"/>
              </a:rPr>
              <a:t>Баска</a:t>
            </a:r>
            <a:r>
              <a:rPr lang="ru-RU" sz="3600" b="1" i="1" dirty="0">
                <a:solidFill>
                  <a:srgbClr val="333333"/>
                </a:solidFill>
                <a:latin typeface="+mn-lt"/>
                <a:ea typeface="Times New Roman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+mn-lt"/>
                <a:ea typeface="Times New Roman"/>
              </a:rPr>
              <a:t>изначально была элементом традиционного костюма жителей Испании басков (отсюда и название). </a:t>
            </a:r>
            <a:r>
              <a:rPr lang="ru-RU" i="1" dirty="0" smtClean="0">
                <a:solidFill>
                  <a:srgbClr val="002060"/>
                </a:solidFill>
                <a:latin typeface="+mn-lt"/>
                <a:ea typeface="Times New Roman"/>
              </a:rPr>
              <a:t> </a:t>
            </a: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Объект 6" descr="http://vev.ru/uploads/images/00/01/43/2011/12/24/Victorian_fashions.363164856_std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5715040" cy="471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2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Модные тенденции 2013-2014 </a:t>
            </a:r>
            <a:r>
              <a:rPr lang="ru-RU" b="1" i="1" dirty="0" err="1" smtClean="0">
                <a:solidFill>
                  <a:srgbClr val="00B0F0"/>
                </a:solidFill>
              </a:rPr>
              <a:t>гг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19" y="1268760"/>
            <a:ext cx="6192689" cy="5305987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Съемные воротнички, манжеты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333C3F"/>
                </a:solidFill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Модный съемный воротничок  и </a:t>
            </a:r>
          </a:p>
          <a:p>
            <a:pPr marL="0" indent="0">
              <a:buNone/>
            </a:pPr>
            <a:r>
              <a:rPr lang="ru-RU" dirty="0" smtClean="0">
                <a:ea typeface="Times New Roman"/>
              </a:rPr>
              <a:t>съемные манжеты станут обязательным аксессуаром </a:t>
            </a:r>
          </a:p>
          <a:p>
            <a:pPr marL="0" indent="0">
              <a:buNone/>
            </a:pPr>
            <a:r>
              <a:rPr lang="ru-RU" dirty="0" smtClean="0">
                <a:ea typeface="Times New Roman"/>
              </a:rPr>
              <a:t>юбкой модницы</a:t>
            </a:r>
            <a:r>
              <a:rPr lang="ru-RU" b="1" dirty="0" smtClean="0">
                <a:latin typeface="Comic Sans MS" pitchFamily="66" charset="0"/>
                <a:ea typeface="Times New Roman"/>
              </a:rPr>
              <a:t>.</a:t>
            </a:r>
          </a:p>
          <a:p>
            <a:pPr fontAlgn="base"/>
            <a:r>
              <a:rPr lang="ru-RU" b="1" i="1" dirty="0" smtClean="0"/>
              <a:t>Съемная  баска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рынке появился и пояс с бас-</a:t>
            </a:r>
          </a:p>
          <a:p>
            <a:pPr marL="0" indent="0">
              <a:buNone/>
            </a:pPr>
            <a:r>
              <a:rPr lang="ru-RU" dirty="0" smtClean="0"/>
              <a:t>кой, который очень </a:t>
            </a:r>
            <a:r>
              <a:rPr lang="ru-RU" dirty="0" err="1" smtClean="0"/>
              <a:t>благопри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 err="1" smtClean="0"/>
              <a:t>ятен</a:t>
            </a:r>
            <a:r>
              <a:rPr lang="ru-RU" dirty="0" smtClean="0"/>
              <a:t> для разного типа фигуры.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" name="Содержимое 9" descr="пояс с баской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841715" cy="200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xn-----6kcbhq4ahbzhhis7n.xn--p1ai/files/images/rubash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3816424" cy="243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https://lh3.googleusercontent.com/-GTluFOvTpGo/UsnKh_JLcNI/AAAAAAAAAUY/-eHrnxlmqjA/w500-h401-no/e87c5f3952b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733256"/>
            <a:ext cx="1656184" cy="1023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3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Одежда -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трансформер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53650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ea typeface="Calibri"/>
                <a:cs typeface="Times New Roman"/>
              </a:rPr>
              <a:t>Модели с «секретом» -меняют </a:t>
            </a:r>
            <a:r>
              <a:rPr lang="ru-RU" sz="2400" b="1" dirty="0">
                <a:solidFill>
                  <a:srgbClr val="00B050"/>
                </a:solidFill>
                <a:ea typeface="Calibri"/>
                <a:cs typeface="Times New Roman"/>
              </a:rPr>
              <a:t>форму, цвет, силуэт, </a:t>
            </a:r>
            <a:r>
              <a:rPr lang="ru-RU" sz="2400" b="1" dirty="0" smtClean="0">
                <a:solidFill>
                  <a:srgbClr val="00B050"/>
                </a:solidFill>
                <a:ea typeface="Calibri"/>
                <a:cs typeface="Times New Roman"/>
              </a:rPr>
              <a:t>стиль </a:t>
            </a:r>
            <a:r>
              <a:rPr lang="ru-RU" sz="2400" b="1" dirty="0" smtClean="0">
                <a:solidFill>
                  <a:srgbClr val="00B050"/>
                </a:solidFill>
              </a:rPr>
              <a:t>«</a:t>
            </a:r>
            <a:r>
              <a:rPr lang="ru-RU" sz="2400" b="1" dirty="0">
                <a:solidFill>
                  <a:srgbClr val="00B050"/>
                </a:solidFill>
              </a:rPr>
              <a:t>лёгким движением руки» </a:t>
            </a:r>
          </a:p>
        </p:txBody>
      </p:sp>
      <p:pic>
        <p:nvPicPr>
          <p:cNvPr id="5" name="Рисунок 4" descr="http://nevozmozhnogo.net/wp-content/uploads/2013/04/blessus-modular-clothing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93613"/>
            <a:ext cx="4070226" cy="319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 descr="http://st-fashiony.ru/pic/style/pic/11938/com/151076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068847"/>
            <a:ext cx="1944216" cy="122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st2-fashiony.ru/pic/style/pic/11938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756183" cy="28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69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2428CA"/>
                </a:solidFill>
              </a:rPr>
              <a:t>Дизайн – спецификация изделия  </a:t>
            </a:r>
            <a:endParaRPr lang="ru-RU" b="1" i="1" dirty="0">
              <a:solidFill>
                <a:srgbClr val="2428CA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5852209"/>
              </p:ext>
            </p:extLst>
          </p:nvPr>
        </p:nvGraphicFramePr>
        <p:xfrm>
          <a:off x="0" y="90872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39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11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Дизайн – анализ изделия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http://novie-platya.ru/uploads/posts/2012-11/plate-baska.jpg"/>
          <p:cNvPicPr>
            <a:picLocks noGrp="1"/>
          </p:cNvPicPr>
          <p:nvPr>
            <p:ph idx="1"/>
          </p:nvPr>
        </p:nvPicPr>
        <p:blipFill>
          <a:blip r:embed="rId2" cstate="print"/>
          <a:srcRect l="26499" r="49658"/>
          <a:stretch>
            <a:fillRect/>
          </a:stretch>
        </p:blipFill>
        <p:spPr bwMode="auto">
          <a:xfrm>
            <a:off x="4355976" y="2924944"/>
            <a:ext cx="854406" cy="17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28401" y="2098610"/>
            <a:ext cx="2370415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1.Целесообразность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5807" y="970652"/>
            <a:ext cx="1662033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Одежда - </a:t>
            </a:r>
            <a:r>
              <a:rPr lang="ru-RU" b="1" dirty="0" err="1" smtClean="0"/>
              <a:t>трансфомер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06249" y="4972226"/>
            <a:ext cx="1662033" cy="556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Костюмная смесовая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9807" y="2491830"/>
            <a:ext cx="1662033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2.Назначение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857496"/>
            <a:ext cx="1953747" cy="487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9.Эстетичность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9129" y="6046503"/>
            <a:ext cx="1662033" cy="600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Приталенный силуэт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5000636"/>
            <a:ext cx="1861502" cy="3646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6.Внешний вид</a:t>
            </a:r>
            <a:endParaRPr lang="ru-RU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21126" y="3347219"/>
            <a:ext cx="1499171" cy="5649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3.Учет специфики</a:t>
            </a:r>
            <a:endParaRPr lang="ru-RU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51102" y="1690732"/>
            <a:ext cx="1662033" cy="406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Праздничная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40822" y="1053006"/>
            <a:ext cx="1670868" cy="5039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Повседневная одежда 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839262" y="2519397"/>
            <a:ext cx="260737" cy="4300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178694" y="4690390"/>
            <a:ext cx="365890" cy="2514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707904" y="2519397"/>
            <a:ext cx="772504" cy="4538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7" idx="1"/>
          </p:cNvCxnSpPr>
          <p:nvPr/>
        </p:nvCxnSpPr>
        <p:spPr>
          <a:xfrm flipV="1">
            <a:off x="5122445" y="2707854"/>
            <a:ext cx="997362" cy="5491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44243" y="4110841"/>
            <a:ext cx="304800" cy="244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1" idx="1"/>
          </p:cNvCxnSpPr>
          <p:nvPr/>
        </p:nvCxnSpPr>
        <p:spPr>
          <a:xfrm flipV="1">
            <a:off x="5238238" y="3629673"/>
            <a:ext cx="382888" cy="55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36" idx="1"/>
          </p:cNvCxnSpPr>
          <p:nvPr/>
        </p:nvCxnSpPr>
        <p:spPr>
          <a:xfrm>
            <a:off x="6794001" y="3992436"/>
            <a:ext cx="987839" cy="2986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206249" y="2167592"/>
            <a:ext cx="510040" cy="3325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3" idx="2"/>
          </p:cNvCxnSpPr>
          <p:nvPr/>
        </p:nvCxnSpPr>
        <p:spPr>
          <a:xfrm flipV="1">
            <a:off x="6876256" y="1556927"/>
            <a:ext cx="0" cy="8258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013609" y="173480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3"/>
            <a:endCxn id="35" idx="1"/>
          </p:cNvCxnSpPr>
          <p:nvPr/>
        </p:nvCxnSpPr>
        <p:spPr>
          <a:xfrm flipV="1">
            <a:off x="7120297" y="3354521"/>
            <a:ext cx="280620" cy="275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400917" y="3049044"/>
            <a:ext cx="1662033" cy="610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Школьная одежда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781840" y="3979116"/>
            <a:ext cx="1131295" cy="6239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Р.44, для девушки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598574" y="4456362"/>
            <a:ext cx="1662033" cy="406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4.Материал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697724" y="5675106"/>
            <a:ext cx="1944215" cy="556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мнется и не осыпается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224666" y="5194175"/>
            <a:ext cx="1923446" cy="5628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  <a:r>
              <a:rPr lang="ru-RU" b="1" dirty="0" smtClean="0"/>
              <a:t>. </a:t>
            </a:r>
            <a:r>
              <a:rPr lang="ru-RU" b="1" dirty="0" err="1"/>
              <a:t>Э</a:t>
            </a:r>
            <a:r>
              <a:rPr lang="ru-RU" b="1" dirty="0" err="1" smtClean="0"/>
              <a:t>кологичность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930006" y="6046503"/>
            <a:ext cx="3649876" cy="556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е имеет вредных воздействий  на кожу и окружающую среду </a:t>
            </a:r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888" y="5376371"/>
            <a:ext cx="1835257" cy="600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Детали- </a:t>
            </a:r>
            <a:r>
              <a:rPr lang="ru-RU" b="1" dirty="0" err="1" smtClean="0"/>
              <a:t>трансформеры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911284" y="1053006"/>
            <a:ext cx="1519755" cy="8042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Затраты: ткань, замки, нитки</a:t>
            </a:r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643042" y="4214818"/>
            <a:ext cx="2714644" cy="5715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7.Эксплуатационность</a:t>
            </a:r>
            <a:endParaRPr lang="ru-RU" b="1" i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105811" y="3532509"/>
            <a:ext cx="1722590" cy="5576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8. Технология изготовления</a:t>
            </a:r>
            <a:endParaRPr lang="ru-RU" b="1" i="1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1918991" y="5429266"/>
            <a:ext cx="619095" cy="113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5099999" y="5811647"/>
            <a:ext cx="0" cy="2514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49" idx="0"/>
          </p:cNvCxnSpPr>
          <p:nvPr/>
        </p:nvCxnSpPr>
        <p:spPr>
          <a:xfrm>
            <a:off x="5013609" y="4659405"/>
            <a:ext cx="172780" cy="5347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040822" y="4926292"/>
            <a:ext cx="835434" cy="7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6427576" y="4903674"/>
            <a:ext cx="652489" cy="3160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2483768" y="5366763"/>
            <a:ext cx="446238" cy="5706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4105807" y="3876070"/>
            <a:ext cx="277823" cy="265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63" idx="1"/>
          </p:cNvCxnSpPr>
          <p:nvPr/>
        </p:nvCxnSpPr>
        <p:spPr>
          <a:xfrm rot="10800000" flipV="1">
            <a:off x="1328570" y="4500570"/>
            <a:ext cx="314472" cy="3808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714348" y="1071546"/>
            <a:ext cx="831017" cy="600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 в 1</a:t>
            </a:r>
            <a:endParaRPr lang="ru-RU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91691" y="1857364"/>
            <a:ext cx="1198360" cy="10482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Модная,</a:t>
            </a:r>
          </a:p>
          <a:p>
            <a:pPr algn="ctr"/>
            <a:r>
              <a:rPr lang="ru-RU" b="1" dirty="0" err="1" smtClean="0"/>
              <a:t>удобная,оригинальная</a:t>
            </a:r>
            <a:endParaRPr lang="ru-RU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165382" y="4509895"/>
            <a:ext cx="1083346" cy="6265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Правила ухода</a:t>
            </a:r>
            <a:endParaRPr lang="ru-RU" b="1" dirty="0"/>
          </a:p>
        </p:txBody>
      </p:sp>
      <p:cxnSp>
        <p:nvCxnSpPr>
          <p:cNvPr id="100" name="Прямая со стрелкой 99"/>
          <p:cNvCxnSpPr/>
          <p:nvPr/>
        </p:nvCxnSpPr>
        <p:spPr>
          <a:xfrm flipV="1">
            <a:off x="2361615" y="1893776"/>
            <a:ext cx="0" cy="3848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8" idx="1"/>
            <a:endCxn id="92" idx="3"/>
          </p:cNvCxnSpPr>
          <p:nvPr/>
        </p:nvCxnSpPr>
        <p:spPr>
          <a:xfrm rot="10800000">
            <a:off x="1290052" y="2381493"/>
            <a:ext cx="710181" cy="7198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 flipV="1">
            <a:off x="1466816" y="1734802"/>
            <a:ext cx="354037" cy="4327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500166" y="2071679"/>
            <a:ext cx="2183187" cy="551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10.Экономичность</a:t>
            </a:r>
            <a:endParaRPr lang="ru-RU" b="1" i="1" dirty="0"/>
          </a:p>
        </p:txBody>
      </p:sp>
      <p:cxnSp>
        <p:nvCxnSpPr>
          <p:cNvPr id="117" name="Прямая со стрелкой 116"/>
          <p:cNvCxnSpPr/>
          <p:nvPr/>
        </p:nvCxnSpPr>
        <p:spPr>
          <a:xfrm flipH="1" flipV="1">
            <a:off x="4010109" y="3073459"/>
            <a:ext cx="451614" cy="2079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64" idx="1"/>
          </p:cNvCxnSpPr>
          <p:nvPr/>
        </p:nvCxnSpPr>
        <p:spPr>
          <a:xfrm flipH="1" flipV="1">
            <a:off x="1812907" y="3627204"/>
            <a:ext cx="292904" cy="1841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H="1">
            <a:off x="3868349" y="3554680"/>
            <a:ext cx="612059" cy="1039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65382" y="3177423"/>
            <a:ext cx="1588294" cy="1055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Изделие  единичное, </a:t>
            </a:r>
          </a:p>
          <a:p>
            <a:pPr algn="ctr"/>
            <a:r>
              <a:rPr lang="ru-RU" b="1" dirty="0" smtClean="0"/>
              <a:t>повышенной сложности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3" grpId="0" animBg="1"/>
      <p:bldP spid="35" grpId="0" animBg="1"/>
      <p:bldP spid="36" grpId="0" animBg="1"/>
      <p:bldP spid="48" grpId="0" animBg="1"/>
      <p:bldP spid="50" grpId="0" animBg="1"/>
      <p:bldP spid="61" grpId="0" animBg="1"/>
      <p:bldP spid="62" grpId="0" animBg="1"/>
      <p:bldP spid="91" grpId="0" animBg="1"/>
      <p:bldP spid="92" grpId="0" animBg="1"/>
      <p:bldP spid="93" grpId="0" animBg="1"/>
      <p:bldP spid="1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00430" y="2714620"/>
            <a:ext cx="2157985" cy="15113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a typeface="+mj-ea"/>
                <a:cs typeface="+mj-cs"/>
              </a:rPr>
              <a:t>Этапы выполнения проекта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4218522" y="2282280"/>
            <a:ext cx="714379" cy="742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500430" y="357166"/>
            <a:ext cx="2174349" cy="15175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" action="ppaction://hlinksldjump"/>
              </a:rPr>
              <a:t>1. </a:t>
            </a:r>
            <a:r>
              <a:rPr lang="ru-RU" b="1" dirty="0" smtClean="0">
                <a:cs typeface="Times New Roman" pitchFamily="18" charset="0"/>
                <a:hlinkClick r:id="rId2" action="ppaction://hlinksldjump"/>
              </a:rPr>
              <a:t>Изучение   проблемы школьной формы 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57950" y="2357430"/>
            <a:ext cx="2500330" cy="1714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  <a:hlinkClick r:id="rId3" action="ppaction://hlinksldjump"/>
              </a:rPr>
              <a:t>3. Модные тенденции 2013-14 </a:t>
            </a:r>
            <a:r>
              <a:rPr lang="ru-RU" b="1" dirty="0" err="1" smtClean="0">
                <a:cs typeface="Times New Roman" pitchFamily="18" charset="0"/>
                <a:hlinkClick r:id="rId3" action="ppaction://hlinksldjump"/>
              </a:rPr>
              <a:t>гг</a:t>
            </a:r>
            <a:r>
              <a:rPr lang="ru-RU" b="1" dirty="0" smtClean="0">
                <a:cs typeface="Times New Roman" pitchFamily="18" charset="0"/>
                <a:hlinkClick r:id="rId3" action="ppaction://hlinksldjump"/>
              </a:rPr>
              <a:t> и одежда </a:t>
            </a:r>
            <a:r>
              <a:rPr lang="ru-RU" b="1" dirty="0" err="1" smtClean="0">
                <a:cs typeface="Times New Roman" pitchFamily="18" charset="0"/>
                <a:hlinkClick r:id="rId3" action="ppaction://hlinksldjump"/>
              </a:rPr>
              <a:t>трансформер</a:t>
            </a:r>
            <a:r>
              <a:rPr lang="ru-RU" b="1" dirty="0" smtClean="0">
                <a:cs typeface="Times New Roman" pitchFamily="18" charset="0"/>
                <a:hlinkClick r:id="rId3" action="ppaction://hlinksldjump"/>
              </a:rPr>
              <a:t> 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14744" y="4786322"/>
            <a:ext cx="2620595" cy="17992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4" action="ppaction://hlinksldjump"/>
              </a:rPr>
              <a:t>5</a:t>
            </a:r>
            <a:r>
              <a:rPr lang="ru-RU" b="1" dirty="0" smtClean="0">
                <a:cs typeface="Times New Roman" pitchFamily="18" charset="0"/>
                <a:hlinkClick r:id="rId4" action="ppaction://hlinksldjump"/>
              </a:rPr>
              <a:t>. Разработка эскизов  модели и чертежей  деталей  изделия 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42976" y="4429132"/>
            <a:ext cx="2357454" cy="17745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a typeface="Times New Roman"/>
                <a:hlinkClick r:id="rId5" action="ppaction://hlinksldjump"/>
              </a:rPr>
              <a:t>6</a:t>
            </a:r>
            <a:r>
              <a:rPr lang="ru-RU" b="1" dirty="0" smtClean="0">
                <a:ea typeface="Times New Roman"/>
                <a:hlinkClick r:id="rId5" action="ppaction://hlinksldjump"/>
              </a:rPr>
              <a:t>. Подбор материалов</a:t>
            </a:r>
            <a:r>
              <a:rPr lang="ru-RU" b="1" dirty="0">
                <a:ea typeface="Times New Roman"/>
                <a:hlinkClick r:id="rId5" action="ppaction://hlinksldjump"/>
              </a:rPr>
              <a:t>, </a:t>
            </a:r>
            <a:endParaRPr lang="ru-RU" b="1" dirty="0" smtClean="0">
              <a:ea typeface="Times New Roman"/>
              <a:hlinkClick r:id="rId5" action="ppaction://hlinksldjump"/>
            </a:endParaRPr>
          </a:p>
          <a:p>
            <a:pPr algn="ctr"/>
            <a:r>
              <a:rPr lang="ru-RU" b="1" dirty="0" smtClean="0">
                <a:ea typeface="Times New Roman"/>
                <a:hlinkClick r:id="rId5" action="ppaction://hlinksldjump"/>
              </a:rPr>
              <a:t>оборудования  </a:t>
            </a:r>
            <a:r>
              <a:rPr lang="ru-RU" b="1" dirty="0">
                <a:ea typeface="Times New Roman"/>
                <a:hlinkClick r:id="rId5" action="ppaction://hlinksldjump"/>
              </a:rPr>
              <a:t>и инструментов 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179512" y="2357430"/>
            <a:ext cx="2564870" cy="18266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6" action="ppaction://hlinksldjump"/>
              </a:rPr>
              <a:t>7</a:t>
            </a:r>
            <a:r>
              <a:rPr lang="ru-RU" b="1" dirty="0" smtClean="0">
                <a:cs typeface="Times New Roman" pitchFamily="18" charset="0"/>
                <a:hlinkClick r:id="rId6" action="ppaction://hlinksldjump"/>
              </a:rPr>
              <a:t>. Изготовление сарафана с декоративными  элементами</a:t>
            </a:r>
            <a:endParaRPr lang="ru-RU" b="1" dirty="0"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715008" y="3286124"/>
            <a:ext cx="64294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4465637" y="4465645"/>
            <a:ext cx="428628" cy="698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5393537" y="2035959"/>
            <a:ext cx="785818" cy="57150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2786050" y="3286124"/>
            <a:ext cx="714380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86512" y="4143380"/>
            <a:ext cx="2500330" cy="1714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  <a:hlinkClick r:id="rId7" action="ppaction://hlinksldjump"/>
              </a:rPr>
              <a:t>4.Составление  </a:t>
            </a:r>
            <a:r>
              <a:rPr lang="ru-RU" b="1" dirty="0">
                <a:cs typeface="Times New Roman" pitchFamily="18" charset="0"/>
                <a:hlinkClick r:id="rId7" action="ppaction://hlinksldjump"/>
              </a:rPr>
              <a:t>дизайн- </a:t>
            </a:r>
            <a:r>
              <a:rPr lang="ru-RU" b="1" dirty="0" smtClean="0">
                <a:cs typeface="Times New Roman" pitchFamily="18" charset="0"/>
                <a:hlinkClick r:id="rId7" action="ppaction://hlinksldjump"/>
              </a:rPr>
              <a:t>спецификации и анализа изделия</a:t>
            </a:r>
            <a:endParaRPr lang="ru-RU" b="1" dirty="0"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2928926" y="2357430"/>
            <a:ext cx="571504" cy="42862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1071538" y="928670"/>
            <a:ext cx="2143140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cs typeface="Times New Roman" pitchFamily="18" charset="0"/>
                <a:hlinkClick r:id="rId8" action="ppaction://hlinksldjump"/>
              </a:rPr>
              <a:t>8</a:t>
            </a:r>
            <a:r>
              <a:rPr lang="ru-RU" b="1" dirty="0" smtClean="0">
                <a:cs typeface="Times New Roman" pitchFamily="18" charset="0"/>
                <a:hlinkClick r:id="rId8" action="ppaction://hlinksldjump"/>
              </a:rPr>
              <a:t>. </a:t>
            </a:r>
            <a:r>
              <a:rPr lang="ru-RU" b="1" dirty="0" err="1" smtClean="0">
                <a:cs typeface="Times New Roman" pitchFamily="18" charset="0"/>
                <a:hlinkClick r:id="rId8" action="ppaction://hlinksldjump"/>
              </a:rPr>
              <a:t>Экономичес-кий</a:t>
            </a:r>
            <a:r>
              <a:rPr lang="ru-RU" b="1" dirty="0" smtClean="0">
                <a:cs typeface="Times New Roman" pitchFamily="18" charset="0"/>
                <a:hlinkClick r:id="rId8" action="ppaction://hlinksldjump"/>
              </a:rPr>
              <a:t> расчет изделия</a:t>
            </a:r>
            <a:endParaRPr lang="ru-RU" b="1" dirty="0"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10800000" flipV="1">
            <a:off x="3214678" y="4286256"/>
            <a:ext cx="571504" cy="50006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5929322" y="571480"/>
            <a:ext cx="2214578" cy="1714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  <a:hlinkClick r:id="rId9" action="ppaction://hlinksldjump"/>
              </a:rPr>
              <a:t>2. Цель и задачи  проекта и план реализации</a:t>
            </a:r>
            <a:endParaRPr lang="ru-RU" b="1" dirty="0">
              <a:cs typeface="Times New Roman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5715008" y="4000504"/>
            <a:ext cx="642942" cy="50006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8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Характеристика деталей  изделия и</a:t>
            </a:r>
            <a:br>
              <a:rPr lang="ru-RU" sz="3200" b="1" i="1" dirty="0" smtClean="0">
                <a:solidFill>
                  <a:srgbClr val="FF0066"/>
                </a:solidFill>
              </a:rPr>
            </a:br>
            <a:r>
              <a:rPr lang="ru-RU" sz="3200" b="1" i="1" dirty="0" smtClean="0">
                <a:solidFill>
                  <a:srgbClr val="FF0066"/>
                </a:solidFill>
              </a:rPr>
              <a:t>  декоративных    элементов</a:t>
            </a:r>
            <a:endParaRPr lang="ru-RU" sz="1100" i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5961109"/>
              </p:ext>
            </p:extLst>
          </p:nvPr>
        </p:nvGraphicFramePr>
        <p:xfrm>
          <a:off x="251520" y="1196752"/>
          <a:ext cx="8613069" cy="489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1224136"/>
                <a:gridCol w="1584176"/>
                <a:gridCol w="1512168"/>
                <a:gridCol w="1296144"/>
                <a:gridCol w="1484277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Силуэт</a:t>
                      </a:r>
                      <a:endParaRPr lang="ru-RU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Детали изделия</a:t>
                      </a:r>
                      <a:endParaRPr lang="ru-RU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Декоративно-конструктив-</a:t>
                      </a: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</a:rPr>
                        <a:t>ные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элементы</a:t>
                      </a:r>
                      <a:endParaRPr lang="ru-RU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Декоративно-</a:t>
                      </a: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</a:rPr>
                        <a:t>функциональ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</a:rPr>
                        <a:t>ные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 элементы</a:t>
                      </a:r>
                      <a:endParaRPr lang="ru-RU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</a:rPr>
                        <a:t>Декоратив-ные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 элементы</a:t>
                      </a:r>
                      <a:endParaRPr lang="ru-RU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Детали- трансформе-</a:t>
                      </a: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</a:rPr>
                        <a:t>ра</a:t>
                      </a:r>
                      <a:endParaRPr lang="ru-RU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136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«Трапеция»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Лиф </a:t>
                      </a:r>
                      <a:r>
                        <a:rPr lang="ru-RU" sz="1600" dirty="0" smtClean="0"/>
                        <a:t>(перед, спинка)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Рельефные швы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Карманы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Волан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Воротник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(съемный)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136"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Приталенный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Пояс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Мягкие</a:t>
                      </a:r>
                      <a:r>
                        <a:rPr lang="ru-RU" sz="1600" b="1" baseline="0" dirty="0" smtClean="0"/>
                        <a:t> складки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Застежка </a:t>
                      </a:r>
                      <a:r>
                        <a:rPr lang="ru-RU" sz="1600" dirty="0" smtClean="0"/>
                        <a:t>(разъемный</a:t>
                      </a:r>
                      <a:r>
                        <a:rPr lang="ru-RU" sz="1600" baseline="0" dirty="0" smtClean="0"/>
                        <a:t> замок-молния</a:t>
                      </a:r>
                      <a:r>
                        <a:rPr lang="ru-RU" sz="1600" dirty="0" smtClean="0"/>
                        <a:t>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Кружево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Баска</a:t>
                      </a:r>
                      <a:r>
                        <a:rPr lang="ru-RU" sz="1600" dirty="0" smtClean="0"/>
                        <a:t> (разной формы)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136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Прямой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Юбка </a:t>
                      </a:r>
                      <a:r>
                        <a:rPr lang="ru-RU" sz="1600" dirty="0" smtClean="0"/>
                        <a:t>(переднее, заднее полотнище)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Вытачки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b="1" dirty="0" smtClean="0"/>
                        <a:t>Шлица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Оборка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Манжеты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(съемный)</a:t>
                      </a:r>
                    </a:p>
                    <a:p>
                      <a:pPr algn="ctr"/>
                      <a:endParaRPr lang="ru-R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50088" y="764704"/>
            <a:ext cx="149391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0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B0F0"/>
                </a:solidFill>
              </a:rPr>
              <a:t>Таблица 1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691680" y="3356992"/>
            <a:ext cx="576064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11760" y="3140968"/>
            <a:ext cx="1021498" cy="1898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370878" y="4553192"/>
            <a:ext cx="608834" cy="846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3140968"/>
            <a:ext cx="748906" cy="10968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67944" y="4005064"/>
            <a:ext cx="747418" cy="243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20072" y="4437112"/>
            <a:ext cx="1008112" cy="7893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020272" y="4077072"/>
            <a:ext cx="648072" cy="10898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07479" y="4402387"/>
            <a:ext cx="516249" cy="1508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43608" y="5373216"/>
            <a:ext cx="864096" cy="2160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771800" y="5373216"/>
            <a:ext cx="605971" cy="28803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283968" y="5301208"/>
            <a:ext cx="593407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19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6237312"/>
            <a:ext cx="853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/>
              <a:t>ВЫВОД:</a:t>
            </a:r>
            <a:r>
              <a:rPr lang="ru-RU" sz="1600" dirty="0" smtClean="0"/>
              <a:t>  опираясь на выше изложенные критерии, была проведена </a:t>
            </a:r>
            <a:r>
              <a:rPr lang="ru-RU" sz="1600" b="1" dirty="0" smtClean="0"/>
              <a:t>проработка лучшей идеи.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Проработка лучшей идеи</a:t>
            </a:r>
            <a:endParaRPr lang="ru-RU" sz="40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Объект 7" descr="Съемные воротнички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18493" t="40383" r="53121"/>
          <a:stretch/>
        </p:blipFill>
        <p:spPr bwMode="auto">
          <a:xfrm>
            <a:off x="5105269" y="1152799"/>
            <a:ext cx="1250753" cy="1110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Объект 9" descr="http://img-fotki.yandex.ru/get/6500/102597467.1f/0_103812_d8f4cf73_L"/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l="30082" t="31081" r="26421" b="42433"/>
          <a:stretch/>
        </p:blipFill>
        <p:spPr bwMode="auto">
          <a:xfrm>
            <a:off x="6548852" y="3359145"/>
            <a:ext cx="1712160" cy="1654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Баски ZARA"/>
          <p:cNvPicPr/>
          <p:nvPr/>
        </p:nvPicPr>
        <p:blipFill rotWithShape="1">
          <a:blip r:embed="rId4" cstate="print"/>
          <a:srcRect l="34666"/>
          <a:stretch/>
        </p:blipFill>
        <p:spPr bwMode="auto">
          <a:xfrm>
            <a:off x="2789745" y="5076944"/>
            <a:ext cx="3759107" cy="145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2687724" y="3687784"/>
            <a:ext cx="558752" cy="1325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46476" y="2814002"/>
            <a:ext cx="3485764" cy="5698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47967" y="1772816"/>
            <a:ext cx="1941391" cy="12032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s://lh3.googleusercontent.com/-GTluFOvTpGo/UsnKh_JLcNI/AAAAAAAAAUY/-eHrnxlmqjA/w500-h401-no/e87c5f3952b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2352" y="1889829"/>
            <a:ext cx="1525278" cy="969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2888343" y="3548675"/>
            <a:ext cx="3408860" cy="3206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90"/>
          <a:stretch/>
        </p:blipFill>
        <p:spPr bwMode="auto">
          <a:xfrm>
            <a:off x="611560" y="1268761"/>
            <a:ext cx="227678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345884">
            <a:off x="3504455" y="4152746"/>
            <a:ext cx="2792747" cy="416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Съемные баски 2 видов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 rot="19682902">
            <a:off x="2740732" y="1794380"/>
            <a:ext cx="2442713" cy="4038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Съемный воротник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 rot="20931637">
            <a:off x="4299847" y="2536924"/>
            <a:ext cx="2324837" cy="3025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Съемные манжеты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748464" y="6525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4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82" b="2353"/>
          <a:stretch>
            <a:fillRect/>
          </a:stretch>
        </p:blipFill>
        <p:spPr bwMode="auto">
          <a:xfrm>
            <a:off x="1835696" y="1124744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8864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Эскиз и детализация изделия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02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Моделирование фасона сарафана</a:t>
            </a:r>
            <a:endParaRPr lang="ru-RU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  <p:pic>
        <p:nvPicPr>
          <p:cNvPr id="7" name="Picture 2" descr="F:\Безымянный.png"/>
          <p:cNvPicPr>
            <a:picLocks noChangeAspect="1" noChangeArrowheads="1"/>
          </p:cNvPicPr>
          <p:nvPr/>
        </p:nvPicPr>
        <p:blipFill>
          <a:blip r:embed="rId3"/>
          <a:srcRect l="15044" t="9127" r="27434"/>
          <a:stretch>
            <a:fillRect/>
          </a:stretch>
        </p:blipFill>
        <p:spPr bwMode="auto">
          <a:xfrm>
            <a:off x="1784258" y="1106351"/>
            <a:ext cx="5216634" cy="5751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61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1304" cy="86409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Характеристика  свойств  материалов</a:t>
            </a:r>
            <a:endParaRPr lang="ru-RU" sz="3600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4268311"/>
              </p:ext>
            </p:extLst>
          </p:nvPr>
        </p:nvGraphicFramePr>
        <p:xfrm>
          <a:off x="467544" y="908720"/>
          <a:ext cx="8352927" cy="5336192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2808312"/>
                <a:gridCol w="1512168"/>
                <a:gridCol w="1512168"/>
                <a:gridCol w="1800199"/>
              </a:tblGrid>
              <a:tr h="650271">
                <a:tc gridSpan="2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1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Виды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тканей</a:t>
                      </a:r>
                      <a:endParaRPr lang="ru-RU" sz="2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 fontAlgn="base">
                        <a:spcAft>
                          <a:spcPts val="1215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Свойства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Шерстяная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Льняная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Смесовая  (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ПЭ+эластан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31">
                <a:tc rowSpan="2">
                  <a:txBody>
                    <a:bodyPr/>
                    <a:lstStyle/>
                    <a:p>
                      <a:pPr marL="71755" marR="71755"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Технологические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Осыпаемость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Средняя 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Средняя  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  (+)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Усадка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Средняя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 (+)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31">
                <a:tc rowSpan="4">
                  <a:txBody>
                    <a:bodyPr/>
                    <a:lstStyle/>
                    <a:p>
                      <a:pPr marL="71755" marR="71755" algn="r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Гигиенические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Воздухопроницаемость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(+)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(+)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Гигроскопичность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Хорошая (+)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Хорошая(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Средняя 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Пылеемкость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Низкая(+) 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 (+)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Теплозащитность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(+)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Средняя (+)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31">
                <a:tc rowSpan="3">
                  <a:txBody>
                    <a:bodyPr/>
                    <a:lstStyle/>
                    <a:p>
                      <a:pPr marL="71755" marR="71755" algn="just" fontAlgn="base">
                        <a:spcAft>
                          <a:spcPts val="1215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Физико-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механич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Сминаемость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Средняя 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 (+)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Прочность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 (+)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 (+)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Износоустойчивость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(+)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Высокая </a:t>
                      </a:r>
                      <a:r>
                        <a:rPr lang="ru-RU" sz="2000" b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(+)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6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1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15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6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Выбор материалов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Вывод:</a:t>
            </a:r>
            <a:r>
              <a:rPr lang="ru-RU" dirty="0"/>
              <a:t> По заданным критериям </a:t>
            </a:r>
            <a:r>
              <a:rPr lang="ru-RU" dirty="0" smtClean="0"/>
              <a:t>большое количество </a:t>
            </a:r>
            <a:r>
              <a:rPr lang="ru-RU" dirty="0"/>
              <a:t>«+» набирает  ткань смесовая. Из нее </a:t>
            </a:r>
            <a:r>
              <a:rPr lang="ru-RU" dirty="0" smtClean="0"/>
              <a:t>школьная форма </a:t>
            </a:r>
            <a:r>
              <a:rPr lang="ru-RU" dirty="0"/>
              <a:t>получится прочной, </a:t>
            </a:r>
            <a:r>
              <a:rPr lang="ru-RU" dirty="0" smtClean="0"/>
              <a:t>износоустойчивой, не </a:t>
            </a:r>
            <a:r>
              <a:rPr lang="ru-RU" dirty="0"/>
              <a:t>сминаемой, не растянется, хорошо будет держать форму и  будет  удобно работать при раскрое изделия. 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Подбор  цвета ткани </a:t>
            </a:r>
          </a:p>
          <a:p>
            <a:pPr algn="just"/>
            <a:r>
              <a:rPr lang="ru-RU" b="1" dirty="0" smtClean="0"/>
              <a:t>Вывод: </a:t>
            </a:r>
            <a:r>
              <a:rPr lang="ru-RU" dirty="0" smtClean="0"/>
              <a:t>Учитывая анализы </a:t>
            </a:r>
            <a:r>
              <a:rPr lang="ru-RU" dirty="0"/>
              <a:t>исследований и рекомендации специалистов, было принято решение, об использовании глубоко синего габардина для  основных деталей изделия и </a:t>
            </a:r>
            <a:r>
              <a:rPr lang="ru-RU" dirty="0" smtClean="0"/>
              <a:t>баски №1. Для праздничной баски (№ 2), воротника </a:t>
            </a:r>
          </a:p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/>
              <a:t>и манжет  рекомендован атлас в горошек.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5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99"/>
                </a:solidFill>
                <a:latin typeface="+mn-lt"/>
              </a:rPr>
              <a:t>Поузловая обработка</a:t>
            </a:r>
            <a:endParaRPr lang="ru-RU" b="1" dirty="0">
              <a:solidFill>
                <a:srgbClr val="FF6699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>
                <a:hlinkClick r:id="rId2" action="ppaction://hlinksldjump"/>
              </a:rPr>
              <a:t>О</a:t>
            </a:r>
            <a:r>
              <a:rPr lang="ru-RU" dirty="0" smtClean="0">
                <a:hlinkClick r:id="rId2" action="ppaction://hlinksldjump"/>
              </a:rPr>
              <a:t>бработка  вытачки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smtClean="0">
                <a:hlinkClick r:id="rId3" action="ppaction://hlinksldjump"/>
              </a:rPr>
              <a:t>Обработка мягких складок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smtClean="0">
                <a:hlinkClick r:id="rId4" action="ppaction://hlinksldjump"/>
              </a:rPr>
              <a:t>Соединение части разъемного замка с баской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 smtClean="0">
                <a:hlinkClick r:id="rId5" action="ppaction://hlinksldjump"/>
              </a:rPr>
              <a:t>Втачивание </a:t>
            </a:r>
            <a:r>
              <a:rPr lang="ru-RU" dirty="0">
                <a:hlinkClick r:id="rId5" action="ppaction://hlinksldjump"/>
              </a:rPr>
              <a:t>части  разъемного замка в пояс и соединение с </a:t>
            </a:r>
            <a:r>
              <a:rPr lang="ru-RU" dirty="0" smtClean="0">
                <a:hlinkClick r:id="rId5" action="ppaction://hlinksldjump"/>
              </a:rPr>
              <a:t>юбкой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smtClean="0">
                <a:hlinkClick r:id="rId6" action="ppaction://hlinksldjump"/>
              </a:rPr>
              <a:t>Обработка шлицы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67825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52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BOSS\Рабочий стол\103MSDCF\DSC08573.jpg"/>
          <p:cNvPicPr>
            <a:picLocks noChangeAspect="1" noChangeArrowheads="1"/>
          </p:cNvPicPr>
          <p:nvPr/>
        </p:nvPicPr>
        <p:blipFill>
          <a:blip r:embed="rId2" cstate="print"/>
          <a:srcRect t="11111" b="30556"/>
          <a:stretch>
            <a:fillRect/>
          </a:stretch>
        </p:blipFill>
        <p:spPr bwMode="auto">
          <a:xfrm>
            <a:off x="1403648" y="260648"/>
            <a:ext cx="6048672" cy="62726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8665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BOSS\Рабочий стол\103MSDCF\DSC08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" y="836712"/>
            <a:ext cx="9168340" cy="5157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8665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BOSS\Рабочий стол\103MSDCF\DSC08586.JPG"/>
          <p:cNvPicPr>
            <a:picLocks noChangeAspect="1" noChangeArrowheads="1"/>
          </p:cNvPicPr>
          <p:nvPr/>
        </p:nvPicPr>
        <p:blipFill>
          <a:blip r:embed="rId2" cstate="print"/>
          <a:srcRect l="21959" b="15391"/>
          <a:stretch>
            <a:fillRect/>
          </a:stretch>
        </p:blipFill>
        <p:spPr bwMode="auto">
          <a:xfrm>
            <a:off x="0" y="404664"/>
            <a:ext cx="9144000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8665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Федеральный закон №273-ФЗ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«Об образовании в Российской Федерации»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Статья 28. К компетенции образовательной организации относится «установление требований к одежде обучающихся…»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8000890"/>
              </p:ext>
            </p:extLst>
          </p:nvPr>
        </p:nvGraphicFramePr>
        <p:xfrm>
          <a:off x="1974552" y="3367878"/>
          <a:ext cx="5194895" cy="3131676"/>
        </p:xfrm>
        <a:graphic>
          <a:graphicData uri="http://schemas.openxmlformats.org/presentationml/2006/ole">
            <p:oleObj spid="_x0000_s6154" name="Изображение" r:id="rId3" imgW="4571429" imgH="2800000" progId="StaticDib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BOSS\Рабочий стол\103MSDCF\DSC08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08709" cy="5915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8665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BOSS\Рабочий стол\103MSDCF\DSC08579.jpg"/>
          <p:cNvPicPr>
            <a:picLocks noChangeAspect="1" noChangeArrowheads="1"/>
          </p:cNvPicPr>
          <p:nvPr/>
        </p:nvPicPr>
        <p:blipFill>
          <a:blip r:embed="rId2" cstate="print"/>
          <a:srcRect t="9783" b="29457"/>
          <a:stretch>
            <a:fillRect/>
          </a:stretch>
        </p:blipFill>
        <p:spPr bwMode="auto">
          <a:xfrm>
            <a:off x="1547664" y="0"/>
            <a:ext cx="6251753" cy="67529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8665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79512" y="4941168"/>
            <a:ext cx="8676456" cy="1656184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333333"/>
                </a:solidFill>
                <a:ea typeface="Times New Roman"/>
                <a:cs typeface="Times New Roman"/>
              </a:rPr>
              <a:t>Для трансформации деталей   использован принцип разъемного замка. </a:t>
            </a:r>
            <a:endParaRPr lang="ru-RU" sz="1900" b="1" dirty="0" smtClean="0">
              <a:solidFill>
                <a:srgbClr val="333333"/>
              </a:solidFill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900" b="1" dirty="0" smtClean="0">
                <a:solidFill>
                  <a:srgbClr val="333333"/>
                </a:solidFill>
                <a:ea typeface="Times New Roman"/>
                <a:cs typeface="Times New Roman"/>
              </a:rPr>
              <a:t>Следовательно</a:t>
            </a:r>
            <a:r>
              <a:rPr lang="ru-RU" sz="1900" b="1" dirty="0">
                <a:solidFill>
                  <a:srgbClr val="333333"/>
                </a:solidFill>
                <a:ea typeface="Times New Roman"/>
                <a:cs typeface="Times New Roman"/>
              </a:rPr>
              <a:t>, </a:t>
            </a:r>
            <a:r>
              <a:rPr lang="ru-RU" sz="1900" b="1" dirty="0" smtClean="0">
                <a:ea typeface="Times New Roman"/>
                <a:cs typeface="Times New Roman"/>
              </a:rPr>
              <a:t> </a:t>
            </a:r>
            <a:r>
              <a:rPr lang="ru-RU" sz="1900" b="1" dirty="0">
                <a:ea typeface="Times New Roman"/>
                <a:cs typeface="Times New Roman"/>
              </a:rPr>
              <a:t>были закуплены для застежки сарафана металлический замок – тесьма-молния, так как это тоже является модным  трендом, и пластмассовые  замки  - тесьма-молния для деталей </a:t>
            </a:r>
            <a:r>
              <a:rPr lang="ru-RU" sz="1900" b="1" dirty="0" err="1">
                <a:ea typeface="Times New Roman"/>
                <a:cs typeface="Times New Roman"/>
              </a:rPr>
              <a:t>трансформеров</a:t>
            </a:r>
            <a:r>
              <a:rPr lang="ru-RU" sz="1900" b="1" dirty="0">
                <a:ea typeface="Times New Roman"/>
                <a:cs typeface="Times New Roman"/>
              </a:rPr>
              <a:t>, так как они  хорошо принимают необходимую форму  и дают возможность менять  декоративные элементы, в зависимости от обстоятельств</a:t>
            </a:r>
            <a:r>
              <a:rPr lang="ru-RU" sz="1900" b="1" dirty="0" smtClean="0">
                <a:ea typeface="Times New Roman"/>
                <a:cs typeface="Times New Roman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48464" y="64533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25</a:t>
            </a:r>
            <a:endParaRPr lang="ru-RU" dirty="0"/>
          </a:p>
        </p:txBody>
      </p:sp>
      <p:pic>
        <p:nvPicPr>
          <p:cNvPr id="1026" name="Picture 2" descr="I:\DCIM\103MSDCF\DSC08572.JPG"/>
          <p:cNvPicPr>
            <a:picLocks noChangeAspect="1" noChangeArrowheads="1"/>
          </p:cNvPicPr>
          <p:nvPr/>
        </p:nvPicPr>
        <p:blipFill>
          <a:blip r:embed="rId3" cstate="print"/>
          <a:srcRect l="21145" r="23551"/>
          <a:stretch>
            <a:fillRect/>
          </a:stretch>
        </p:blipFill>
        <p:spPr bwMode="auto">
          <a:xfrm>
            <a:off x="3887416" y="260648"/>
            <a:ext cx="5256584" cy="4645220"/>
          </a:xfrm>
          <a:prstGeom prst="rect">
            <a:avLst/>
          </a:prstGeom>
          <a:noFill/>
        </p:spPr>
      </p:pic>
      <p:pic>
        <p:nvPicPr>
          <p:cNvPr id="1027" name="Picture 3" descr="I:\DCIM\103MSDCF\DSC08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438350" cy="1934072"/>
          </a:xfrm>
          <a:prstGeom prst="rect">
            <a:avLst/>
          </a:prstGeom>
          <a:noFill/>
        </p:spPr>
      </p:pic>
      <p:pic>
        <p:nvPicPr>
          <p:cNvPr id="1028" name="Picture 4" descr="I:\DCIM\103MSDCF\DSC08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564904"/>
            <a:ext cx="3454352" cy="194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31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Изготовление сарафана с декоративными элементами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При раскрое  изделия соблюдались все  правила раскроя  и техники безопасности.</a:t>
            </a:r>
          </a:p>
          <a:p>
            <a:r>
              <a:rPr lang="ru-RU" b="1" dirty="0" smtClean="0"/>
              <a:t>Поузловая обработка сарафана соответствует  требованиям технологической последовательности  изготовления плечевого изделия. </a:t>
            </a:r>
          </a:p>
          <a:p>
            <a:r>
              <a:rPr lang="ru-RU" b="1" dirty="0" smtClean="0"/>
              <a:t>В данной работе  представлены технологические карты  «Обработка детали  </a:t>
            </a:r>
            <a:r>
              <a:rPr lang="ru-RU" b="1" dirty="0" err="1" smtClean="0"/>
              <a:t>трансформера</a:t>
            </a:r>
            <a:r>
              <a:rPr lang="ru-RU" b="1" dirty="0" smtClean="0"/>
              <a:t> – баски.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628800"/>
            <a:ext cx="45133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hlinkClick r:id="rId2" action="ppaction://hlinksldjump"/>
              </a:rPr>
              <a:t>Экономический расчет изделия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2362753"/>
              </p:ext>
            </p:extLst>
          </p:nvPr>
        </p:nvGraphicFramePr>
        <p:xfrm>
          <a:off x="251520" y="1124745"/>
          <a:ext cx="8507287" cy="54525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320"/>
                <a:gridCol w="2945596"/>
                <a:gridCol w="1701457"/>
                <a:gridCol w="1701457"/>
                <a:gridCol w="1701457"/>
              </a:tblGrid>
              <a:tr h="55150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товара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</a:t>
                      </a:r>
                      <a:endParaRPr lang="ru-RU" dirty="0"/>
                    </a:p>
                  </a:txBody>
                  <a:tcPr/>
                </a:tc>
              </a:tr>
              <a:tr h="95191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Смесовая</a:t>
                      </a:r>
                      <a:r>
                        <a:rPr lang="ru-RU" baseline="0" dirty="0" smtClean="0"/>
                        <a:t> ткань «габардин»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270р.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540р. </a:t>
                      </a:r>
                      <a:endParaRPr lang="ru-RU" dirty="0"/>
                    </a:p>
                  </a:txBody>
                  <a:tcPr/>
                </a:tc>
              </a:tr>
              <a:tr h="55150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Атласная ткань в горошек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120р.</a:t>
                      </a:r>
                      <a:endParaRPr lang="ru-RU" dirty="0"/>
                    </a:p>
                  </a:txBody>
                  <a:tcPr/>
                </a:tc>
              </a:tr>
              <a:tr h="55150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Флизелин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100р.</a:t>
                      </a:r>
                      <a:endParaRPr lang="ru-RU" dirty="0"/>
                    </a:p>
                  </a:txBody>
                  <a:tcPr/>
                </a:tc>
              </a:tr>
              <a:tr h="55150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48р.</a:t>
                      </a:r>
                      <a:endParaRPr lang="ru-RU" dirty="0"/>
                    </a:p>
                  </a:txBody>
                  <a:tcPr/>
                </a:tc>
              </a:tr>
              <a:tr h="55150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Замок металлический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60р.</a:t>
                      </a:r>
                      <a:endParaRPr lang="ru-RU" dirty="0"/>
                    </a:p>
                  </a:txBody>
                  <a:tcPr/>
                </a:tc>
              </a:tr>
              <a:tr h="588155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Замок пластмассовый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105р.</a:t>
                      </a:r>
                      <a:endParaRPr lang="ru-RU" dirty="0"/>
                    </a:p>
                  </a:txBody>
                  <a:tcPr/>
                </a:tc>
              </a:tr>
              <a:tr h="551505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Пуговицы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15р.</a:t>
                      </a:r>
                      <a:endParaRPr lang="ru-RU" dirty="0"/>
                    </a:p>
                  </a:txBody>
                  <a:tcPr/>
                </a:tc>
              </a:tr>
              <a:tr h="5515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988р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8464" y="6525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br>
              <a:rPr lang="ru-RU" dirty="0" smtClean="0"/>
            </a:br>
            <a:r>
              <a:rPr lang="ru-RU" b="1" dirty="0">
                <a:solidFill>
                  <a:srgbClr val="7030A0"/>
                </a:solidFill>
              </a:rPr>
              <a:t>4</a:t>
            </a:r>
            <a:r>
              <a:rPr lang="ru-RU" b="1" dirty="0" smtClean="0">
                <a:solidFill>
                  <a:srgbClr val="7030A0"/>
                </a:solidFill>
              </a:rPr>
              <a:t>. Хотите ли вы, чтобы ввели школьную форму в виде сарафана с элементами </a:t>
            </a:r>
            <a:r>
              <a:rPr lang="ru-RU" b="1" dirty="0" err="1" smtClean="0">
                <a:solidFill>
                  <a:srgbClr val="7030A0"/>
                </a:solidFill>
              </a:rPr>
              <a:t>трансформера</a:t>
            </a:r>
            <a:r>
              <a:rPr lang="ru-RU" b="1" dirty="0" smtClean="0">
                <a:solidFill>
                  <a:srgbClr val="7030A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2654086"/>
              </p:ext>
            </p:extLst>
          </p:nvPr>
        </p:nvGraphicFramePr>
        <p:xfrm>
          <a:off x="464448" y="2044005"/>
          <a:ext cx="8676456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520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Заключение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4906888" cy="7272808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b="1" u="sng" dirty="0" smtClean="0">
                <a:solidFill>
                  <a:srgbClr val="000000"/>
                </a:solidFill>
                <a:ea typeface="Calibri"/>
                <a:cs typeface="Times New Roman"/>
              </a:rPr>
              <a:t>Практическая </a:t>
            </a:r>
            <a:r>
              <a:rPr lang="ru-RU" sz="4300" b="1" u="sng" dirty="0">
                <a:solidFill>
                  <a:srgbClr val="000000"/>
                </a:solidFill>
                <a:ea typeface="Calibri"/>
                <a:cs typeface="Times New Roman"/>
              </a:rPr>
              <a:t>значимость</a:t>
            </a:r>
            <a:r>
              <a:rPr lang="ru-RU" sz="4300" b="1" dirty="0">
                <a:solidFill>
                  <a:srgbClr val="000000"/>
                </a:solidFill>
                <a:ea typeface="Calibri"/>
                <a:cs typeface="Times New Roman"/>
              </a:rPr>
              <a:t> работы состоит в том, что материалы исследования могут быть использованы для  создания школьной одежды  - </a:t>
            </a:r>
            <a:r>
              <a:rPr lang="ru-RU" sz="4300" b="1" dirty="0" err="1">
                <a:solidFill>
                  <a:srgbClr val="000000"/>
                </a:solidFill>
                <a:ea typeface="Calibri"/>
                <a:cs typeface="Times New Roman"/>
              </a:rPr>
              <a:t>трансформера</a:t>
            </a:r>
            <a:r>
              <a:rPr lang="ru-RU" sz="4300" b="1" dirty="0">
                <a:solidFill>
                  <a:srgbClr val="000000"/>
                </a:solidFill>
                <a:ea typeface="Calibri"/>
                <a:cs typeface="Times New Roman"/>
              </a:rPr>
              <a:t> для девушки, а это поможет  решить задачи не  только  экономии денежных средств,  но и изготовления оригинального изделия, соответствующего требованиям к школьной одежде.</a:t>
            </a:r>
            <a:r>
              <a:rPr lang="ru-RU" sz="4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300" b="1" dirty="0">
                <a:ea typeface="Calibri"/>
                <a:cs typeface="Times New Roman"/>
              </a:rPr>
              <a:t>И как считает модельер Вячеслав Зайцев</a:t>
            </a:r>
            <a:r>
              <a:rPr lang="ru-RU" sz="4300" b="1" dirty="0" smtClean="0">
                <a:ea typeface="Calibri"/>
                <a:cs typeface="Times New Roman"/>
              </a:rPr>
              <a:t>: от </a:t>
            </a:r>
            <a:r>
              <a:rPr lang="ru-RU" sz="4300" b="1" dirty="0">
                <a:ea typeface="Calibri"/>
                <a:cs typeface="Times New Roman"/>
              </a:rPr>
              <a:t>того, как ты выглядишь, зависит, как с тобой будут общаться окружающие. Доказано, что наша внешность может  оказывать,  и оказывает существенное </a:t>
            </a:r>
            <a:r>
              <a:rPr lang="ru-RU" sz="4300" b="1" dirty="0" smtClean="0">
                <a:ea typeface="Calibri"/>
                <a:cs typeface="Times New Roman"/>
              </a:rPr>
              <a:t>влияние на </a:t>
            </a:r>
            <a:r>
              <a:rPr lang="ru-RU" sz="4300" b="1" dirty="0">
                <a:ea typeface="Calibri"/>
                <a:cs typeface="Times New Roman"/>
              </a:rPr>
              <a:t>самооценку, уверенность в себе, отношения с окружающими и перспективы самореализации.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4300" i="1" u="sng" dirty="0">
                <a:ea typeface="Times New Roman"/>
                <a:cs typeface="Times New Roman"/>
              </a:rPr>
              <a:t>Новизна</a:t>
            </a:r>
            <a:r>
              <a:rPr lang="ru-RU" sz="4300" b="1" u="sng" dirty="0">
                <a:ea typeface="Times New Roman"/>
                <a:cs typeface="Times New Roman"/>
              </a:rPr>
              <a:t> </a:t>
            </a:r>
            <a:r>
              <a:rPr lang="ru-RU" sz="4300" b="1" dirty="0">
                <a:ea typeface="Times New Roman"/>
                <a:cs typeface="Times New Roman"/>
              </a:rPr>
              <a:t>заключается  в применении элементов трансформации  для изменения вида  и назначения модели.</a:t>
            </a:r>
            <a:endParaRPr lang="ru-RU" sz="4300" b="1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4300" i="1" u="sng" dirty="0" smtClean="0">
                <a:ea typeface="Times New Roman"/>
                <a:cs typeface="Times New Roman"/>
              </a:rPr>
              <a:t>Цель</a:t>
            </a:r>
            <a:r>
              <a:rPr lang="ru-RU" sz="4300" b="1" dirty="0" smtClean="0">
                <a:ea typeface="Times New Roman"/>
                <a:cs typeface="Times New Roman"/>
              </a:rPr>
              <a:t> </a:t>
            </a:r>
            <a:r>
              <a:rPr lang="ru-RU" sz="4300" b="1" dirty="0">
                <a:ea typeface="Times New Roman"/>
                <a:cs typeface="Times New Roman"/>
              </a:rPr>
              <a:t>достигнута, поставленные задачи решены в полном объеме.</a:t>
            </a:r>
            <a:endParaRPr lang="ru-RU" sz="4300" b="1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3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4300" dirty="0">
              <a:ea typeface="Calibri"/>
              <a:cs typeface="Times New Roman"/>
            </a:endParaRPr>
          </a:p>
        </p:txBody>
      </p:sp>
      <p:pic>
        <p:nvPicPr>
          <p:cNvPr id="4" name="Рисунок 3" descr="F:\P11007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0" r="38876"/>
          <a:stretch/>
        </p:blipFill>
        <p:spPr bwMode="auto">
          <a:xfrm>
            <a:off x="5652120" y="1200150"/>
            <a:ext cx="2743200" cy="445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017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>
              <a:tabLst>
                <a:tab pos="1828800" algn="l"/>
              </a:tabLst>
            </a:pPr>
            <a:r>
              <a:rPr lang="ru-RU" sz="2000" b="1" dirty="0">
                <a:latin typeface="+mn-lt"/>
                <a:ea typeface="Times New Roman"/>
                <a:cs typeface="Times New Roman"/>
              </a:rPr>
              <a:t>МБОУ СОШ № 6</a:t>
            </a:r>
            <a:r>
              <a:rPr lang="ru-RU" sz="2000" b="1" dirty="0">
                <a:latin typeface="+mn-lt"/>
                <a:ea typeface="Calibri"/>
                <a:cs typeface="Times New Roman"/>
              </a:rPr>
              <a:t/>
            </a:r>
            <a:br>
              <a:rPr lang="ru-RU" sz="2000" b="1" dirty="0">
                <a:latin typeface="+mn-lt"/>
                <a:ea typeface="Calibri"/>
                <a:cs typeface="Times New Roman"/>
              </a:rPr>
            </a:br>
            <a:r>
              <a:rPr lang="en-US" sz="2000" b="1" dirty="0">
                <a:latin typeface="+mn-lt"/>
                <a:ea typeface="Times New Roman"/>
                <a:cs typeface="Times New Roman"/>
              </a:rPr>
              <a:t>X</a:t>
            </a:r>
            <a:r>
              <a:rPr lang="ru-RU" sz="2000" b="1" dirty="0">
                <a:latin typeface="+mn-lt"/>
                <a:ea typeface="Times New Roman"/>
                <a:cs typeface="Times New Roman"/>
              </a:rPr>
              <a:t>I</a:t>
            </a:r>
            <a:r>
              <a:rPr lang="en-US" sz="2000" b="1" dirty="0">
                <a:latin typeface="+mn-lt"/>
                <a:ea typeface="Times New Roman"/>
                <a:cs typeface="Times New Roman"/>
              </a:rPr>
              <a:t>V</a:t>
            </a:r>
            <a:r>
              <a:rPr lang="ru-RU" sz="2000" b="1" dirty="0">
                <a:latin typeface="+mn-lt"/>
                <a:ea typeface="Times New Roman"/>
                <a:cs typeface="Times New Roman"/>
              </a:rPr>
              <a:t> городская  научно-практическая конференция </a:t>
            </a:r>
            <a:r>
              <a:rPr lang="ru-RU" sz="2000" b="1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latin typeface="+mn-lt"/>
                <a:ea typeface="Times New Roman"/>
                <a:cs typeface="Times New Roman"/>
              </a:rPr>
            </a:br>
            <a:r>
              <a:rPr lang="ru-RU" sz="2000" b="1" dirty="0" smtClean="0">
                <a:latin typeface="+mn-lt"/>
                <a:ea typeface="Times New Roman"/>
                <a:cs typeface="Times New Roman"/>
              </a:rPr>
              <a:t>молодых </a:t>
            </a:r>
            <a:r>
              <a:rPr lang="ru-RU" sz="2000" b="1" dirty="0">
                <a:latin typeface="+mn-lt"/>
                <a:ea typeface="Times New Roman"/>
                <a:cs typeface="Times New Roman"/>
              </a:rPr>
              <a:t>исследователей </a:t>
            </a:r>
            <a:br>
              <a:rPr lang="ru-RU" sz="2000" b="1" dirty="0">
                <a:latin typeface="+mn-lt"/>
                <a:ea typeface="Times New Roman"/>
                <a:cs typeface="Times New Roman"/>
              </a:rPr>
            </a:br>
            <a:r>
              <a:rPr lang="ru-RU" sz="2000" b="1" dirty="0">
                <a:latin typeface="+mn-lt"/>
                <a:ea typeface="Times New Roman"/>
                <a:cs typeface="Times New Roman"/>
              </a:rPr>
              <a:t>научно-социальной программы </a:t>
            </a:r>
            <a:br>
              <a:rPr lang="ru-RU" sz="2000" b="1" dirty="0">
                <a:latin typeface="+mn-lt"/>
                <a:ea typeface="Times New Roman"/>
                <a:cs typeface="Times New Roman"/>
              </a:rPr>
            </a:br>
            <a:r>
              <a:rPr lang="ru-RU" sz="2000" b="1" dirty="0">
                <a:latin typeface="+mn-lt"/>
                <a:ea typeface="Times New Roman"/>
                <a:cs typeface="Times New Roman"/>
              </a:rPr>
              <a:t>«Шаг в будуще</a:t>
            </a:r>
            <a:r>
              <a:rPr lang="ru-RU" sz="2000" dirty="0">
                <a:latin typeface="+mn-lt"/>
                <a:ea typeface="Times New Roman"/>
                <a:cs typeface="Times New Roman"/>
              </a:rPr>
              <a:t>е»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420888"/>
            <a:ext cx="7931224" cy="4032448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sz="7700" b="1" i="1" dirty="0" smtClean="0">
                <a:solidFill>
                  <a:srgbClr val="FF0000"/>
                </a:solidFill>
              </a:rPr>
              <a:t>Элементы </a:t>
            </a:r>
            <a:r>
              <a:rPr lang="ru-RU" sz="7700" b="1" i="1" dirty="0" err="1" smtClean="0">
                <a:solidFill>
                  <a:srgbClr val="FF0000"/>
                </a:solidFill>
              </a:rPr>
              <a:t>трансформера</a:t>
            </a:r>
            <a:r>
              <a:rPr lang="ru-RU" sz="77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sz="7700" b="1" i="1" dirty="0" smtClean="0">
                <a:solidFill>
                  <a:srgbClr val="FF0000"/>
                </a:solidFill>
              </a:rPr>
              <a:t>в школьной одежде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fontAlgn="t">
              <a:spcBef>
                <a:spcPts val="0"/>
              </a:spcBef>
              <a:buNone/>
              <a:tabLst>
                <a:tab pos="1828800" algn="l"/>
              </a:tabLst>
            </a:pPr>
            <a:endParaRPr lang="ru-RU" sz="3600" b="1" dirty="0"/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Автор:    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Зайнулабидова</a:t>
            </a:r>
            <a:endParaRPr lang="ru-RU" sz="36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Халимат</a:t>
            </a: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</a:t>
            </a:r>
            <a:r>
              <a:rPr lang="ru-RU" sz="36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Алиевна</a:t>
            </a:r>
            <a:endParaRPr lang="ru-RU" sz="3600" b="1" dirty="0"/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8 Г класс </a:t>
            </a:r>
            <a:endParaRPr lang="ru-RU" sz="3600" b="1" dirty="0" smtClean="0"/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Руководитель:  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Ишкильдина</a:t>
            </a:r>
            <a:endParaRPr lang="ru-RU" sz="36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Римма  </a:t>
            </a:r>
            <a:r>
              <a:rPr lang="ru-RU" sz="3600" b="1" dirty="0" err="1">
                <a:solidFill>
                  <a:srgbClr val="000000"/>
                </a:solidFill>
                <a:ea typeface="Times New Roman"/>
                <a:cs typeface="Times New Roman"/>
              </a:rPr>
              <a:t>Хуснулловна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endParaRPr lang="ru-RU" sz="3600" b="1" dirty="0"/>
          </a:p>
          <a:p>
            <a:pPr marL="0" indent="0" algn="r" fontAlgn="t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учитель технологии</a:t>
            </a:r>
            <a:endParaRPr lang="ru-RU" sz="3600" b="1" dirty="0"/>
          </a:p>
          <a:p>
            <a:pPr marL="0" indent="0" algn="ctr"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Times New Roman"/>
              </a:rPr>
              <a:t>г. Радужный 2014 г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://schooldresscode.ru/files/products/IMG_2779.800x1200w.JPG?be565233a78084234e3fb1b33facc5e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8647">
            <a:off x="1106661" y="3364165"/>
            <a:ext cx="1835969" cy="29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8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186808" cy="590465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Внешний вид обучающихся должен соответствовать общепринятым в обществе </a:t>
            </a:r>
            <a:r>
              <a:rPr lang="ru-RU" b="1" dirty="0">
                <a:solidFill>
                  <a:prstClr val="black"/>
                </a:solidFill>
              </a:rPr>
              <a:t>нормам делового стиля и носить светский характер.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Требования </a:t>
            </a:r>
            <a:r>
              <a:rPr lang="ru-RU" dirty="0">
                <a:solidFill>
                  <a:prstClr val="black"/>
                </a:solidFill>
              </a:rPr>
              <a:t>к повседневной, парадной и спортивной форме будут устанавливаться школами .</a:t>
            </a:r>
          </a:p>
          <a:p>
            <a:endParaRPr lang="ru-RU" dirty="0"/>
          </a:p>
        </p:txBody>
      </p:sp>
      <p:pic>
        <p:nvPicPr>
          <p:cNvPr id="4" name="Рисунок 3" descr="Школьная форм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40768"/>
            <a:ext cx="40083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94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1. Хотите ли вы, чтобы ввели школьную форму?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3264121"/>
              </p:ext>
            </p:extLst>
          </p:nvPr>
        </p:nvGraphicFramePr>
        <p:xfrm>
          <a:off x="500034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2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2</a:t>
            </a:r>
            <a:r>
              <a:rPr lang="ru-RU" b="1" i="1" dirty="0" smtClean="0">
                <a:solidFill>
                  <a:srgbClr val="0070C0"/>
                </a:solidFill>
              </a:rPr>
              <a:t>. Какой ассортимент школьной формы вы предлагаете?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756459"/>
              </p:ext>
            </p:extLst>
          </p:nvPr>
        </p:nvGraphicFramePr>
        <p:xfrm>
          <a:off x="438912" y="1572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088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3. Какую роль сыграет введение школьной формы?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4459140"/>
              </p:ext>
            </p:extLst>
          </p:nvPr>
        </p:nvGraphicFramePr>
        <p:xfrm>
          <a:off x="107504" y="1124744"/>
          <a:ext cx="9036496" cy="503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51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2428CA"/>
                </a:solidFill>
              </a:rPr>
              <a:t>Актуальность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Я считаю очень важным </a:t>
            </a:r>
            <a:endParaRPr lang="ru-RU" sz="2900" b="1" i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следовать моде таким образом, </a:t>
            </a:r>
            <a:endParaRPr lang="ru-RU" sz="2900" b="1" i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чтобы она 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служила вашим интересам.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Палома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Пикас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/>
              <a:t>«Дети должны с детства приобщаться к тому, что костюм – это нечто большее, чем просто одежда. Это средство коммуникации.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/>
              <a:t>От того, как ты выглядишь, зависит, как с тобой будут общаться окружающие.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/>
              <a:t> Возможно, для повышения собственной самооценки школьный </a:t>
            </a:r>
            <a:r>
              <a:rPr lang="ru-RU" b="1" dirty="0" err="1" smtClean="0"/>
              <a:t>дресс-код</a:t>
            </a:r>
            <a:r>
              <a:rPr lang="ru-RU" b="1" dirty="0" smtClean="0"/>
              <a:t>  может оказать огромную услугу, ведь он позволяет одеваться стильно, хотя и строго</a:t>
            </a:r>
            <a:r>
              <a:rPr lang="ru-RU" b="1" dirty="0"/>
              <a:t>». </a:t>
            </a:r>
            <a:endParaRPr lang="ru-RU" b="1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ru-RU" sz="3800" b="1" i="1" dirty="0" smtClean="0"/>
              <a:t>Вячеслав Зайцев</a:t>
            </a:r>
            <a:endParaRPr lang="ru-RU" sz="31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8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0034" y="285728"/>
            <a:ext cx="4038600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Проблемы выбора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школьной одежды: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Стоимость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одного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inherit"/>
              <a:ea typeface="Times New Roman"/>
              <a:cs typeface="Arial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комплекта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повседневной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inherit"/>
              <a:ea typeface="Times New Roman"/>
              <a:cs typeface="Arial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школьной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формы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inherit"/>
              <a:ea typeface="Times New Roman"/>
              <a:cs typeface="Arial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составляет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от 2 500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до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4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000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рублей.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inherit"/>
              <a:ea typeface="Times New Roman"/>
              <a:cs typeface="Arial"/>
            </a:endParaRP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inherit"/>
              <a:ea typeface="Times New Roman"/>
              <a:cs typeface="Arial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  <a:hlinkClick r:id="rId2" action="ppaction://hlinksldjump"/>
              </a:rPr>
              <a:t>Было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  <a:hlinkClick r:id="rId2" action="ppaction://hlinksldjump"/>
              </a:rPr>
              <a:t>решено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: сшить 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inherit"/>
              <a:ea typeface="Times New Roman"/>
              <a:cs typeface="Arial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школьную одежду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своими  руками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– она должна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быть 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inherit"/>
              <a:ea typeface="Times New Roman"/>
              <a:cs typeface="Arial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практичной, модной,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оригинальной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inherit"/>
              <a:ea typeface="Times New Roman"/>
              <a:cs typeface="Arial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/>
                <a:cs typeface="Arial"/>
              </a:rPr>
              <a:t>экономичной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школьная форма 2013 Велма для девочки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1592580" cy="238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одная школьная форм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14686"/>
            <a:ext cx="4766945" cy="32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школьная форма фото"/>
          <p:cNvPicPr/>
          <p:nvPr/>
        </p:nvPicPr>
        <p:blipFill>
          <a:blip r:embed="rId5"/>
          <a:srcRect l="66447" r="658" b="12249"/>
          <a:stretch>
            <a:fillRect/>
          </a:stretch>
        </p:blipFill>
        <p:spPr bwMode="auto">
          <a:xfrm>
            <a:off x="6929454" y="285728"/>
            <a:ext cx="15716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33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3331</TotalTime>
  <Words>1409</Words>
  <Application>Microsoft Office PowerPoint</Application>
  <PresentationFormat>Экран (4:3)</PresentationFormat>
  <Paragraphs>361</Paragraphs>
  <Slides>37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Изображение</vt:lpstr>
      <vt:lpstr>МБОУ СОШ № 6 XIV городская  научно-практическая конференция  молодых исследователей  научно-социальной программы  «Шаг в будущее» </vt:lpstr>
      <vt:lpstr>Слайд 2</vt:lpstr>
      <vt:lpstr>Федеральный закон №273-ФЗ  «Об образовании в Российской Федерации»</vt:lpstr>
      <vt:lpstr>Слайд 4</vt:lpstr>
      <vt:lpstr>1. Хотите ли вы, чтобы ввели школьную форму?</vt:lpstr>
      <vt:lpstr>2. Какой ассортимент школьной формы вы предлагаете?</vt:lpstr>
      <vt:lpstr>3. Какую роль сыграет введение школьной формы?</vt:lpstr>
      <vt:lpstr>Актуальность </vt:lpstr>
      <vt:lpstr>Слайд 9</vt:lpstr>
      <vt:lpstr>Структурно-логический анализ для выявления проблемы</vt:lpstr>
      <vt:lpstr>Цель и задачи данной работы</vt:lpstr>
      <vt:lpstr>Новизна, методы исследования и практическая значимость</vt:lpstr>
      <vt:lpstr>План реализации проекта</vt:lpstr>
      <vt:lpstr>Модный тренд баска</vt:lpstr>
      <vt:lpstr>Баска изначально была элементом традиционного костюма жителей Испании басков (отсюда и название).  </vt:lpstr>
      <vt:lpstr>Модные тенденции 2013-2014 гг</vt:lpstr>
      <vt:lpstr>Одежда - трансформер</vt:lpstr>
      <vt:lpstr>Дизайн – спецификация изделия  </vt:lpstr>
      <vt:lpstr>Дизайн – анализ изделия</vt:lpstr>
      <vt:lpstr>Характеристика деталей  изделия и   декоративных    элементов</vt:lpstr>
      <vt:lpstr>Проработка лучшей идеи</vt:lpstr>
      <vt:lpstr>Слайд 22</vt:lpstr>
      <vt:lpstr>Моделирование фасона сарафана</vt:lpstr>
      <vt:lpstr>Характеристика  свойств  материалов</vt:lpstr>
      <vt:lpstr>Выбор материалов</vt:lpstr>
      <vt:lpstr>Поузловая обработка</vt:lpstr>
      <vt:lpstr>Слайд 27</vt:lpstr>
      <vt:lpstr>Слайд 28</vt:lpstr>
      <vt:lpstr>Слайд 29</vt:lpstr>
      <vt:lpstr>Слайд 30</vt:lpstr>
      <vt:lpstr>Слайд 31</vt:lpstr>
      <vt:lpstr>Слайд 32</vt:lpstr>
      <vt:lpstr>Изготовление сарафана с декоративными элементами</vt:lpstr>
      <vt:lpstr>Экономический расчет изделия</vt:lpstr>
      <vt:lpstr>4 4. Хотите ли вы, чтобы ввели школьную форму в виде сарафана с элементами трансформера? </vt:lpstr>
      <vt:lpstr>Заключение</vt:lpstr>
      <vt:lpstr>МБОУ СОШ № 6 XIV городская  научно-практическая конференция  молодых исследователей  научно-социальной программы  «Шаг в будущее»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Структурно-логический анализ</dc:title>
  <dc:creator>Римма</dc:creator>
  <cp:lastModifiedBy>Римма</cp:lastModifiedBy>
  <cp:revision>293</cp:revision>
  <dcterms:created xsi:type="dcterms:W3CDTF">2014-02-22T13:27:32Z</dcterms:created>
  <dcterms:modified xsi:type="dcterms:W3CDTF">2016-10-17T18:03:47Z</dcterms:modified>
</cp:coreProperties>
</file>