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2" r:id="rId5"/>
    <p:sldId id="260" r:id="rId6"/>
    <p:sldId id="261" r:id="rId7"/>
    <p:sldId id="258" r:id="rId8"/>
    <p:sldId id="263" r:id="rId9"/>
    <p:sldId id="286" r:id="rId10"/>
    <p:sldId id="265" r:id="rId11"/>
    <p:sldId id="281" r:id="rId12"/>
    <p:sldId id="284" r:id="rId13"/>
    <p:sldId id="273" r:id="rId14"/>
    <p:sldId id="274" r:id="rId15"/>
    <p:sldId id="270" r:id="rId16"/>
    <p:sldId id="277" r:id="rId17"/>
    <p:sldId id="285" r:id="rId18"/>
    <p:sldId id="272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4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3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98CA-C1B6-4510-9797-499BE10B4757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14280-D99D-4D68-B20F-01BAE2AC41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825500"/>
            <a:ext cx="8051800" cy="54229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Алгебраическая регата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Севастополь – Новороссийск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Чтоб </a:t>
            </a:r>
            <a:r>
              <a:rPr lang="ru-RU" sz="2800" dirty="0">
                <a:solidFill>
                  <a:schemeClr val="tx1"/>
                </a:solidFill>
              </a:rPr>
              <a:t>врачом, моряком или летчиком стать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Надо прежде всего математику знать!</a:t>
            </a:r>
          </a:p>
          <a:p>
            <a:pPr algn="r"/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25488" y="4089400"/>
          <a:ext cx="21240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GraphC" r:id="rId3" imgW="4248150" imgH="3867150" progId="GraphCtrl.Document">
                  <p:embed/>
                </p:oleObj>
              </mc:Choice>
              <mc:Fallback>
                <p:oleObj name="GraphC" r:id="rId3" imgW="4248150" imgH="3867150" progId="GraphCtrl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4089400"/>
                        <a:ext cx="212407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208338" y="4157663"/>
          <a:ext cx="215900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GraphC" r:id="rId5" imgW="2133600" imgH="3219450" progId="GraphCtrl.Document">
                  <p:embed/>
                </p:oleObj>
              </mc:Choice>
              <mc:Fallback>
                <p:oleObj name="GraphC" r:id="rId5" imgW="2133600" imgH="3219450" progId="GraphCtrl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157663"/>
                        <a:ext cx="2159000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740400" y="4102100"/>
          <a:ext cx="208915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GraphC" r:id="rId7" imgW="2828925" imgH="2752725" progId="GraphCtrl.Document">
                  <p:embed/>
                </p:oleObj>
              </mc:Choice>
              <mc:Fallback>
                <p:oleObj name="GraphC" r:id="rId7" imgW="2828925" imgH="2752725" progId="GraphCtrl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4102100"/>
                        <a:ext cx="208915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black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0" y="226423"/>
            <a:ext cx="8720978" cy="663157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162800" y="255397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11420" y="198120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54020" y="245364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97860" y="356616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84160" y="350520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89700" y="2007870"/>
            <a:ext cx="10668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203575" y="4125913"/>
          <a:ext cx="2808288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GraphC" r:id="rId3" imgW="2828925" imgH="2752725" progId="GraphCtrl.Document">
                  <p:embed/>
                </p:oleObj>
              </mc:Choice>
              <mc:Fallback>
                <p:oleObj name="GraphC" r:id="rId3" imgW="2828925" imgH="2752725" progId="GraphCtrl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125913"/>
                        <a:ext cx="2808288" cy="273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3132138" y="1268413"/>
          <a:ext cx="290512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GraphC" r:id="rId5" imgW="2905125" imgH="2762250" progId="GraphCtrl.Document">
                  <p:embed/>
                </p:oleObj>
              </mc:Choice>
              <mc:Fallback>
                <p:oleObj name="GraphC" r:id="rId5" imgW="2905125" imgH="2762250" progId="GraphCtrl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68413"/>
                        <a:ext cx="2905125" cy="276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0" y="2205038"/>
          <a:ext cx="28003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GraphC" r:id="rId7" imgW="2800350" imgH="3943350" progId="GraphCtrl.Document">
                  <p:embed/>
                </p:oleObj>
              </mc:Choice>
              <mc:Fallback>
                <p:oleObj name="GraphC" r:id="rId7" imgW="2800350" imgH="3943350" progId="GraphCtrl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280035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391275" y="2133600"/>
          <a:ext cx="27527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GraphC" r:id="rId9" imgW="2752725" imgH="3933825" progId="GraphCtrl.Document">
                  <p:embed/>
                </p:oleObj>
              </mc:Choice>
              <mc:Fallback>
                <p:oleObj name="GraphC" r:id="rId9" imgW="2752725" imgH="3933825" progId="GraphCtrl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2133600"/>
                        <a:ext cx="2752725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Freeform 15"/>
          <p:cNvSpPr>
            <a:spLocks/>
          </p:cNvSpPr>
          <p:nvPr/>
        </p:nvSpPr>
        <p:spPr bwMode="auto">
          <a:xfrm>
            <a:off x="7019925" y="3068638"/>
            <a:ext cx="1390650" cy="2628900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2010" y="540"/>
              </a:cxn>
              <a:cxn ang="0">
                <a:pos x="30" y="1800"/>
              </a:cxn>
              <a:cxn ang="0">
                <a:pos x="2190" y="4140"/>
              </a:cxn>
            </a:cxnLst>
            <a:rect l="0" t="0" r="r" b="b"/>
            <a:pathLst>
              <a:path w="2190" h="4140">
                <a:moveTo>
                  <a:pt x="570" y="0"/>
                </a:moveTo>
                <a:cubicBezTo>
                  <a:pt x="1335" y="120"/>
                  <a:pt x="2100" y="240"/>
                  <a:pt x="2010" y="540"/>
                </a:cubicBezTo>
                <a:cubicBezTo>
                  <a:pt x="1920" y="840"/>
                  <a:pt x="0" y="1200"/>
                  <a:pt x="30" y="1800"/>
                </a:cubicBezTo>
                <a:cubicBezTo>
                  <a:pt x="60" y="2400"/>
                  <a:pt x="1830" y="3750"/>
                  <a:pt x="2190" y="4140"/>
                </a:cubicBezTo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04800" y="291793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№1.</a:t>
            </a:r>
            <a:r>
              <a:rPr lang="ru-RU" sz="2400" i="1" dirty="0" smtClean="0">
                <a:latin typeface="Georgia" pitchFamily="18" charset="0"/>
              </a:rPr>
              <a:t>Какие  </a:t>
            </a:r>
            <a:r>
              <a:rPr lang="ru-RU" sz="2400" i="1" dirty="0">
                <a:latin typeface="Georgia" pitchFamily="18" charset="0"/>
              </a:rPr>
              <a:t>из  </a:t>
            </a:r>
            <a:r>
              <a:rPr lang="ru-RU" sz="2400" i="1" dirty="0" smtClean="0">
                <a:latin typeface="Georgia" pitchFamily="18" charset="0"/>
              </a:rPr>
              <a:t>данных  графиков  не являются 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графиками  каких-либо  функций?</a:t>
            </a:r>
            <a:endParaRPr lang="ru-RU" sz="2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animBg="1"/>
      <p:bldP spid="49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1150" y="1981200"/>
            <a:ext cx="2089150" cy="617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у = а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3850" y="2794000"/>
            <a:ext cx="2089150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kx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3850" y="3573463"/>
            <a:ext cx="2089150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y =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kx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+ m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23850" y="4365625"/>
            <a:ext cx="2089150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y = x</a:t>
            </a:r>
            <a:r>
              <a:rPr lang="en-US" sz="3600" b="1" i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3850" y="5157788"/>
            <a:ext cx="2089150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y = 1/x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859338" y="2852738"/>
            <a:ext cx="4032250" cy="576262"/>
          </a:xfrm>
          <a:prstGeom prst="rect">
            <a:avLst/>
          </a:prstGeom>
          <a:solidFill>
            <a:srgbClr val="FEE2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Прямая, параллельная оси О</a:t>
            </a:r>
            <a:r>
              <a:rPr lang="ru-RU" sz="2400" b="1" i="1" baseline="-25000" dirty="0">
                <a:solidFill>
                  <a:srgbClr val="0000FF"/>
                </a:solidFill>
                <a:latin typeface="Times New Roman" pitchFamily="18" charset="0"/>
              </a:rPr>
              <a:t>х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859338" y="3860800"/>
            <a:ext cx="4032250" cy="576263"/>
          </a:xfrm>
          <a:prstGeom prst="rect">
            <a:avLst/>
          </a:prstGeom>
          <a:solidFill>
            <a:srgbClr val="FEE2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Times New Roman" pitchFamily="18" charset="0"/>
              </a:rPr>
              <a:t>Парабола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859338" y="1916113"/>
            <a:ext cx="4032250" cy="576262"/>
          </a:xfrm>
          <a:prstGeom prst="rect">
            <a:avLst/>
          </a:prstGeom>
          <a:solidFill>
            <a:srgbClr val="FEE2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Гипербола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859338" y="4797425"/>
            <a:ext cx="4032250" cy="576263"/>
          </a:xfrm>
          <a:prstGeom prst="rect">
            <a:avLst/>
          </a:prstGeom>
          <a:solidFill>
            <a:srgbClr val="FEE2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Прямая, проходящая через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начало координат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859338" y="5734050"/>
            <a:ext cx="4032250" cy="576263"/>
          </a:xfrm>
          <a:prstGeom prst="rect">
            <a:avLst/>
          </a:prstGeom>
          <a:solidFill>
            <a:srgbClr val="FEE2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Times New Roman" pitchFamily="18" charset="0"/>
              </a:rPr>
              <a:t>Прямая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966171" y="404813"/>
            <a:ext cx="70941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№2</a:t>
            </a:r>
            <a:r>
              <a:rPr lang="ru-RU" sz="3600" b="1" i="1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Выберите  описание  каждой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математической  модели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8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79388" y="981075"/>
          <a:ext cx="5097462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GraphC" r:id="rId3" imgW="4171950" imgH="4810125" progId="GraphCtrl.Document">
                  <p:embed/>
                </p:oleObj>
              </mc:Choice>
              <mc:Fallback>
                <p:oleObj name="GraphC" r:id="rId3" imgW="4171950" imgH="4810125" progId="GraphCtrl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5097462" cy="587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47813" y="404813"/>
            <a:ext cx="6095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№3. </a:t>
            </a:r>
            <a:r>
              <a:rPr lang="ru-RU" sz="2800" dirty="0" smtClean="0">
                <a:latin typeface="Georgia" pitchFamily="18" charset="0"/>
              </a:rPr>
              <a:t>Найдите  </a:t>
            </a:r>
            <a:r>
              <a:rPr lang="ru-RU" sz="2800" dirty="0" smtClean="0">
                <a:latin typeface="Georgia" pitchFamily="18" charset="0"/>
              </a:rPr>
              <a:t>соответствия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5229225" y="1579563"/>
          <a:ext cx="18081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Формула" r:id="rId5" imgW="660400" imgH="228600" progId="Equation.3">
                  <p:embed/>
                </p:oleObj>
              </mc:Choice>
              <mc:Fallback>
                <p:oleObj name="Формула" r:id="rId5" imgW="660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1579563"/>
                        <a:ext cx="180816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292725" y="2492375"/>
          <a:ext cx="172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Формула" r:id="rId7" imgW="609600" imgH="228600" progId="Equation.3">
                  <p:embed/>
                </p:oleObj>
              </mc:Choice>
              <mc:Fallback>
                <p:oleObj name="Формула" r:id="rId7" imgW="609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92375"/>
                        <a:ext cx="1727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318125" y="3429000"/>
          <a:ext cx="24479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Формула" r:id="rId9" imgW="838200" imgH="228600" progId="Equation.3">
                  <p:embed/>
                </p:oleObj>
              </mc:Choice>
              <mc:Fallback>
                <p:oleObj name="Формула" r:id="rId9" imgW="8382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3429000"/>
                        <a:ext cx="24479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5148263" y="4365625"/>
          <a:ext cx="29162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Формула" r:id="rId11" imgW="1066800" imgH="241300" progId="Equation.3">
                  <p:embed/>
                </p:oleObj>
              </mc:Choice>
              <mc:Fallback>
                <p:oleObj name="Формула" r:id="rId11" imgW="10668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65625"/>
                        <a:ext cx="291623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5527" y="1025234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45127" y="997526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036" y="5527963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22617" y="5527963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27088" y="333375"/>
            <a:ext cx="8066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№4.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2800" i="1" dirty="0">
                <a:latin typeface="Georgia" pitchFamily="18" charset="0"/>
              </a:rPr>
              <a:t>Найдите  </a:t>
            </a:r>
            <a:r>
              <a:rPr lang="ru-RU" sz="2800" i="1" dirty="0" smtClean="0">
                <a:latin typeface="Georgia" pitchFamily="18" charset="0"/>
              </a:rPr>
              <a:t>соответствия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500563" y="1916113"/>
          <a:ext cx="233838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GraphC" r:id="rId3" imgW="2133600" imgH="3219450" progId="GraphCtrl.Document">
                  <p:embed/>
                </p:oleObj>
              </mc:Choice>
              <mc:Fallback>
                <p:oleObj name="GraphC" r:id="rId3" imgW="2133600" imgH="3219450" progId="GraphCtrl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16113"/>
                        <a:ext cx="2338387" cy="352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0" y="1916113"/>
          <a:ext cx="2386013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GraphC" r:id="rId5" imgW="2133600" imgH="3219450" progId="GraphCtrl.Document">
                  <p:embed/>
                </p:oleObj>
              </mc:Choice>
              <mc:Fallback>
                <p:oleObj name="GraphC" r:id="rId5" imgW="2133600" imgH="3219450" progId="GraphCtrl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2386013" cy="360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777038" y="3284538"/>
          <a:ext cx="2366962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GraphC" r:id="rId7" imgW="2133600" imgH="3219450" progId="GraphCtrl.Document">
                  <p:embed/>
                </p:oleObj>
              </mc:Choice>
              <mc:Fallback>
                <p:oleObj name="GraphC" r:id="rId7" imgW="2133600" imgH="3219450" progId="GraphCtrl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3284538"/>
                        <a:ext cx="2366962" cy="357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195513" y="3284538"/>
          <a:ext cx="2368550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GraphC" r:id="rId9" imgW="2133600" imgH="3219450" progId="GraphCtrl.Document">
                  <p:embed/>
                </p:oleObj>
              </mc:Choice>
              <mc:Fallback>
                <p:oleObj name="GraphC" r:id="rId9" imgW="2133600" imgH="3219450" progId="GraphCtrl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84538"/>
                        <a:ext cx="2368550" cy="357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116013" y="836613"/>
          <a:ext cx="11509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Формула" r:id="rId11" imgW="406048" imgH="393359" progId="Equation.3">
                  <p:embed/>
                </p:oleObj>
              </mc:Choice>
              <mc:Fallback>
                <p:oleObj name="Формула" r:id="rId11" imgW="406048" imgH="39335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1150937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2700338" y="836613"/>
          <a:ext cx="14033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Формула" r:id="rId13" imgW="495000" imgH="393480" progId="Equation.3">
                  <p:embed/>
                </p:oleObj>
              </mc:Choice>
              <mc:Fallback>
                <p:oleObj name="Формула" r:id="rId13" imgW="4950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836613"/>
                        <a:ext cx="140335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4572000" y="836613"/>
          <a:ext cx="15843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Формула" r:id="rId15" imgW="622030" imgH="393529" progId="Equation.3">
                  <p:embed/>
                </p:oleObj>
              </mc:Choice>
              <mc:Fallback>
                <p:oleObj name="Формула" r:id="rId15" imgW="622030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6613"/>
                        <a:ext cx="158432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6659563" y="790575"/>
          <a:ext cx="1584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Формула" r:id="rId17" imgW="622030" imgH="393529" progId="Equation.3">
                  <p:embed/>
                </p:oleObj>
              </mc:Choice>
              <mc:Fallback>
                <p:oleObj name="Формула" r:id="rId17" imgW="622030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790575"/>
                        <a:ext cx="1584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692275" y="50133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1.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227763" y="50133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3.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924300" y="6400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2.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532813" y="6400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2517 0.65093 " pathEditMode="relative" ptsTypes="AA">
                                      <p:cBhvr>
                                        <p:cTn id="73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599 0.67199 " pathEditMode="relative" ptsTypes="AA">
                                      <p:cBhvr>
                                        <p:cTn id="77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8351 0.20995 " pathEditMode="relative" ptsTypes="AA">
                                      <p:cBhvr>
                                        <p:cTn id="81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4566 0.22037 " pathEditMode="relative" ptsTypes="AA">
                                      <p:cBhvr>
                                        <p:cTn id="8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57" grpId="0"/>
      <p:bldP spid="14358" grpId="0"/>
      <p:bldP spid="14359" grpId="0"/>
      <p:bldP spid="143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900" y="406400"/>
            <a:ext cx="8229600" cy="58213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№5</a:t>
            </a:r>
            <a:endParaRPr lang="ru-RU" sz="2000" dirty="0"/>
          </a:p>
          <a:p>
            <a:pPr marL="457200" indent="-457200">
              <a:buNone/>
            </a:pPr>
            <a:r>
              <a:rPr lang="ru-RU" sz="2000" dirty="0" smtClean="0"/>
              <a:t>1</a:t>
            </a:r>
            <a:r>
              <a:rPr lang="ru-RU" sz="2000" dirty="0" smtClean="0"/>
              <a:t>. Название графика функции </a:t>
            </a:r>
          </a:p>
          <a:p>
            <a:pPr marL="457200" indent="-457200">
              <a:buNone/>
            </a:pPr>
            <a:r>
              <a:rPr lang="ru-RU" sz="2000" dirty="0" smtClean="0"/>
              <a:t>обратной пропорциональности</a:t>
            </a:r>
          </a:p>
          <a:p>
            <a:pPr marL="457200" indent="-457200">
              <a:buNone/>
            </a:pPr>
            <a:r>
              <a:rPr lang="ru-RU" sz="2000" dirty="0" smtClean="0"/>
              <a:t>2. Название графика квадратичной </a:t>
            </a:r>
          </a:p>
          <a:p>
            <a:pPr marL="457200" indent="-457200">
              <a:buNone/>
            </a:pPr>
            <a:r>
              <a:rPr lang="ru-RU" sz="2000" dirty="0" smtClean="0"/>
              <a:t>функции</a:t>
            </a:r>
          </a:p>
          <a:p>
            <a:pPr marL="457200" indent="-457200">
              <a:buNone/>
            </a:pPr>
            <a:r>
              <a:rPr lang="ru-RU" sz="2000" dirty="0" smtClean="0"/>
              <a:t>3. Название первой </a:t>
            </a:r>
          </a:p>
          <a:p>
            <a:pPr marL="457200" indent="-457200">
              <a:buNone/>
            </a:pPr>
            <a:r>
              <a:rPr lang="ru-RU" sz="2000" dirty="0" smtClean="0"/>
              <a:t>координаты точки</a:t>
            </a:r>
          </a:p>
          <a:p>
            <a:pPr marL="457200" indent="-457200">
              <a:buNone/>
            </a:pPr>
            <a:r>
              <a:rPr lang="ru-RU" sz="2000" dirty="0" smtClean="0"/>
              <a:t>4. Название второй </a:t>
            </a:r>
          </a:p>
          <a:p>
            <a:pPr marL="457200" indent="-457200">
              <a:buNone/>
            </a:pPr>
            <a:r>
              <a:rPr lang="ru-RU" sz="2000" dirty="0" smtClean="0"/>
              <a:t>координаты точки</a:t>
            </a:r>
          </a:p>
          <a:p>
            <a:pPr marL="457200" indent="-457200">
              <a:buNone/>
            </a:pPr>
            <a:r>
              <a:rPr lang="ru-RU" sz="2000" dirty="0"/>
              <a:t>5</a:t>
            </a:r>
            <a:r>
              <a:rPr lang="ru-RU" sz="2000" dirty="0" smtClean="0"/>
              <a:t>. Способ задания функции</a:t>
            </a:r>
          </a:p>
          <a:p>
            <a:pPr marL="457200" indent="-457200">
              <a:buNone/>
            </a:pPr>
            <a:r>
              <a:rPr lang="ru-RU" sz="2000" dirty="0"/>
              <a:t>6</a:t>
            </a:r>
            <a:r>
              <a:rPr lang="ru-RU" sz="2000" dirty="0" smtClean="0"/>
              <a:t> . Переменная величина,</a:t>
            </a:r>
          </a:p>
          <a:p>
            <a:pPr marL="457200" indent="-457200">
              <a:buNone/>
            </a:pPr>
            <a:r>
              <a:rPr lang="ru-RU" sz="2000" dirty="0" smtClean="0"/>
              <a:t>значение которой зависит от</a:t>
            </a:r>
          </a:p>
          <a:p>
            <a:pPr marL="457200" indent="-457200">
              <a:buNone/>
            </a:pPr>
            <a:r>
              <a:rPr lang="ru-RU" sz="2000" dirty="0" smtClean="0"/>
              <a:t>другой  переменной величины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4356100" y="2133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5076825" y="1268413"/>
            <a:ext cx="47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7235825" y="333375"/>
            <a:ext cx="47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6516688" y="2205038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Georgia" pitchFamily="18" charset="0"/>
              </a:rPr>
              <a:t>5.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7956550" y="765175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6.</a:t>
            </a:r>
          </a:p>
        </p:txBody>
      </p:sp>
      <p:graphicFrame>
        <p:nvGraphicFramePr>
          <p:cNvPr id="126" name="Group 9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" name="Group 31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" name="Group 51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" name="Group 71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" name="Group 89"/>
          <p:cNvGraphicFramePr>
            <a:graphicFrameLocks noGrp="1"/>
          </p:cNvGraphicFramePr>
          <p:nvPr/>
        </p:nvGraphicFramePr>
        <p:xfrm>
          <a:off x="7235825" y="765175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1" name="Group 109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" name="Text Box 6"/>
          <p:cNvSpPr txBox="1">
            <a:spLocks noChangeArrowheads="1"/>
          </p:cNvSpPr>
          <p:nvPr/>
        </p:nvSpPr>
        <p:spPr bwMode="auto">
          <a:xfrm>
            <a:off x="5818188" y="0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4.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338042" y="2133600"/>
            <a:ext cx="4514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057047" y="1268413"/>
            <a:ext cx="494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216047" y="333375"/>
            <a:ext cx="494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64163" y="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4.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497242" y="2205038"/>
            <a:ext cx="4861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5.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5400000">
            <a:off x="1879865" y="3946789"/>
            <a:ext cx="4259262" cy="343959"/>
          </a:xfrm>
          <a:prstGeom prst="notchedRightArrow">
            <a:avLst>
              <a:gd name="adj1" fmla="val 50000"/>
              <a:gd name="adj2" fmla="val 3224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936508" y="765175"/>
            <a:ext cx="5010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6.</a:t>
            </a:r>
          </a:p>
        </p:txBody>
      </p:sp>
      <p:graphicFrame>
        <p:nvGraphicFramePr>
          <p:cNvPr id="47113" name="Group 9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35" name="Group 31"/>
          <p:cNvGraphicFramePr>
            <a:graphicFrameLocks noGrp="1"/>
          </p:cNvGraphicFramePr>
          <p:nvPr/>
        </p:nvGraphicFramePr>
        <p:xfrm>
          <a:off x="5048845" y="1700213"/>
          <a:ext cx="699494" cy="3744916"/>
        </p:xfrm>
        <a:graphic>
          <a:graphicData uri="http://schemas.openxmlformats.org/drawingml/2006/table">
            <a:tbl>
              <a:tblPr/>
              <a:tblGrid>
                <a:gridCol w="699494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55" name="Group 51"/>
          <p:cNvGraphicFramePr>
            <a:graphicFrameLocks noGrp="1"/>
          </p:cNvGraphicFramePr>
          <p:nvPr/>
        </p:nvGraphicFramePr>
        <p:xfrm>
          <a:off x="5767983" y="260350"/>
          <a:ext cx="699492" cy="3816353"/>
        </p:xfrm>
        <a:graphic>
          <a:graphicData uri="http://schemas.openxmlformats.org/drawingml/2006/table">
            <a:tbl>
              <a:tblPr/>
              <a:tblGrid>
                <a:gridCol w="69949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75" name="Group 71"/>
          <p:cNvGraphicFramePr>
            <a:graphicFrameLocks noGrp="1"/>
          </p:cNvGraphicFramePr>
          <p:nvPr/>
        </p:nvGraphicFramePr>
        <p:xfrm>
          <a:off x="6488708" y="2636838"/>
          <a:ext cx="699492" cy="3276603"/>
        </p:xfrm>
        <a:graphic>
          <a:graphicData uri="http://schemas.openxmlformats.org/drawingml/2006/table">
            <a:tbl>
              <a:tblPr/>
              <a:tblGrid>
                <a:gridCol w="69949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93" name="Group 89"/>
          <p:cNvGraphicFramePr>
            <a:graphicFrameLocks noGrp="1"/>
          </p:cNvGraphicFramePr>
          <p:nvPr/>
        </p:nvGraphicFramePr>
        <p:xfrm>
          <a:off x="7207845" y="765175"/>
          <a:ext cx="699494" cy="3744916"/>
        </p:xfrm>
        <a:graphic>
          <a:graphicData uri="http://schemas.openxmlformats.org/drawingml/2006/table">
            <a:tbl>
              <a:tblPr/>
              <a:tblGrid>
                <a:gridCol w="699494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13" name="Group 109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31" name="Text Box 127"/>
          <p:cNvSpPr txBox="1">
            <a:spLocks noChangeArrowheads="1"/>
          </p:cNvSpPr>
          <p:nvPr/>
        </p:nvSpPr>
        <p:spPr bwMode="auto">
          <a:xfrm>
            <a:off x="7362494" y="2587625"/>
            <a:ext cx="44483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7232" name="Text Box 128"/>
          <p:cNvSpPr txBox="1">
            <a:spLocks noChangeArrowheads="1"/>
          </p:cNvSpPr>
          <p:nvPr/>
        </p:nvSpPr>
        <p:spPr bwMode="auto">
          <a:xfrm>
            <a:off x="6569207" y="2636838"/>
            <a:ext cx="4729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ф</a:t>
            </a:r>
          </a:p>
        </p:txBody>
      </p:sp>
      <p:sp>
        <p:nvSpPr>
          <p:cNvPr id="47233" name="Text Box 129"/>
          <p:cNvSpPr txBox="1">
            <a:spLocks noChangeArrowheads="1"/>
          </p:cNvSpPr>
          <p:nvPr/>
        </p:nvSpPr>
        <p:spPr bwMode="auto">
          <a:xfrm>
            <a:off x="5922962" y="2587625"/>
            <a:ext cx="43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34" name="Text Box 130"/>
          <p:cNvSpPr txBox="1">
            <a:spLocks noChangeArrowheads="1"/>
          </p:cNvSpPr>
          <p:nvPr/>
        </p:nvSpPr>
        <p:spPr bwMode="auto">
          <a:xfrm>
            <a:off x="5202237" y="2587625"/>
            <a:ext cx="43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4486275" y="2636838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47236" name="Text Box 132"/>
          <p:cNvSpPr txBox="1">
            <a:spLocks noChangeArrowheads="1"/>
          </p:cNvSpPr>
          <p:nvPr/>
        </p:nvSpPr>
        <p:spPr bwMode="auto">
          <a:xfrm>
            <a:off x="4482769" y="3092450"/>
            <a:ext cx="44483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и</a:t>
            </a:r>
          </a:p>
        </p:txBody>
      </p:sp>
      <p:sp>
        <p:nvSpPr>
          <p:cNvPr id="47237" name="Text Box 133"/>
          <p:cNvSpPr txBox="1">
            <a:spLocks noChangeArrowheads="1"/>
          </p:cNvSpPr>
          <p:nvPr/>
        </p:nvSpPr>
        <p:spPr bwMode="auto">
          <a:xfrm>
            <a:off x="4484621" y="3956050"/>
            <a:ext cx="39852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е</a:t>
            </a:r>
          </a:p>
        </p:txBody>
      </p:sp>
      <p:sp>
        <p:nvSpPr>
          <p:cNvPr id="47238" name="Text Box 134"/>
          <p:cNvSpPr txBox="1">
            <a:spLocks noChangeArrowheads="1"/>
          </p:cNvSpPr>
          <p:nvPr/>
        </p:nvSpPr>
        <p:spPr bwMode="auto">
          <a:xfrm>
            <a:off x="4482637" y="3524250"/>
            <a:ext cx="44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п</a:t>
            </a:r>
          </a:p>
        </p:txBody>
      </p:sp>
      <p:sp>
        <p:nvSpPr>
          <p:cNvPr id="47239" name="Text Box 135"/>
          <p:cNvSpPr txBox="1">
            <a:spLocks noChangeArrowheads="1"/>
          </p:cNvSpPr>
          <p:nvPr/>
        </p:nvSpPr>
        <p:spPr bwMode="auto">
          <a:xfrm>
            <a:off x="4500563" y="6351588"/>
            <a:ext cx="41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4483299" y="5900738"/>
            <a:ext cx="43160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л</a:t>
            </a:r>
          </a:p>
        </p:txBody>
      </p:sp>
      <p:sp>
        <p:nvSpPr>
          <p:cNvPr id="47241" name="Text Box 137"/>
          <p:cNvSpPr txBox="1">
            <a:spLocks noChangeArrowheads="1"/>
          </p:cNvSpPr>
          <p:nvPr/>
        </p:nvSpPr>
        <p:spPr bwMode="auto">
          <a:xfrm>
            <a:off x="4483497" y="5395913"/>
            <a:ext cx="42664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о</a:t>
            </a:r>
          </a:p>
        </p:txBody>
      </p:sp>
      <p:sp>
        <p:nvSpPr>
          <p:cNvPr id="47242" name="Text Box 138"/>
          <p:cNvSpPr txBox="1">
            <a:spLocks noChangeArrowheads="1"/>
          </p:cNvSpPr>
          <p:nvPr/>
        </p:nvSpPr>
        <p:spPr bwMode="auto">
          <a:xfrm>
            <a:off x="4483563" y="4964113"/>
            <a:ext cx="424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б</a:t>
            </a:r>
          </a:p>
        </p:txBody>
      </p:sp>
      <p:sp>
        <p:nvSpPr>
          <p:cNvPr id="47243" name="Text Box 139"/>
          <p:cNvSpPr txBox="1">
            <a:spLocks noChangeArrowheads="1"/>
          </p:cNvSpPr>
          <p:nvPr/>
        </p:nvSpPr>
        <p:spPr bwMode="auto">
          <a:xfrm>
            <a:off x="4483100" y="4459288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р</a:t>
            </a:r>
          </a:p>
        </p:txBody>
      </p:sp>
      <p:sp>
        <p:nvSpPr>
          <p:cNvPr id="47244" name="Text Box 140"/>
          <p:cNvSpPr txBox="1">
            <a:spLocks noChangeArrowheads="1"/>
          </p:cNvSpPr>
          <p:nvPr/>
        </p:nvSpPr>
        <p:spPr bwMode="auto">
          <a:xfrm>
            <a:off x="231775" y="71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47246" name="Text Box 142"/>
          <p:cNvSpPr txBox="1">
            <a:spLocks noChangeArrowheads="1"/>
          </p:cNvSpPr>
          <p:nvPr/>
        </p:nvSpPr>
        <p:spPr bwMode="auto">
          <a:xfrm>
            <a:off x="5201774" y="1700213"/>
            <a:ext cx="44813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7247" name="Text Box 143"/>
          <p:cNvSpPr txBox="1">
            <a:spLocks noChangeArrowheads="1"/>
          </p:cNvSpPr>
          <p:nvPr/>
        </p:nvSpPr>
        <p:spPr bwMode="auto">
          <a:xfrm>
            <a:off x="5202237" y="2133600"/>
            <a:ext cx="43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48" name="Text Box 144"/>
          <p:cNvSpPr txBox="1">
            <a:spLocks noChangeArrowheads="1"/>
          </p:cNvSpPr>
          <p:nvPr/>
        </p:nvSpPr>
        <p:spPr bwMode="auto">
          <a:xfrm>
            <a:off x="5202700" y="3500438"/>
            <a:ext cx="424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47249" name="Text Box 145"/>
          <p:cNvSpPr txBox="1">
            <a:spLocks noChangeArrowheads="1"/>
          </p:cNvSpPr>
          <p:nvPr/>
        </p:nvSpPr>
        <p:spPr bwMode="auto">
          <a:xfrm>
            <a:off x="5202237" y="3068638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50" name="Text Box 146"/>
          <p:cNvSpPr txBox="1">
            <a:spLocks noChangeArrowheads="1"/>
          </p:cNvSpPr>
          <p:nvPr/>
        </p:nvSpPr>
        <p:spPr bwMode="auto">
          <a:xfrm>
            <a:off x="5202435" y="4437063"/>
            <a:ext cx="43160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47251" name="Text Box 147"/>
          <p:cNvSpPr txBox="1">
            <a:spLocks noChangeArrowheads="1"/>
          </p:cNvSpPr>
          <p:nvPr/>
        </p:nvSpPr>
        <p:spPr bwMode="auto">
          <a:xfrm>
            <a:off x="5202634" y="4005263"/>
            <a:ext cx="42664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7252" name="Text Box 148"/>
          <p:cNvSpPr txBox="1">
            <a:spLocks noChangeArrowheads="1"/>
          </p:cNvSpPr>
          <p:nvPr/>
        </p:nvSpPr>
        <p:spPr bwMode="auto">
          <a:xfrm>
            <a:off x="5202237" y="4941888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53" name="Text Box 149"/>
          <p:cNvSpPr txBox="1">
            <a:spLocks noChangeArrowheads="1"/>
          </p:cNvSpPr>
          <p:nvPr/>
        </p:nvSpPr>
        <p:spPr bwMode="auto">
          <a:xfrm>
            <a:off x="7363288" y="1196975"/>
            <a:ext cx="424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47254" name="Text Box 150"/>
          <p:cNvSpPr txBox="1">
            <a:spLocks noChangeArrowheads="1"/>
          </p:cNvSpPr>
          <p:nvPr/>
        </p:nvSpPr>
        <p:spPr bwMode="auto">
          <a:xfrm>
            <a:off x="7362825" y="692150"/>
            <a:ext cx="43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55" name="Text Box 151"/>
          <p:cNvSpPr txBox="1">
            <a:spLocks noChangeArrowheads="1"/>
          </p:cNvSpPr>
          <p:nvPr/>
        </p:nvSpPr>
        <p:spPr bwMode="auto">
          <a:xfrm>
            <a:off x="7364677" y="3068638"/>
            <a:ext cx="39026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7256" name="Text Box 152"/>
          <p:cNvSpPr txBox="1">
            <a:spLocks noChangeArrowheads="1"/>
          </p:cNvSpPr>
          <p:nvPr/>
        </p:nvSpPr>
        <p:spPr bwMode="auto">
          <a:xfrm>
            <a:off x="7291056" y="2133600"/>
            <a:ext cx="44483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47257" name="Text Box 153"/>
          <p:cNvSpPr txBox="1">
            <a:spLocks noChangeArrowheads="1"/>
          </p:cNvSpPr>
          <p:nvPr/>
        </p:nvSpPr>
        <p:spPr bwMode="auto">
          <a:xfrm>
            <a:off x="7364677" y="1700213"/>
            <a:ext cx="39026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7258" name="Text Box 154"/>
          <p:cNvSpPr txBox="1">
            <a:spLocks noChangeArrowheads="1"/>
          </p:cNvSpPr>
          <p:nvPr/>
        </p:nvSpPr>
        <p:spPr bwMode="auto">
          <a:xfrm>
            <a:off x="7362825" y="4005263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59" name="Text Box 155"/>
          <p:cNvSpPr txBox="1">
            <a:spLocks noChangeArrowheads="1"/>
          </p:cNvSpPr>
          <p:nvPr/>
        </p:nvSpPr>
        <p:spPr bwMode="auto">
          <a:xfrm>
            <a:off x="7364677" y="3500438"/>
            <a:ext cx="39026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7260" name="Text Box 156"/>
          <p:cNvSpPr txBox="1">
            <a:spLocks noChangeArrowheads="1"/>
          </p:cNvSpPr>
          <p:nvPr/>
        </p:nvSpPr>
        <p:spPr bwMode="auto">
          <a:xfrm>
            <a:off x="1384300" y="31099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 b="1" i="1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47261" name="Text Box 157"/>
          <p:cNvSpPr txBox="1">
            <a:spLocks noChangeArrowheads="1"/>
          </p:cNvSpPr>
          <p:nvPr/>
        </p:nvSpPr>
        <p:spPr bwMode="auto">
          <a:xfrm>
            <a:off x="5922962" y="692150"/>
            <a:ext cx="43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7262" name="Text Box 158"/>
          <p:cNvSpPr txBox="1">
            <a:spLocks noChangeArrowheads="1"/>
          </p:cNvSpPr>
          <p:nvPr/>
        </p:nvSpPr>
        <p:spPr bwMode="auto">
          <a:xfrm>
            <a:off x="5923359" y="188913"/>
            <a:ext cx="42664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7263" name="Text Box 159"/>
          <p:cNvSpPr txBox="1">
            <a:spLocks noChangeArrowheads="1"/>
          </p:cNvSpPr>
          <p:nvPr/>
        </p:nvSpPr>
        <p:spPr bwMode="auto">
          <a:xfrm>
            <a:off x="5922565" y="2133600"/>
            <a:ext cx="44648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47264" name="Text Box 160"/>
          <p:cNvSpPr txBox="1">
            <a:spLocks noChangeArrowheads="1"/>
          </p:cNvSpPr>
          <p:nvPr/>
        </p:nvSpPr>
        <p:spPr bwMode="auto">
          <a:xfrm>
            <a:off x="5922631" y="1628775"/>
            <a:ext cx="44483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7265" name="Text Box 161"/>
          <p:cNvSpPr txBox="1">
            <a:spLocks noChangeArrowheads="1"/>
          </p:cNvSpPr>
          <p:nvPr/>
        </p:nvSpPr>
        <p:spPr bwMode="auto">
          <a:xfrm>
            <a:off x="5923557" y="1196975"/>
            <a:ext cx="42168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47266" name="Text Box 162"/>
          <p:cNvSpPr txBox="1">
            <a:spLocks noChangeArrowheads="1"/>
          </p:cNvSpPr>
          <p:nvPr/>
        </p:nvSpPr>
        <p:spPr bwMode="auto">
          <a:xfrm>
            <a:off x="5922962" y="3573463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67" name="Text Box 163"/>
          <p:cNvSpPr txBox="1">
            <a:spLocks noChangeArrowheads="1"/>
          </p:cNvSpPr>
          <p:nvPr/>
        </p:nvSpPr>
        <p:spPr bwMode="auto">
          <a:xfrm>
            <a:off x="5844910" y="3068638"/>
            <a:ext cx="56224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47268" name="Text Box 164"/>
          <p:cNvSpPr txBox="1">
            <a:spLocks noChangeArrowheads="1"/>
          </p:cNvSpPr>
          <p:nvPr/>
        </p:nvSpPr>
        <p:spPr bwMode="auto">
          <a:xfrm>
            <a:off x="6642100" y="3573463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7269" name="Text Box 165"/>
          <p:cNvSpPr txBox="1">
            <a:spLocks noChangeArrowheads="1"/>
          </p:cNvSpPr>
          <p:nvPr/>
        </p:nvSpPr>
        <p:spPr bwMode="auto">
          <a:xfrm>
            <a:off x="6642497" y="3068638"/>
            <a:ext cx="42664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7270" name="Text Box 166"/>
          <p:cNvSpPr txBox="1">
            <a:spLocks noChangeArrowheads="1"/>
          </p:cNvSpPr>
          <p:nvPr/>
        </p:nvSpPr>
        <p:spPr bwMode="auto">
          <a:xfrm>
            <a:off x="6642100" y="5373688"/>
            <a:ext cx="436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7271" name="Text Box 167"/>
          <p:cNvSpPr txBox="1">
            <a:spLocks noChangeArrowheads="1"/>
          </p:cNvSpPr>
          <p:nvPr/>
        </p:nvSpPr>
        <p:spPr bwMode="auto">
          <a:xfrm>
            <a:off x="6642299" y="4941888"/>
            <a:ext cx="43160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47272" name="Text Box 168"/>
          <p:cNvSpPr txBox="1">
            <a:spLocks noChangeArrowheads="1"/>
          </p:cNvSpPr>
          <p:nvPr/>
        </p:nvSpPr>
        <p:spPr bwMode="auto">
          <a:xfrm>
            <a:off x="6641969" y="4437063"/>
            <a:ext cx="43987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47273" name="Text Box 169"/>
          <p:cNvSpPr txBox="1">
            <a:spLocks noChangeArrowheads="1"/>
          </p:cNvSpPr>
          <p:nvPr/>
        </p:nvSpPr>
        <p:spPr bwMode="auto">
          <a:xfrm>
            <a:off x="6567487" y="4005263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47274" name="Text Box 170"/>
          <p:cNvSpPr txBox="1">
            <a:spLocks noChangeArrowheads="1"/>
          </p:cNvSpPr>
          <p:nvPr/>
        </p:nvSpPr>
        <p:spPr bwMode="auto">
          <a:xfrm>
            <a:off x="8007151" y="1125538"/>
            <a:ext cx="52089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ф</a:t>
            </a:r>
          </a:p>
        </p:txBody>
      </p:sp>
      <p:sp>
        <p:nvSpPr>
          <p:cNvPr id="47275" name="Text Box 171"/>
          <p:cNvSpPr txBox="1">
            <a:spLocks noChangeArrowheads="1"/>
          </p:cNvSpPr>
          <p:nvPr/>
        </p:nvSpPr>
        <p:spPr bwMode="auto">
          <a:xfrm>
            <a:off x="8083419" y="1557338"/>
            <a:ext cx="43987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47276" name="Text Box 172"/>
          <p:cNvSpPr txBox="1">
            <a:spLocks noChangeArrowheads="1"/>
          </p:cNvSpPr>
          <p:nvPr/>
        </p:nvSpPr>
        <p:spPr bwMode="auto">
          <a:xfrm>
            <a:off x="8083219" y="3500438"/>
            <a:ext cx="444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7277" name="Text Box 173"/>
          <p:cNvSpPr txBox="1">
            <a:spLocks noChangeArrowheads="1"/>
          </p:cNvSpPr>
          <p:nvPr/>
        </p:nvSpPr>
        <p:spPr bwMode="auto">
          <a:xfrm>
            <a:off x="8083749" y="2565400"/>
            <a:ext cx="43160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47278" name="Text Box 174"/>
          <p:cNvSpPr txBox="1">
            <a:spLocks noChangeArrowheads="1"/>
          </p:cNvSpPr>
          <p:nvPr/>
        </p:nvSpPr>
        <p:spPr bwMode="auto">
          <a:xfrm>
            <a:off x="8083153" y="2133600"/>
            <a:ext cx="44648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47279" name="Text Box 175"/>
          <p:cNvSpPr txBox="1">
            <a:spLocks noChangeArrowheads="1"/>
          </p:cNvSpPr>
          <p:nvPr/>
        </p:nvSpPr>
        <p:spPr bwMode="auto">
          <a:xfrm>
            <a:off x="8083219" y="3068638"/>
            <a:ext cx="444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47280" name="Text Box 176"/>
          <p:cNvSpPr txBox="1">
            <a:spLocks noChangeArrowheads="1"/>
          </p:cNvSpPr>
          <p:nvPr/>
        </p:nvSpPr>
        <p:spPr bwMode="auto">
          <a:xfrm>
            <a:off x="8083815" y="4005263"/>
            <a:ext cx="42994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я</a:t>
            </a:r>
          </a:p>
        </p:txBody>
      </p:sp>
      <p:pic>
        <p:nvPicPr>
          <p:cNvPr id="47283" name="Picture 179" descr="AG0037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5411788"/>
            <a:ext cx="1503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84" name="Picture 180" descr="AG00208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2095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274" grpId="0"/>
      <p:bldP spid="47275" grpId="0"/>
      <p:bldP spid="47276" grpId="0"/>
      <p:bldP spid="47277" grpId="0"/>
      <p:bldP spid="47278" grpId="0"/>
      <p:bldP spid="47279" grpId="0"/>
      <p:bldP spid="47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528392" cy="589066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Финиш.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соответствия.</a:t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спортивная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крейсерно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гоночная, 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мотосейлер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супер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яхта,     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катамаран,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круизная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8482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2366628" cy="15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2408193" cy="160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2887668" cy="191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933056"/>
            <a:ext cx="1553698" cy="241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767" y="1886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1" y="19168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1" y="22768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9330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008287" cy="249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1" y="40050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99" y="4149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9365"/>
              </p:ext>
            </p:extLst>
          </p:nvPr>
        </p:nvGraphicFramePr>
        <p:xfrm>
          <a:off x="609600" y="1436911"/>
          <a:ext cx="7797799" cy="4750685"/>
        </p:xfrm>
        <a:graphic>
          <a:graphicData uri="http://schemas.openxmlformats.org/drawingml/2006/table">
            <a:tbl>
              <a:tblPr/>
              <a:tblGrid>
                <a:gridCol w="3898493"/>
                <a:gridCol w="3899306"/>
              </a:tblGrid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/>
                        </a:rPr>
                        <a:t>Город-порт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/>
                        </a:rPr>
                        <a:t>Страна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/>
                        </a:rPr>
                        <a:t>Варна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Город - Герой</a:t>
                      </a:r>
                      <a:r>
                        <a:rPr lang="ru-RU" sz="3200" b="1" baseline="0" dirty="0" smtClean="0">
                          <a:latin typeface="Times New Roman"/>
                        </a:rPr>
                        <a:t> </a:t>
                      </a:r>
                      <a:r>
                        <a:rPr lang="ru-RU" sz="3200" b="1" dirty="0" smtClean="0">
                          <a:latin typeface="Times New Roman"/>
                        </a:rPr>
                        <a:t>Севастополь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/>
                        </a:rPr>
                        <a:t>Стамбул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/>
                        </a:rPr>
                        <a:t>Сочи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/>
                        </a:rPr>
                        <a:t>Батуми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/>
                        </a:rPr>
                        <a:t>Город - Герой</a:t>
                      </a:r>
                      <a:endParaRPr lang="ru-RU" sz="3200" b="1" dirty="0" smtClean="0">
                        <a:latin typeface="Times New Roman"/>
                      </a:endParaRPr>
                    </a:p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Новороссийск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</a:rPr>
                        <a:t>?</a:t>
                      </a:r>
                      <a:endParaRPr lang="ru-RU" sz="3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2498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/>
              <a:t>Будут </a:t>
            </a:r>
            <a:r>
              <a:rPr lang="ru-RU" sz="4400" dirty="0"/>
              <a:t>в вашей жизни </a:t>
            </a:r>
            <a:r>
              <a:rPr lang="ru-RU" sz="4400" dirty="0" smtClean="0"/>
              <a:t>поражения</a:t>
            </a:r>
          </a:p>
          <a:p>
            <a:pPr>
              <a:buNone/>
            </a:pPr>
            <a:r>
              <a:rPr lang="ru-RU" sz="4400" dirty="0" smtClean="0"/>
              <a:t>И </a:t>
            </a:r>
            <a:r>
              <a:rPr lang="ru-RU" sz="4400" dirty="0"/>
              <a:t>победы еще не раз</a:t>
            </a:r>
            <a:r>
              <a:rPr lang="ru-RU" sz="4400" dirty="0" smtClean="0"/>
              <a:t>.</a:t>
            </a:r>
          </a:p>
          <a:p>
            <a:pPr>
              <a:buNone/>
            </a:pPr>
            <a:r>
              <a:rPr lang="ru-RU" sz="4400" dirty="0" smtClean="0"/>
              <a:t>Главное </a:t>
            </a:r>
            <a:r>
              <a:rPr lang="ru-RU" sz="4400" dirty="0"/>
              <a:t>не забывайте</a:t>
            </a:r>
            <a:r>
              <a:rPr lang="ru-RU" sz="4400" dirty="0" smtClean="0"/>
              <a:t>:</a:t>
            </a:r>
          </a:p>
          <a:p>
            <a:pPr>
              <a:buNone/>
            </a:pPr>
            <a:r>
              <a:rPr lang="ru-RU" sz="4400" dirty="0" smtClean="0"/>
              <a:t>Чтоб </a:t>
            </a:r>
            <a:r>
              <a:rPr lang="ru-RU" sz="4400" dirty="0"/>
              <a:t>врачом, моряком или </a:t>
            </a:r>
            <a:r>
              <a:rPr lang="ru-RU" sz="4400" dirty="0" smtClean="0"/>
              <a:t>летчиком стать,</a:t>
            </a:r>
          </a:p>
          <a:p>
            <a:pPr>
              <a:buNone/>
            </a:pPr>
            <a:r>
              <a:rPr lang="ru-RU" sz="4400" dirty="0" smtClean="0"/>
              <a:t>Надо </a:t>
            </a:r>
            <a:r>
              <a:rPr lang="ru-RU" sz="4400" dirty="0"/>
              <a:t>прежде всего математику знать!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/>
              <a:t>Классификация парусных регат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по району плавания</a:t>
            </a:r>
          </a:p>
          <a:p>
            <a:pPr>
              <a:buNone/>
            </a:pPr>
            <a:r>
              <a:rPr lang="ru-RU" dirty="0" smtClean="0"/>
              <a:t>кругосветные</a:t>
            </a:r>
          </a:p>
          <a:p>
            <a:pPr>
              <a:buNone/>
            </a:pPr>
            <a:r>
              <a:rPr lang="ru-RU" dirty="0" smtClean="0"/>
              <a:t>океанские</a:t>
            </a:r>
          </a:p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орские</a:t>
            </a:r>
            <a:r>
              <a:rPr lang="en-US" dirty="0" smtClean="0"/>
              <a:t> V</a:t>
            </a:r>
            <a:endParaRPr lang="ru-RU" dirty="0" smtClean="0"/>
          </a:p>
          <a:p>
            <a:pPr>
              <a:buNone/>
            </a:pPr>
            <a:r>
              <a:rPr lang="ru-RU" dirty="0"/>
              <a:t>л</a:t>
            </a:r>
            <a:r>
              <a:rPr lang="ru-RU" dirty="0" smtClean="0"/>
              <a:t>окальные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 составу экипажа</a:t>
            </a:r>
          </a:p>
          <a:p>
            <a:pPr>
              <a:buNone/>
            </a:pPr>
            <a:r>
              <a:rPr lang="ru-RU" dirty="0" smtClean="0"/>
              <a:t>одиночные</a:t>
            </a:r>
          </a:p>
          <a:p>
            <a:pPr>
              <a:buNone/>
            </a:pPr>
            <a:r>
              <a:rPr lang="ru-RU" dirty="0"/>
              <a:t>к</a:t>
            </a:r>
            <a:r>
              <a:rPr lang="ru-RU" dirty="0" smtClean="0"/>
              <a:t>омандные</a:t>
            </a:r>
            <a:r>
              <a:rPr lang="en-US" dirty="0" smtClean="0"/>
              <a:t> V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 длине дистанции</a:t>
            </a:r>
          </a:p>
          <a:p>
            <a:pPr>
              <a:buNone/>
            </a:pPr>
            <a:r>
              <a:rPr lang="ru-RU" dirty="0" smtClean="0"/>
              <a:t>короткие</a:t>
            </a:r>
          </a:p>
          <a:p>
            <a:pPr>
              <a:buNone/>
            </a:pPr>
            <a:r>
              <a:rPr lang="ru-RU" dirty="0" smtClean="0"/>
              <a:t>длинные</a:t>
            </a:r>
            <a:r>
              <a:rPr lang="ru-RU" b="1" dirty="0" smtClean="0"/>
              <a:t> </a:t>
            </a:r>
            <a:r>
              <a:rPr lang="en-US" b="1" dirty="0" smtClean="0"/>
              <a:t>V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по типам или классам яхт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Круизная яхта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480720" cy="53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301034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Крейсерно-гоночная</a:t>
            </a:r>
            <a:r>
              <a:rPr lang="ru-RU" sz="3200" dirty="0" smtClean="0"/>
              <a:t> яхта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005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506290"/>
          </a:xfrm>
        </p:spPr>
        <p:txBody>
          <a:bodyPr>
            <a:normAutofit/>
          </a:bodyPr>
          <a:lstStyle/>
          <a:p>
            <a:r>
              <a:rPr lang="ru-RU" dirty="0" smtClean="0"/>
              <a:t>Парусные катамараны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22795" cy="64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Мотосейлеры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704856" cy="510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Супер</a:t>
            </a:r>
            <a:r>
              <a:rPr lang="ru-RU" dirty="0" smtClean="0"/>
              <a:t> яхты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04856" cy="51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яхты</a:t>
            </a:r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14331"/>
            <a:ext cx="8064896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Курс алгебраической регаты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№1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Севастополь-Варна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№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Варна – Стамбул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№3.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Стамбул-Батуми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№4.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Батуми - Сочи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№5.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Сочи-Новороссийск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Финиш.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-Герой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Новороссийск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338</Words>
  <Application>Microsoft Office PowerPoint</Application>
  <PresentationFormat>Экран (4:3)</PresentationFormat>
  <Paragraphs>157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Тема Office</vt:lpstr>
      <vt:lpstr>GraphC</vt:lpstr>
      <vt:lpstr>Формула</vt:lpstr>
      <vt:lpstr>Презентация PowerPoint</vt:lpstr>
      <vt:lpstr>Классификация парусных регат</vt:lpstr>
      <vt:lpstr>Круизная яхта</vt:lpstr>
      <vt:lpstr>Крейсерно-гоночная яхта</vt:lpstr>
      <vt:lpstr>Парусные катамараны</vt:lpstr>
      <vt:lpstr>Мотосейлеры</vt:lpstr>
      <vt:lpstr>Супер яхты</vt:lpstr>
      <vt:lpstr>Спортивные яхты</vt:lpstr>
      <vt:lpstr>Курс алгебраической регаты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Финиш. Найдите соответствия.  спортивная,    крейсерно- гоночная,  мотосейлер, супер яхта,        катамаран,   круизная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55</cp:revision>
  <dcterms:created xsi:type="dcterms:W3CDTF">2010-12-13T17:24:58Z</dcterms:created>
  <dcterms:modified xsi:type="dcterms:W3CDTF">2016-10-20T17:58:09Z</dcterms:modified>
</cp:coreProperties>
</file>