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74" r:id="rId4"/>
    <p:sldId id="279" r:id="rId5"/>
    <p:sldId id="280" r:id="rId6"/>
    <p:sldId id="275" r:id="rId7"/>
    <p:sldId id="281" r:id="rId8"/>
    <p:sldId id="263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7" r:id="rId17"/>
    <p:sldId id="278" r:id="rId18"/>
    <p:sldId id="276" r:id="rId19"/>
    <p:sldId id="267" r:id="rId20"/>
    <p:sldId id="283" r:id="rId21"/>
    <p:sldId id="285" r:id="rId22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58" y="-7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B5113-673B-468B-8286-6450B4F9E673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081F1-CECF-4826-A86D-AAF425FD4D31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77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E081F1-CECF-4826-A86D-AAF425FD4D31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590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699AD-DACF-4C8C-A69C-0002CEEBB812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1754-A029-42D3-838C-B8975E19CE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699AD-DACF-4C8C-A69C-0002CEEBB812}" type="datetimeFigureOut">
              <a:rPr lang="ru-RU" smtClean="0"/>
              <a:pPr/>
              <a:t>26.10.2016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1754-A029-42D3-838C-B8975E19CE6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8.jpe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7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image" Target="../media/image10.jpeg"/><Relationship Id="rId18" Type="http://schemas.openxmlformats.org/officeDocument/2006/relationships/image" Target="../media/image13.jpeg"/><Relationship Id="rId26" Type="http://schemas.openxmlformats.org/officeDocument/2006/relationships/slide" Target="slide17.xml"/><Relationship Id="rId3" Type="http://schemas.openxmlformats.org/officeDocument/2006/relationships/image" Target="../media/image2.jpeg"/><Relationship Id="rId21" Type="http://schemas.openxmlformats.org/officeDocument/2006/relationships/slide" Target="slide16.xml"/><Relationship Id="rId7" Type="http://schemas.openxmlformats.org/officeDocument/2006/relationships/image" Target="../media/image7.png"/><Relationship Id="rId12" Type="http://schemas.openxmlformats.org/officeDocument/2006/relationships/slide" Target="slide12.xml"/><Relationship Id="rId17" Type="http://schemas.openxmlformats.org/officeDocument/2006/relationships/slide" Target="slide14.xml"/><Relationship Id="rId25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9.jpeg"/><Relationship Id="rId24" Type="http://schemas.openxmlformats.org/officeDocument/2006/relationships/image" Target="../media/image17.jpeg"/><Relationship Id="rId5" Type="http://schemas.openxmlformats.org/officeDocument/2006/relationships/image" Target="../media/image6.jpeg"/><Relationship Id="rId15" Type="http://schemas.openxmlformats.org/officeDocument/2006/relationships/slide" Target="slide13.xml"/><Relationship Id="rId23" Type="http://schemas.openxmlformats.org/officeDocument/2006/relationships/image" Target="../media/image16.jpeg"/><Relationship Id="rId10" Type="http://schemas.openxmlformats.org/officeDocument/2006/relationships/slide" Target="slide11.xml"/><Relationship Id="rId19" Type="http://schemas.openxmlformats.org/officeDocument/2006/relationships/slide" Target="slide15.xml"/><Relationship Id="rId4" Type="http://schemas.openxmlformats.org/officeDocument/2006/relationships/slide" Target="slide9.xml"/><Relationship Id="rId9" Type="http://schemas.openxmlformats.org/officeDocument/2006/relationships/image" Target="../media/image8.jpeg"/><Relationship Id="rId14" Type="http://schemas.openxmlformats.org/officeDocument/2006/relationships/image" Target="../media/image11.jpeg"/><Relationship Id="rId22" Type="http://schemas.openxmlformats.org/officeDocument/2006/relationships/image" Target="../media/image15.jpeg"/><Relationship Id="rId27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3.png"/><Relationship Id="rId7" Type="http://schemas.openxmlformats.org/officeDocument/2006/relationships/image" Target="../media/image23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698" y="174855"/>
            <a:ext cx="9066301" cy="6688255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755576" y="5050879"/>
            <a:ext cx="2023715" cy="1168773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716016" y="5050879"/>
            <a:ext cx="352839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Авторы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ученики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«Г» класса, </a:t>
            </a:r>
          </a:p>
          <a:p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МБОУ ЕСШ </a:t>
            </a:r>
            <a:r>
              <a:rPr lang="ru-RU" sz="14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№7 им. О.Н. </a:t>
            </a:r>
            <a:r>
              <a:rPr lang="ru-RU" sz="14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Мамченкова</a:t>
            </a:r>
            <a:endParaRPr lang="ru-RU" sz="1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4364050">
            <a:off x="6156033" y="303818"/>
            <a:ext cx="3017913" cy="188840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7669" y="999698"/>
            <a:ext cx="6404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 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«Великая Отечественная Война в истории моей семьи»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5816" y="2305056"/>
            <a:ext cx="51845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Фотоальбома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страницы листая,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деда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нашёл.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 по рассказам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папы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лишь знаю,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Но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 мне – родная душа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стене в старой рамочке,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на ней – молодой и красивый солдат.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глаза его очень нежно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С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фотографии этой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глядят.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875511">
            <a:off x="107360" y="3793629"/>
            <a:ext cx="1804122" cy="1656184"/>
          </a:xfrm>
          <a:prstGeom prst="rect">
            <a:avLst/>
          </a:prstGeom>
          <a:noFill/>
        </p:spPr>
      </p:pic>
      <p:pic>
        <p:nvPicPr>
          <p:cNvPr id="9" name="Picture 2" descr="C:\Users\User\Desktop\Курбатова О.В\фото 5Г\Смотр строя и песни\отпуск 2014 8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" t="31502" r="1963" b="2663"/>
          <a:stretch/>
        </p:blipFill>
        <p:spPr bwMode="auto">
          <a:xfrm>
            <a:off x="1009421" y="2076916"/>
            <a:ext cx="2842499" cy="1305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" y="-99392"/>
            <a:ext cx="9144000" cy="7113246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10" y="96876"/>
            <a:ext cx="8827378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4078" indent="-514350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624078" indent="-514350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624078" indent="-514350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624078" indent="-514350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624078" indent="-51435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hlinkClick r:id="rId2" action="ppaction://hlinksldjump"/>
              </a:rPr>
              <a:t>Слайд 3</a:t>
            </a:r>
            <a:endParaRPr lang="ru-RU" sz="2000" dirty="0" smtClean="0">
              <a:solidFill>
                <a:schemeClr val="tx1"/>
              </a:solidFill>
            </a:endParaRPr>
          </a:p>
          <a:p>
            <a:pPr marL="624078" indent="-514350"/>
            <a:endParaRPr lang="ru-RU" sz="2000" dirty="0" smtClean="0">
              <a:solidFill>
                <a:schemeClr val="tx1"/>
              </a:solidFill>
            </a:endParaRPr>
          </a:p>
          <a:p>
            <a:pPr marL="624078" indent="-51435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1941 года у него началась фронтовая жизнь. Он был сержантом в артиллерийском полку. 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ходе боевых действий с 1941-1945годы он был награжден многими медалями. Получил 13 ранений. </a:t>
            </a:r>
          </a:p>
          <a:p>
            <a:pPr marL="624078" indent="-514350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Последнее ранение прадедушка получил  под Кенигсбергом в 1945году и попал в госпиталь, вместе с которым был передислоцирован сначала в Хабаровск, а затем в декабре  на Камчатку.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6" y="476504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1"/>
            <a:ext cx="1318902" cy="825278"/>
          </a:xfrm>
          <a:prstGeom prst="rect">
            <a:avLst/>
          </a:prstGeom>
          <a:noFill/>
        </p:spPr>
      </p:pic>
      <p:sp>
        <p:nvSpPr>
          <p:cNvPr id="16" name="Блок-схема: перфолента 15"/>
          <p:cNvSpPr/>
          <p:nvPr/>
        </p:nvSpPr>
        <p:spPr>
          <a:xfrm>
            <a:off x="2123728" y="188640"/>
            <a:ext cx="6120680" cy="1112977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ЗАЩИТНИК И ТРУЖЕНИК тыла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5" name="Picture 2" descr="C:\Users\Виталий\Desktop\Новая папка\Фото обрезанное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95536" y="260648"/>
            <a:ext cx="1728192" cy="26636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3" descr="F:\дедушка\IMG_8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5445224"/>
            <a:ext cx="2088232" cy="119467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Picture 5" descr="C:\Users\Виталий\Desktop\Новая папка\IMG_2334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536347" y="5373216"/>
            <a:ext cx="978377" cy="12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5" descr="C:\Users\Виталий\Desktop\Новая папка\IMG_233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2219240" y="5373216"/>
            <a:ext cx="924959" cy="12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" name="Picture 5" descr="C:\Users\Виталий\Desktop\Новая папка\IMG_2334.JPG"/>
          <p:cNvPicPr>
            <a:picLocks noChangeAspect="1" noChangeArrowheads="1"/>
          </p:cNvPicPr>
          <p:nvPr/>
        </p:nvPicPr>
        <p:blipFill>
          <a:blip r:embed="rId8" cstate="print"/>
          <a:stretch>
            <a:fillRect/>
          </a:stretch>
        </p:blipFill>
        <p:spPr bwMode="auto">
          <a:xfrm>
            <a:off x="5810130" y="5229200"/>
            <a:ext cx="943980" cy="12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5" descr="C:\Users\Виталий\Desktop\Новая папка\IMG_2334.JPG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470951" y="5301208"/>
            <a:ext cx="934705" cy="12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Блок-схема: перфолента 21"/>
          <p:cNvSpPr/>
          <p:nvPr/>
        </p:nvSpPr>
        <p:spPr>
          <a:xfrm>
            <a:off x="3275856" y="1268760"/>
            <a:ext cx="3744416" cy="1512168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Котов Василий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8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" y="-99392"/>
            <a:ext cx="9144000" cy="7113246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137110" y="96876"/>
            <a:ext cx="8827378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4078" indent="-514350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624078" indent="-514350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</a:endParaRPr>
          </a:p>
          <a:p>
            <a:pPr marL="624078" indent="-514350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 marL="441325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1941 года у Владимира и Галины началась фронтовая жизнь.  Владимир был рядовой. Галина – связистка.</a:t>
            </a:r>
          </a:p>
          <a:p>
            <a:pPr marL="441325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ходе боевых действий с 1941-1945годы были награждены многими медалями. </a:t>
            </a:r>
          </a:p>
          <a:p>
            <a:pPr marL="441325"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войны завербовались с материка в посёлок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Козыревск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624078" indent="-514350"/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6" y="476504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1"/>
            <a:ext cx="1318902" cy="825278"/>
          </a:xfrm>
          <a:prstGeom prst="rect">
            <a:avLst/>
          </a:prstGeom>
          <a:noFill/>
        </p:spPr>
      </p:pic>
      <p:sp>
        <p:nvSpPr>
          <p:cNvPr id="16" name="Блок-схема: перфолента 15"/>
          <p:cNvSpPr/>
          <p:nvPr/>
        </p:nvSpPr>
        <p:spPr>
          <a:xfrm>
            <a:off x="2339752" y="476672"/>
            <a:ext cx="3960440" cy="1080120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Шмакова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галина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1" name="Picture 5" descr="C:\Users\Виталий\Desktop\Новая папка\IMG_233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059832" y="4725144"/>
            <a:ext cx="2843808" cy="21328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Блок-схема: перфолента 21"/>
          <p:cNvSpPr/>
          <p:nvPr/>
        </p:nvSpPr>
        <p:spPr>
          <a:xfrm>
            <a:off x="2267744" y="1484784"/>
            <a:ext cx="4248472" cy="1296144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Шмаков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владимир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" name="Picture 2" descr="C:\Users\Виталий\Desktop\Новая папка\Фото обрезанное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67544" y="332656"/>
            <a:ext cx="1440160" cy="19740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4" name="Picture 2" descr="C:\Users\Виталий\Desktop\Новая папка\Фото обрезанное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6948264" y="476672"/>
            <a:ext cx="1515168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78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" y="-99392"/>
            <a:ext cx="9144000" cy="7113246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137110" y="96876"/>
            <a:ext cx="8827378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4078" indent="-514350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</a:endParaRPr>
          </a:p>
          <a:p>
            <a:pPr algn="ctr"/>
            <a:endParaRPr lang="ru-RU" sz="2000" dirty="0" smtClean="0">
              <a:solidFill>
                <a:srgbClr val="663300"/>
              </a:solidFill>
            </a:endParaRPr>
          </a:p>
          <a:p>
            <a:pPr algn="ctr"/>
            <a:endParaRPr lang="ru-RU" sz="2000" dirty="0" smtClean="0">
              <a:solidFill>
                <a:srgbClr val="663300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Пётр Кузьмич закончил школу радистов в городе Воронеже, был распределён в штаб маршала Рокоссовского. В 1944 году получил ранение с контузией, лечился в госпитале Новосибирска. После госпиталя и до конца войны служил в штабе маршала Жукова. Пётр Кузьмич является участником штурма Берлина. Служил в армии до 1947 года, из Германии вернулся осенью 1947 года в звании старшего сержанта. За годы войны был награждён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медалями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 Отвагу», «За освобождение Варшавы», «За взятие Берлина», «За победу над Германией».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послевоенные годы неоднократно был награждён юбилейными медалями.</a:t>
            </a:r>
          </a:p>
          <a:p>
            <a:pPr marL="624078" indent="-514350"/>
            <a:endParaRPr lang="ru-RU" sz="2000" dirty="0" smtClean="0">
              <a:solidFill>
                <a:schemeClr val="tx1"/>
              </a:solidFill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6" y="476504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1"/>
            <a:ext cx="1318902" cy="825278"/>
          </a:xfrm>
          <a:prstGeom prst="rect">
            <a:avLst/>
          </a:prstGeom>
          <a:noFill/>
        </p:spPr>
      </p:pic>
      <p:pic>
        <p:nvPicPr>
          <p:cNvPr id="18" name="Picture 5" descr="C:\Users\Виталий\Desktop\Новая папка\IMG_233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3528" y="5073049"/>
            <a:ext cx="2563031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5" descr="C:\Users\Виталий\Desktop\Новая папка\IMG_233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237092" y="5043128"/>
            <a:ext cx="2559875" cy="1626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Блок-схема: перфолента 21"/>
          <p:cNvSpPr/>
          <p:nvPr/>
        </p:nvSpPr>
        <p:spPr>
          <a:xfrm>
            <a:off x="2267744" y="260648"/>
            <a:ext cx="5832648" cy="1512168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Петр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кузьмич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бондаренко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3" name="Picture 2" descr="C:\Users\Виталий\Desktop\Новая папка\Фото обрезанное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3528" y="188640"/>
            <a:ext cx="1512168" cy="211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78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" y="-99392"/>
            <a:ext cx="9144000" cy="7113246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137110" y="96876"/>
            <a:ext cx="8827378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4078" indent="-514350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Насонкин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Виктор Петрович родился в 1924 году в г.Тамбов. После обучения в школе окончил автомобильный техникум. В 1941 году был призван в советскую армию, где прослужил всю войну в г.Мурманск в зенитных войсках. Зенитные войска обороняли город от немецких бомбардировщиков, прилетавших бомбить город и порт. В порт прибывали иностранные корабли от наших союзников с различными грузами. В конце войны, от постоянных переохлаждений прадедушка получил тяжелое заболевание легких. В результате болезни врачам пришлось удалить правое легкое и дедушка стал инвалидом войны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группы. Ему было всего 22 года.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6" y="476504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1"/>
            <a:ext cx="1318902" cy="825278"/>
          </a:xfrm>
          <a:prstGeom prst="rect">
            <a:avLst/>
          </a:prstGeom>
          <a:noFill/>
        </p:spPr>
      </p:pic>
      <p:pic>
        <p:nvPicPr>
          <p:cNvPr id="18" name="Picture 5" descr="C:\Users\Виталий\Desktop\Новая папка\IMG_2334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71600" y="5301208"/>
            <a:ext cx="2304256" cy="126014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9" name="Picture 5" descr="C:\Users\Виталий\Desktop\Новая папка\IMG_2334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7164288" y="4941168"/>
            <a:ext cx="1274830" cy="16262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Блок-схема: перфолента 21"/>
          <p:cNvSpPr/>
          <p:nvPr/>
        </p:nvSpPr>
        <p:spPr>
          <a:xfrm>
            <a:off x="2267744" y="260648"/>
            <a:ext cx="5832648" cy="1512168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Насонкин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Виктор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2" descr="C:\Users\Виталий\Desktop\Новая папка\Фото обрезанное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3528" y="188639"/>
            <a:ext cx="1322386" cy="18002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5" descr="C:\Users\Виталий\Desktop\Новая папка\IMG_2334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139952" y="5013176"/>
            <a:ext cx="2304256" cy="154823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78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" y="-99392"/>
            <a:ext cx="9144000" cy="7113246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0"/>
            <a:ext cx="8712968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4078" indent="-514350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Зинаида Ивановна родилась в 1927 году в Калужской области. Когда началась война в доме Зинаиды и ее матери обосновались фашисты, а хозяев отправили в лагерь (который находился в 32 км от их деревни). Они пробыли в лагере до 13 августа 1943 года. Когда вернулись, то оказалось, что их почти новый дом (построенный в 1938г.) был подожжен немцами и сгорел до основания. В октябре Зинаида отправилась на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лесоразработку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где она помогала пилить и вывозить лес. 1945 году в деревню прислали несколько тракторов и она устроилась работать прицепщицей. 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Заочная Зинаида Ивановна была награждена медалями: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 « Доблестный труд»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«За успехи в народном хозяйстве СССР»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«За долголетний добросовестный труд(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ветеран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)»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«50 лет Победы в Великой Отечественной Войне»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6" y="476504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02192">
            <a:off x="7715518" y="56331"/>
            <a:ext cx="1318902" cy="825278"/>
          </a:xfrm>
          <a:prstGeom prst="rect">
            <a:avLst/>
          </a:prstGeom>
          <a:noFill/>
        </p:spPr>
      </p:pic>
      <p:sp>
        <p:nvSpPr>
          <p:cNvPr id="22" name="Блок-схема: перфолента 21"/>
          <p:cNvSpPr/>
          <p:nvPr/>
        </p:nvSpPr>
        <p:spPr>
          <a:xfrm>
            <a:off x="2267744" y="260648"/>
            <a:ext cx="5832648" cy="1512168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Заочная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зинаида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ивановна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2" name="Picture 2" descr="C:\Users\Виталий\Desktop\Новая папка\Фото обрезанное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260648"/>
            <a:ext cx="1165785" cy="17545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2" descr="C:\Users\Виталий\Desktop\Новая папка\IMG_23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653136"/>
            <a:ext cx="1512167" cy="15121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78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" y="-99392"/>
            <a:ext cx="9144000" cy="7113246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179512" y="0"/>
            <a:ext cx="8712968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4078" indent="-514350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Середа Виктор Николаевич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(30.01.1926 г. – 30.05.1993 г.). Был мобилизован в ряды Советской Армии в 1944 г. в 18 лет. Был водителем в 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тяжелой минометной бригаде Чуйкова, привозил снаряды к 30 мм пушке. Однажды вывозя с поля боя раненных спас 50 человек. Служил в звании ефрейтора. Получил ранение под Калининградом. Управлял автомобилем ЗИС – 5. Награждён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6" y="476504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1"/>
            <a:ext cx="1318902" cy="825278"/>
          </a:xfrm>
          <a:prstGeom prst="rect">
            <a:avLst/>
          </a:prstGeom>
          <a:noFill/>
        </p:spPr>
      </p:pic>
      <p:sp>
        <p:nvSpPr>
          <p:cNvPr id="22" name="Блок-схема: перфолента 21"/>
          <p:cNvSpPr/>
          <p:nvPr/>
        </p:nvSpPr>
        <p:spPr>
          <a:xfrm>
            <a:off x="2267744" y="260648"/>
            <a:ext cx="5832648" cy="1512168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Середа </a:t>
            </a:r>
          </a:p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Виктор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николаевич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C:\Users\Виталий\Desktop\Новая папка\Фото обрезанное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116632"/>
            <a:ext cx="1218095" cy="17281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05241">
            <a:off x="7492769" y="5252565"/>
            <a:ext cx="1318902" cy="825278"/>
          </a:xfrm>
          <a:prstGeom prst="rect">
            <a:avLst/>
          </a:prstGeom>
          <a:noFill/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4293096"/>
            <a:ext cx="3168351" cy="1681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8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" y="-99392"/>
            <a:ext cx="9144000" cy="7113246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179512" y="0"/>
            <a:ext cx="8712968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4078" indent="-514350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6" y="476504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1"/>
            <a:ext cx="1318902" cy="825278"/>
          </a:xfrm>
          <a:prstGeom prst="rect">
            <a:avLst/>
          </a:prstGeom>
          <a:noFill/>
        </p:spPr>
      </p:pic>
      <p:sp>
        <p:nvSpPr>
          <p:cNvPr id="22" name="Блок-схема: перфолента 21"/>
          <p:cNvSpPr/>
          <p:nvPr/>
        </p:nvSpPr>
        <p:spPr>
          <a:xfrm>
            <a:off x="1547664" y="0"/>
            <a:ext cx="5832648" cy="1512168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Прадедушки </a:t>
            </a:r>
            <a:r>
              <a:rPr lang="ru-RU" sz="32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Згоды</a:t>
            </a:r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Ильи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C:\Users\Виталий\Desktop\Новая папка\Фото обрезанное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275856" y="1556792"/>
            <a:ext cx="2736304" cy="176043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05241">
            <a:off x="7492769" y="5252565"/>
            <a:ext cx="1318902" cy="825278"/>
          </a:xfrm>
          <a:prstGeom prst="rect">
            <a:avLst/>
          </a:prstGeom>
          <a:noFill/>
        </p:spPr>
      </p:pic>
      <p:pic>
        <p:nvPicPr>
          <p:cNvPr id="12" name="Picture 2" descr="C:\Users\Виталий\Desktop\Новая папка\Фото обрезанное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617549" y="3573016"/>
            <a:ext cx="2004246" cy="2860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5" name="Picture 2" descr="C:\Users\Виталий\Desktop\Новая папка\Фото обрезанное.jpg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 bwMode="auto">
          <a:xfrm>
            <a:off x="3207446" y="3573016"/>
            <a:ext cx="1865011" cy="2860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6" name="Picture 2" descr="C:\Users\Виталий\Desktop\Новая папка\Фото обрезанное.jpg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5739240" y="3573016"/>
            <a:ext cx="1985999" cy="2860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078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" y="-99392"/>
            <a:ext cx="9144000" cy="7113246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179512" y="0"/>
            <a:ext cx="8712968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4078" indent="-514350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Соколов Михаил Петрович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(30.01.1926 г. – 30.05.1993 г.). Был мобилизован в ряды Советской Армии в 1944 г. в 18 лет. 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6" y="476504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1"/>
            <a:ext cx="1318902" cy="825278"/>
          </a:xfrm>
          <a:prstGeom prst="rect">
            <a:avLst/>
          </a:prstGeom>
          <a:noFill/>
        </p:spPr>
      </p:pic>
      <p:sp>
        <p:nvSpPr>
          <p:cNvPr id="22" name="Блок-схема: перфолента 21"/>
          <p:cNvSpPr/>
          <p:nvPr/>
        </p:nvSpPr>
        <p:spPr>
          <a:xfrm>
            <a:off x="2267744" y="260648"/>
            <a:ext cx="5832648" cy="1512168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Соколов Михаил Петрович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C:\Users\Виталий\Desktop\Новая папка\Фото обрезанное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67544" y="151065"/>
            <a:ext cx="1584176" cy="217870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105241">
            <a:off x="7492769" y="5252565"/>
            <a:ext cx="1318902" cy="825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78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" y="-99392"/>
            <a:ext cx="9144000" cy="7113246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0"/>
            <a:ext cx="8712968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24078" indent="-514350">
              <a:buFont typeface="Wingdings" pitchFamily="2" charset="2"/>
              <a:buChar char="v"/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Моего прадедушку зовут Сериков Дмитрий.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Он был коммунистом. Во время войны он несколько раз писал заявление с просьбой отправления на фронт, но ему отказали так как был хорошим организатором. Его оставили в Ростове-на-Дону начальником железной дороги( руководил эвакуацией города). Под его руководством успели перевести все важное с Ростова-на-Дону. Благодаря этому его фотография весела в музее воинской славы в городе Ростове-на-Дону.</a:t>
            </a:r>
          </a:p>
          <a:p>
            <a:endParaRPr lang="ru-RU" sz="2000" dirty="0" smtClean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6" y="476504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02192">
            <a:off x="7715518" y="56331"/>
            <a:ext cx="1318902" cy="825278"/>
          </a:xfrm>
          <a:prstGeom prst="rect">
            <a:avLst/>
          </a:prstGeom>
          <a:noFill/>
        </p:spPr>
      </p:pic>
      <p:sp>
        <p:nvSpPr>
          <p:cNvPr id="22" name="Блок-схема: перфолента 21"/>
          <p:cNvSpPr/>
          <p:nvPr/>
        </p:nvSpPr>
        <p:spPr>
          <a:xfrm>
            <a:off x="2267744" y="260648"/>
            <a:ext cx="5832648" cy="1512168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Сериков Дмитрий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2" descr="C:\Users\Виталий\Desktop\Новая папка\Фото обрезанное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260648"/>
            <a:ext cx="1512168" cy="88169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105241">
            <a:off x="7492769" y="5252565"/>
            <a:ext cx="1318902" cy="825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078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9036"/>
            <a:ext cx="8784976" cy="65703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Прошла война, прошла беда,</a:t>
            </a: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      Но боль взывает  к  людям.</a:t>
            </a: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   Давайте, люди, никогда</a:t>
            </a:r>
          </a:p>
          <a:p>
            <a:pPr lvl="0" algn="ctr"/>
            <a:r>
              <a:rPr lang="ru-RU" sz="3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Об этом не забудем!»</a:t>
            </a: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10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4854914"/>
            <a:ext cx="2987824" cy="17255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470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b="1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Паспорт проекта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Объект исследования: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подвиг дедов и прадедов в годы Великой Отечественной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войны.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№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7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проекта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Учиться приемам исследовательской работы при выполнении проекта;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Привлечь внимание моих сверстников к изучению истории Родины.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b="1" u="sng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 проекта: 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узнать о вкладе моего дедушки в победу над фашистами;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найти его фотографии, боевые награды;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 учиться самостоятельно собирать  необходимую информацию;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Гипотеза: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«Тот, кто не помнит своего прошлого, обречен повторять его вновь и вновь»</a:t>
            </a:r>
            <a:endParaRPr lang="ru-RU" b="1" i="1" u="sng" dirty="0" smtClean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Чак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Паланик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536575" lvl="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Сбор информации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(на анкету отвечали 25 учеников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6г </a:t>
            </a:r>
            <a:r>
              <a:rPr lang="ru-RU" sz="2000" b="1" i="1" u="sng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класса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238375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боевых действий – 14 человек</a:t>
            </a:r>
          </a:p>
          <a:p>
            <a:pPr marL="2238375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 трудового фронта – 6человек</a:t>
            </a:r>
          </a:p>
          <a:p>
            <a:pPr marL="2238375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Проживавшие на оккупированной территории во время ВОВ – 2 человека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http://img-fotki.yandex.ru/get/6442/102699435.87c/0_a1b45_d5dec2a3_L.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75511">
            <a:off x="-169811" y="4853945"/>
            <a:ext cx="1804122" cy="1656184"/>
          </a:xfrm>
          <a:prstGeom prst="rect">
            <a:avLst/>
          </a:prstGeom>
          <a:noFill/>
        </p:spPr>
      </p:pic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229200"/>
            <a:ext cx="2339752" cy="1351297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91599" y="-26007"/>
            <a:ext cx="9327199" cy="68807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611560" y="1052736"/>
            <a:ext cx="78488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Представление проекта </a:t>
            </a:r>
          </a:p>
          <a:p>
            <a:pPr algn="ctr"/>
            <a:r>
              <a:rPr lang="ru-RU" sz="2800" dirty="0" smtClean="0">
                <a:latin typeface="Monotype Corsiva" pitchFamily="66" charset="0"/>
              </a:rPr>
              <a:t>«Великая Отечественная Война в истории моей семьи</a:t>
            </a:r>
            <a:r>
              <a:rPr lang="ru-RU" dirty="0" smtClean="0">
                <a:latin typeface="Monotype Corsiva" pitchFamily="66" charset="0"/>
              </a:rPr>
              <a:t>»</a:t>
            </a:r>
            <a:r>
              <a:rPr lang="ru-RU" dirty="0" smtClean="0"/>
              <a:t>   </a:t>
            </a:r>
            <a:r>
              <a:rPr lang="ru-RU" sz="2400" dirty="0" smtClean="0"/>
              <a:t>учащимся школы.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42930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9164"/>
            <a:ext cx="6300192" cy="361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578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ru.viptalisman.com/flash/templates/graduate_album/album2/852_smal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4827" y="-61422"/>
            <a:ext cx="9327199" cy="688072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2987824" y="3933056"/>
            <a:ext cx="53285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Мы представили проект учащимся 11А, 11Б, 5А, 5Б,5В классов.</a:t>
            </a:r>
          </a:p>
          <a:p>
            <a:r>
              <a:rPr lang="ru-RU" dirty="0" smtClean="0"/>
              <a:t>В этом учебном году, в мае мы продолжим рассказывать о военном прошлом наших прадедов.  </a:t>
            </a:r>
          </a:p>
          <a:p>
            <a:r>
              <a:rPr lang="ru-RU" dirty="0"/>
              <a:t> </a:t>
            </a:r>
            <a:r>
              <a:rPr lang="ru-RU" dirty="0" smtClean="0"/>
              <a:t>Работа над проектом оказалась очень увлекательной, поэтому мы решили продолжить исследование. Сейчас мы работаем над проектом « Георгиевская лента»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5580111" cy="287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124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38375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боевых действий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Строчков Кузьма Павлович (1891г.р) (Прапрадедушка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Насонкиной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Елизаветы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), прошел всю войну от Воронежа до Румынии, там встретил победу в 1945.Его сыновья: Виктор(1928- 1942) погиб под Курском, Василий(1915) инвалид войны, был ранен под Москвой в 1943г. Прадедушка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Насонкин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Виктор Петрович служил в Мурманске в береговой охране (1941-1945)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Останин Иван Иванович(Прадедушка Останина Р)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родился в 1926 году 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г.Владимир-Волжский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Волжской области, был призван на военную службу в 1943 году. Служил в войсках особого назначения на Украине. Принимал участие в борьбе с «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бандеровцами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 Награждён медалью за участие в ВОВ. Погиб в 1959 году при исполнении служебного долга.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3.Крупеня Григорий Терентьевич(Прапрадедушка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Згоды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прошёл три войны: Первую Мировую, Финскую и ВОВ. Два его сына Владимир и Иван пропали без вести во время ВОВ.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4.Подковырин Константин Илларионович(Прадедушка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Згоды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И)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все его сыновья: Николай, Пётр, Ларион, Сергей, Иван прошли войну и все вернулись.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5.Шмаков Владимир Семёнович(1923-1984)(Прадедушка Заднепровской В) 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прошёл войну рядовым, после войны завербовался в п.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Козыревск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Шмакова Галина Ивановна (1923-2011)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прошла войну связисткой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7.Заднепровский Иван Григорьевич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Участник Великой Отечественной Войны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Заднепровская Антонина Григорьевна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участник Великой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Отечественной Войны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9.Бондаренко Пётр Кузьмич(1926-1977)(Прадедушка Курбатова К)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окончил школу радистов в Воронеже, радист-связист в штабе Рокоссовского до ранения в 1944 году, госпиталь в Новосибирске. После госпиталя получил назначение в штаб Жукова, служил в котором до 1947. Является участником штурма Берлина. Из Германии вернулся в 1947 в звании старшего сержанта. Награды: «За взятие Варшавы», «За Отвагу», «За взятие Берлина», юбилейные медали.</a:t>
            </a:r>
          </a:p>
          <a:p>
            <a:pPr marL="2238375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894598"/>
            <a:ext cx="1187624" cy="685899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38375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боевых действий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Насонкин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Виктор Петрович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(прадедушка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Насонкиной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Е)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1924 году в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г.Тамбов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После обучения в школе окончил автомобильный техникум. В 1941 году был призван в советскую армию, где прослужил всю войну в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г.Мурманск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зенитных войсках. Зенитные войска обороняли город от немецких бомбардировщиков, прилетавших бомбить город и порт. В порт прибывали иностранные корабли от наших союзников с различными грузами. В конце войны, от постоянных переохлаждений прадедушка получил тяжелое заболевание легких. В результате болезни врачам пришлось удалить правое легкое и дедушка стал инвалидом войны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II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группы. Ему было всего 22 года.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Середа Виктор Станиславович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(прадедушка Лисина В)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(30.01.1926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– 30.05.1993 г.). Был мобилизован в ряды Советской Армии в 1944 г. в 18 лет. Был водителем в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тяжелой минометной бригаде Чуйкова, привозил снаряды к 30 мм пушке. Однажды вывозя с поля боя раненных спас 50 человек. Служил в чине ефрейтора. Получил ранение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 Калининградом. Управлял автомобилем ЗИС – 5.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Соколов Михаил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Петрович(прадедушка Соколова Н)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(30.01.1926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– 30.05.1993 г.). Был мобилизован в ряды Советской Армии в 1944 г. в 18 лет. </a:t>
            </a:r>
          </a:p>
          <a:p>
            <a:pPr lvl="0" algn="just"/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Горошков Василий (прадедушка </a:t>
            </a:r>
            <a:r>
              <a:rPr lang="ru-RU" sz="16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Горошкова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Д) 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03июня 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1941года был призван на действительную военную службу и направлен в войсковую часть 377 авиационного полка. С началом войны был направлен на фронт в должности стрелка пулемётного расчёта. На передовой в июле 1941г., сдерживая наступление превосходящих сил немецких войск, получил контузию, попал в окружение.  Находясь в немецком плену, был отправлен эшелоном с другими военнопленными на территорию Германии.</a:t>
            </a:r>
          </a:p>
          <a:p>
            <a:pPr lvl="0" algn="just"/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лагере, под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г.Лимефорд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подвергался пыткам, издевательствам и </a:t>
            </a:r>
            <a:r>
              <a:rPr lang="ru-RU" sz="16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насильному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тяжелому труду. В марте 1945г. был освобожден советскими войсками, зачислен в 901 стрелковый полк и продолжил воевать до Победы. В конце 1946г. был демобилизован.</a:t>
            </a:r>
            <a:endParaRPr lang="ru-RU" sz="16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238375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-249" y="6237547"/>
            <a:ext cx="1187624" cy="685899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888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38375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боевых действий</a:t>
            </a:r>
          </a:p>
          <a:p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 Котов Василий (Прадедушка Журавлёвой А)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 января 1914года в  г. Канске Красноярского края. С 1941 года у него началась фронтовая жизнь. Он был сержантом в артиллерийском полку. </a:t>
            </a:r>
          </a:p>
          <a:p>
            <a:pPr lvl="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В ходе боевых действий с 1941-1945годы он был награжден многими медалями.</a:t>
            </a:r>
            <a:r>
              <a:rPr lang="ru-RU" sz="1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ru-RU" sz="1600" dirty="0">
                <a:solidFill>
                  <a:prstClr val="black"/>
                </a:solidFill>
                <a:latin typeface="Lucida Sans Unicode"/>
              </a:rPr>
              <a:t> «За </a:t>
            </a:r>
            <a:r>
              <a:rPr lang="ru-RU" sz="1600" dirty="0" smtClean="0">
                <a:solidFill>
                  <a:prstClr val="black"/>
                </a:solidFill>
                <a:latin typeface="Lucida Sans Unicode"/>
              </a:rPr>
              <a:t>отвагу» </a:t>
            </a:r>
            <a:r>
              <a:rPr lang="ru-RU" sz="1600" dirty="0">
                <a:solidFill>
                  <a:prstClr val="black"/>
                </a:solidFill>
                <a:latin typeface="Lucida Sans Unicode"/>
              </a:rPr>
              <a:t>«з</a:t>
            </a:r>
            <a:r>
              <a:rPr lang="ru-RU" sz="1600" dirty="0">
                <a:solidFill>
                  <a:schemeClr val="tx1"/>
                </a:solidFill>
              </a:rPr>
              <a:t>а оборону Сталинграда</a:t>
            </a:r>
            <a:r>
              <a:rPr lang="ru-RU" sz="1600" dirty="0" smtClean="0">
                <a:solidFill>
                  <a:schemeClr val="tx1"/>
                </a:solidFill>
              </a:rPr>
              <a:t>»,</a:t>
            </a:r>
            <a:r>
              <a:rPr lang="ru-RU" sz="1600" dirty="0" smtClean="0">
                <a:solidFill>
                  <a:prstClr val="black"/>
                </a:solidFill>
                <a:latin typeface="Lucida Sans Unicode"/>
              </a:rPr>
              <a:t> </a:t>
            </a:r>
            <a:r>
              <a:rPr lang="ru-RU" sz="1600" dirty="0">
                <a:solidFill>
                  <a:prstClr val="black"/>
                </a:solidFill>
                <a:latin typeface="Lucida Sans Unicode"/>
              </a:rPr>
              <a:t>«За победу над Японией</a:t>
            </a:r>
            <a:r>
              <a:rPr lang="ru-RU" sz="1600" dirty="0" smtClean="0">
                <a:solidFill>
                  <a:prstClr val="black"/>
                </a:solidFill>
                <a:latin typeface="Lucida Sans Unicode"/>
              </a:rPr>
              <a:t>», </a:t>
            </a:r>
            <a:r>
              <a:rPr lang="ru-RU" sz="1600" dirty="0">
                <a:solidFill>
                  <a:prstClr val="black"/>
                </a:solidFill>
                <a:latin typeface="Lucida Sans Unicode"/>
              </a:rPr>
              <a:t>«За взятие Кенигсберга</a:t>
            </a:r>
            <a:r>
              <a:rPr lang="ru-RU" sz="1600" dirty="0" smtClean="0">
                <a:solidFill>
                  <a:prstClr val="black"/>
                </a:solidFill>
                <a:latin typeface="Lucida Sans Unicode"/>
              </a:rPr>
              <a:t>».</a:t>
            </a:r>
            <a:endParaRPr lang="ru-RU" sz="1600" dirty="0">
              <a:solidFill>
                <a:prstClr val="black"/>
              </a:solidFill>
              <a:latin typeface="Lucida Sans Unicode"/>
            </a:endParaRP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Получил 13 ранений. </a:t>
            </a:r>
          </a:p>
          <a:p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Последнее ранение прадедушка получил  под Кенигсбергом в 1945году и попал в госпиталь, вместе с которым был передислоцирован сначала в Хабаровск, а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затем,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декабре  на Камчатку.</a:t>
            </a:r>
          </a:p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  <a:defRPr/>
            </a:pPr>
            <a:endParaRPr lang="ru-RU" sz="14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ru-RU" sz="2200" dirty="0">
              <a:solidFill>
                <a:prstClr val="black"/>
              </a:solidFill>
              <a:latin typeface="Lucida Sans Unicode"/>
            </a:endParaRP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  <a:defRPr/>
            </a:pPr>
            <a:endParaRPr lang="ru-RU" dirty="0">
              <a:solidFill>
                <a:schemeClr val="tx1"/>
              </a:solidFill>
            </a:endParaRPr>
          </a:p>
          <a:p>
            <a:pPr marL="2238375"/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2051720" y="2924944"/>
            <a:ext cx="5040560" cy="2911119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519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38375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трудового фронта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Кунгурцева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Феоктиста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Павловна(1927), (Прабабушка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Насонкиной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Ел)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время войны работала в колхозе, имеет звание «труженик тыла» 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Леонтьева София Ивановна (Прабабушка Останина Р)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родилась в  1926 году в г. Фурманов Ивановской области. Во время ВОВ работала раскройщиком 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обозно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швейной артели «Единение-сила», при военном госпитале. Награждена медалью «За доблестный труд», является ветераном трудового фронта. После войны работала на волжской ГЭС. Сейчас на пенсии, в сентябре исполнилось 88 лет.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Сериков Дмитрий (Прадедушка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Чмелюк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 коммунистом и ответственным работником, несмотря на его многочисленные просьбы отправить его на фронт, его оставили в Ростове-на-Дону и назначили начальником железной дороги; он руководил эвакуацией и людей и целых предприятий, занимался переброской на фронт и людей и техники и продовольствия. Фотография моего прадедушки и его биография находятся в музее воинской славы в Ростове-на-Дону.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Никулина Ольга Фёдоровна(Прабабушка Курбатова К)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бригадир-учётчик с 1941 по 1948 в деревне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Раменцы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Кировской области. Первая медаль в 1947 году «Участник трудового фронта». После войны поступила в учительский институт, проработала учителем 43 года. Общий стаж работы – более 50 лет.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Заочная Зинаида Ивановна(1927-2004)(Прабабушка </a:t>
            </a:r>
            <a:r>
              <a:rPr lang="ru-RU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Милишенко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М)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родилась в Калужской области. Во время Великой Отечественной Войны находилась 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фашистких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лагерях. После освобождения (в августе 1943 года) работала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прицепщицей,конюхом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молотила зерно. После войны 20 лет проработала в полеводстве и 8 лет 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агрохимлаборатории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Награждена медалями: «За долголетний добросовестный труд/ ветеран труда», «За доблестный труд», «За успехи в народном хозяйстве СССР», «50 лет Победы в Великой Отечественной Войне»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8597" y="6172101"/>
            <a:ext cx="1187624" cy="685899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38375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Участники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трудового фронта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6.Куликова Вера Илларионовна(прабабушка Заднепровской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В)1922-1990. Приехала на Камчатку в 18 лет. В 1940 году жила в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Карагинском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районе, в посёлке </a:t>
            </a:r>
            <a:r>
              <a:rPr lang="ru-RU" sz="1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Ильпырь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работала на рыбзаводе, отправляла рыбную продукцию на фронт.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1433295" y="1808276"/>
            <a:ext cx="6172642" cy="3564940"/>
          </a:xfrm>
          <a:prstGeom prst="rect">
            <a:avLst/>
          </a:prstGeom>
          <a:noFill/>
        </p:spPr>
      </p:pic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503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6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 algn="r"/>
            <a:endParaRPr lang="ru-RU" sz="6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http://forumsmile.ru/u/2/f/d/2fd432955c982f0b9b333d8123e9b07f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/>
          </a:blip>
          <a:srcRect/>
          <a:stretch>
            <a:fillRect/>
          </a:stretch>
        </p:blipFill>
        <p:spPr bwMode="auto">
          <a:xfrm>
            <a:off x="0" y="5984665"/>
            <a:ext cx="1512168" cy="873335"/>
          </a:xfrm>
          <a:prstGeom prst="rect">
            <a:avLst/>
          </a:prstGeom>
          <a:noFill/>
        </p:spPr>
      </p:pic>
      <p:pic>
        <p:nvPicPr>
          <p:cNvPr id="1026" name="Picture 2" descr="C:\Users\Виталий\Desktop\Новая папка\Фото обрезанное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1303259" cy="151216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202192">
            <a:off x="7715518" y="56330"/>
            <a:ext cx="1318902" cy="825278"/>
          </a:xfrm>
          <a:prstGeom prst="rect">
            <a:avLst/>
          </a:prstGeom>
          <a:noFill/>
        </p:spPr>
      </p:pic>
      <p:pic>
        <p:nvPicPr>
          <p:cNvPr id="15" name="Рисунок 14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 rot="823768">
            <a:off x="1388417" y="1538434"/>
            <a:ext cx="517199" cy="540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Горизонтальный свиток 6"/>
          <p:cNvSpPr/>
          <p:nvPr/>
        </p:nvSpPr>
        <p:spPr>
          <a:xfrm>
            <a:off x="251520" y="1772816"/>
            <a:ext cx="1512168" cy="165618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Горошков Василий</a:t>
            </a:r>
          </a:p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10.03. 1922г.</a:t>
            </a:r>
          </a:p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14.12.1997г.</a:t>
            </a:r>
          </a:p>
          <a:p>
            <a:pPr algn="ctr"/>
            <a:r>
              <a:rPr lang="ru-RU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Праледушка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Горшкова Дмитрия</a:t>
            </a:r>
          </a:p>
          <a:p>
            <a:pPr algn="ctr"/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8" y="356803"/>
            <a:ext cx="1318902" cy="825278"/>
          </a:xfrm>
          <a:prstGeom prst="rect">
            <a:avLst/>
          </a:prstGeom>
          <a:noFill/>
        </p:spPr>
      </p:pic>
      <p:pic>
        <p:nvPicPr>
          <p:cNvPr id="16" name="Picture 2" descr="C:\Users\Виталий\Desktop\Новая папка\Фото обрезанное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2051720" y="332656"/>
            <a:ext cx="1027817" cy="1584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7" name="Picture 2" descr="C:\Users\Виталий\Desktop\Новая папка\Фото обрезанное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print"/>
          <a:stretch>
            <a:fillRect/>
          </a:stretch>
        </p:blipFill>
        <p:spPr bwMode="auto">
          <a:xfrm>
            <a:off x="3563888" y="332656"/>
            <a:ext cx="1224136" cy="167793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8" name="Picture 2" descr="C:\Users\Виталий\Desktop\Новая папка\Фото обрезанное.jpg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print"/>
          <a:stretch>
            <a:fillRect/>
          </a:stretch>
        </p:blipFill>
        <p:spPr bwMode="auto">
          <a:xfrm>
            <a:off x="7020273" y="404664"/>
            <a:ext cx="1224136" cy="170825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Горизонтальный свиток 4"/>
          <p:cNvSpPr/>
          <p:nvPr/>
        </p:nvSpPr>
        <p:spPr>
          <a:xfrm>
            <a:off x="1835696" y="1844824"/>
            <a:ext cx="1440160" cy="1512168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Котов Василий</a:t>
            </a:r>
            <a:b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1.01.1914</a:t>
            </a:r>
          </a:p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Прадедушка Журавлевой Алены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Горизонтальный свиток 20"/>
          <p:cNvSpPr/>
          <p:nvPr/>
        </p:nvSpPr>
        <p:spPr>
          <a:xfrm>
            <a:off x="3383868" y="1772816"/>
            <a:ext cx="1584176" cy="144016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Шмаков Владимир</a:t>
            </a:r>
            <a:b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smtClean="0">
                <a:solidFill>
                  <a:srgbClr val="7030A0"/>
                </a:solidFill>
              </a:rPr>
              <a:t>03.09.1923- 13.03.1984</a:t>
            </a:r>
            <a:endParaRPr lang="ru-RU" sz="12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Прадедушка Заднепровской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C:\Users\Виталий\Desktop\Новая папка\Фото обрезанное.jpg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/>
          <a:stretch>
            <a:fillRect/>
          </a:stretch>
        </p:blipFill>
        <p:spPr bwMode="auto">
          <a:xfrm>
            <a:off x="5364088" y="332656"/>
            <a:ext cx="1124157" cy="1656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3" name="Горизонтальный свиток 22"/>
          <p:cNvSpPr/>
          <p:nvPr/>
        </p:nvSpPr>
        <p:spPr>
          <a:xfrm>
            <a:off x="5076056" y="1772816"/>
            <a:ext cx="1656184" cy="122413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Шмакова Галина</a:t>
            </a:r>
            <a:b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rgbClr val="7030A0"/>
                </a:solidFill>
              </a:rPr>
              <a:t> 26.03.1923- 03.11.2011</a:t>
            </a:r>
            <a:endParaRPr lang="ru-RU" sz="12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Прабабушка</a:t>
            </a:r>
          </a:p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Заднепровской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" descr="C:\Users\Виталий\Desktop\Новая папка\Фото обрезанное.jpg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16" cstate="print"/>
          <a:stretch>
            <a:fillRect/>
          </a:stretch>
        </p:blipFill>
        <p:spPr bwMode="auto">
          <a:xfrm>
            <a:off x="395537" y="3501008"/>
            <a:ext cx="1216594" cy="1656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5" name="Picture 2" descr="C:\Users\Виталий\Desktop\Новая папка\Фото обрезанное.jpg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/>
          <a:stretch>
            <a:fillRect/>
          </a:stretch>
        </p:blipFill>
        <p:spPr bwMode="auto">
          <a:xfrm>
            <a:off x="2051720" y="3573016"/>
            <a:ext cx="1052573" cy="15841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7" name="Горизонтальный свиток 26"/>
          <p:cNvSpPr/>
          <p:nvPr/>
        </p:nvSpPr>
        <p:spPr>
          <a:xfrm>
            <a:off x="6911752" y="1844824"/>
            <a:ext cx="1620688" cy="1368152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dirty="0" smtClean="0">
                <a:solidFill>
                  <a:srgbClr val="7030A0"/>
                </a:solidFill>
              </a:rPr>
              <a:t>Пётр Кузьмич Бондаренко 16.02. 1926 – 21.03.1977 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Прадедушка </a:t>
            </a:r>
            <a:b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Курбатова Клима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Горизонтальный свиток 27"/>
          <p:cNvSpPr/>
          <p:nvPr/>
        </p:nvSpPr>
        <p:spPr>
          <a:xfrm>
            <a:off x="395536" y="5013176"/>
            <a:ext cx="1440160" cy="1584176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Насонкин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Виктор Петрович</a:t>
            </a:r>
            <a:endParaRPr lang="ru-RU" sz="12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Прадедушка </a:t>
            </a:r>
            <a:r>
              <a:rPr lang="ru-RU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Насонкиной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Милены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Горизонтальный свиток 28"/>
          <p:cNvSpPr/>
          <p:nvPr/>
        </p:nvSpPr>
        <p:spPr>
          <a:xfrm>
            <a:off x="1907704" y="4941168"/>
            <a:ext cx="1368152" cy="165618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Заочная Зинаида Ивановна </a:t>
            </a:r>
            <a:r>
              <a:rPr lang="ru-RU" sz="1200" dirty="0" smtClean="0">
                <a:solidFill>
                  <a:srgbClr val="7030A0"/>
                </a:solidFill>
              </a:rPr>
              <a:t>1927</a:t>
            </a:r>
            <a:endParaRPr lang="ru-RU" sz="12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Прабабушка </a:t>
            </a:r>
            <a:r>
              <a:rPr lang="ru-RU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Милишенко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Милены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Горизонтальный свиток 29"/>
          <p:cNvSpPr/>
          <p:nvPr/>
        </p:nvSpPr>
        <p:spPr>
          <a:xfrm>
            <a:off x="7409936" y="3212976"/>
            <a:ext cx="1368152" cy="1440160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Сериков Дмитрий</a:t>
            </a:r>
            <a:b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2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Прадедушка </a:t>
            </a:r>
            <a:r>
              <a:rPr lang="ru-RU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Чмелюк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Анастасии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" name="Picture 2" descr="C:\Users\Виталий\Desktop\Новая папка\Фото обрезанное.jpg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20" cstate="print"/>
          <a:stretch>
            <a:fillRect/>
          </a:stretch>
        </p:blipFill>
        <p:spPr bwMode="auto">
          <a:xfrm>
            <a:off x="3635896" y="3603171"/>
            <a:ext cx="1080120" cy="15324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4" name="Picture 2" descr="C:\Users\Виталий\Desktop\Новая папка\Фото обрезанное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2" cstate="print"/>
          <a:stretch>
            <a:fillRect/>
          </a:stretch>
        </p:blipFill>
        <p:spPr bwMode="auto">
          <a:xfrm>
            <a:off x="4930891" y="3212976"/>
            <a:ext cx="1225285" cy="7883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5" name="Горизонтальный свиток 34"/>
          <p:cNvSpPr/>
          <p:nvPr/>
        </p:nvSpPr>
        <p:spPr>
          <a:xfrm>
            <a:off x="3419872" y="4869160"/>
            <a:ext cx="1440160" cy="165618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Середа В.Н.</a:t>
            </a:r>
            <a:endParaRPr lang="ru-RU" sz="12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Прадедушка </a:t>
            </a:r>
            <a:r>
              <a:rPr lang="ru-RU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Лисина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Владимира</a:t>
            </a:r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" name="Picture 2" descr="C:\Users\Виталий\Desktop\Новая папка\Фото обрезанное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3" cstate="print"/>
          <a:stretch>
            <a:fillRect/>
          </a:stretch>
        </p:blipFill>
        <p:spPr bwMode="auto">
          <a:xfrm>
            <a:off x="6300192" y="3284984"/>
            <a:ext cx="947120" cy="14526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7" name="Picture 2" descr="C:\Users\Виталий\Desktop\Новая папка\Фото обрезанное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4" cstate="print"/>
          <a:stretch>
            <a:fillRect/>
          </a:stretch>
        </p:blipFill>
        <p:spPr bwMode="auto">
          <a:xfrm>
            <a:off x="5220072" y="4149079"/>
            <a:ext cx="879246" cy="12549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8" name="Picture 2" descr="C:\Users\Виталий\Desktop\Новая папка\Фото обрезанное.jpg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25" cstate="print"/>
          <a:stretch>
            <a:fillRect/>
          </a:stretch>
        </p:blipFill>
        <p:spPr bwMode="auto">
          <a:xfrm>
            <a:off x="6300192" y="4869160"/>
            <a:ext cx="1008112" cy="145204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9" name="Picture 2" descr="C:\Users\Виталий\Desktop\Новая папка\Фото обрезанное.jpg">
            <a:hlinkClick r:id="rId26" action="ppaction://hlinksldjump"/>
          </p:cNvPr>
          <p:cNvPicPr>
            <a:picLocks noChangeAspect="1" noChangeArrowheads="1"/>
          </p:cNvPicPr>
          <p:nvPr/>
        </p:nvPicPr>
        <p:blipFill>
          <a:blip r:embed="rId27" cstate="print"/>
          <a:stretch>
            <a:fillRect/>
          </a:stretch>
        </p:blipFill>
        <p:spPr bwMode="auto">
          <a:xfrm>
            <a:off x="7722096" y="4596043"/>
            <a:ext cx="879246" cy="120922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2" name="Горизонтальный свиток 31"/>
          <p:cNvSpPr/>
          <p:nvPr/>
        </p:nvSpPr>
        <p:spPr>
          <a:xfrm>
            <a:off x="4915818" y="5021560"/>
            <a:ext cx="1440160" cy="1656184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Прапрадеды и прадедушки</a:t>
            </a:r>
          </a:p>
          <a:p>
            <a:pPr algn="ctr"/>
            <a:r>
              <a:rPr lang="ru-RU" sz="1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Згоды</a:t>
            </a:r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Ильи</a:t>
            </a:r>
            <a:endParaRPr lang="ru-RU" sz="1200" b="1" spc="50" dirty="0" smtClean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22096" y="632120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0" name="Горизонтальный свиток 39"/>
          <p:cNvSpPr/>
          <p:nvPr/>
        </p:nvSpPr>
        <p:spPr>
          <a:xfrm>
            <a:off x="7358597" y="5595181"/>
            <a:ext cx="1483842" cy="1262819"/>
          </a:xfrm>
          <a:prstGeom prst="horizontalScrol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Соколов Михаил Петрович</a:t>
            </a:r>
          </a:p>
          <a:p>
            <a:pPr algn="ctr"/>
            <a:r>
              <a:rPr lang="ru-RU" sz="1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Прадедушка Соколова Никиты</a:t>
            </a:r>
          </a:p>
          <a:p>
            <a:pPr algn="ctr"/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>
            <a:off x="1" y="-99392"/>
            <a:ext cx="9144000" cy="7113246"/>
          </a:xfrm>
          <a:prstGeom prst="frame">
            <a:avLst>
              <a:gd name="adj1" fmla="val 22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hlinkClick r:id="rId2" action="ppaction://hlinksldjump"/>
          </p:cNvPr>
          <p:cNvSpPr/>
          <p:nvPr/>
        </p:nvSpPr>
        <p:spPr>
          <a:xfrm>
            <a:off x="137110" y="96876"/>
            <a:ext cx="8784976" cy="64807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03июня 1941года 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был призван на действительную военную службу и направлен в войсковую часть 377 авиационного полка. С началом войны был направлен на фронт в должности стрелка пулемётного расчёта. На передовой в июле 1941г., сдерживая наступление превосходящих сил немецких войск, получил контузию, попал в окружение.  Находясь в немецком плену, был отправлен эшелоном с другими военнопленными на территорию </a:t>
            </a:r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Германии.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лагере, под г.Лимефорд, подвергался пыткам, издевательствам и насильному тяжелому труду. В марте 1945г. был освобожден советскими войсками, зачислен в 901 стрелковый полк и продолжил воевать до Победы. В конце 1946г</a:t>
            </a:r>
            <a:r>
              <a:rPr lang="ru-RU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был демобилизован.</a:t>
            </a:r>
            <a:endParaRPr lang="ru-RU" sz="24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contrast="40000"/>
          </a:blip>
          <a:srcRect/>
          <a:stretch>
            <a:fillRect/>
          </a:stretch>
        </p:blipFill>
        <p:spPr bwMode="auto">
          <a:xfrm rot="7829922">
            <a:off x="8182986" y="476504"/>
            <a:ext cx="1318902" cy="825278"/>
          </a:xfrm>
          <a:prstGeom prst="rect">
            <a:avLst/>
          </a:prstGeom>
          <a:noFill/>
        </p:spPr>
      </p:pic>
      <p:pic>
        <p:nvPicPr>
          <p:cNvPr id="14" name="Picture 2" descr="http://forumsmile.ru/u/5/2/8/528e4f55578d182ee6e800cbabdc704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02192">
            <a:off x="7715518" y="56331"/>
            <a:ext cx="1318902" cy="825278"/>
          </a:xfrm>
          <a:prstGeom prst="rect">
            <a:avLst/>
          </a:prstGeom>
          <a:noFill/>
        </p:spPr>
      </p:pic>
      <p:pic>
        <p:nvPicPr>
          <p:cNvPr id="11" name="Picture 2" descr="C:\Users\Виталий\Desktop\Новая папка\Фото обрезанное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556"/>
            <a:ext cx="1633454" cy="189529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6" name="Блок-схема: перфолента 15"/>
          <p:cNvSpPr/>
          <p:nvPr/>
        </p:nvSpPr>
        <p:spPr>
          <a:xfrm>
            <a:off x="1979712" y="0"/>
            <a:ext cx="6274296" cy="1112977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ЗАЩИТНИК И ТРУЖЕНИК тыла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5" name="Picture 3" descr="C:\Users\Виталий\Desktop\Новая папка\IMG_233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1080120" cy="10801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6" name="Picture 5" descr="C:\Users\Виталий\Desktop\Новая папка\IMG_233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373216"/>
            <a:ext cx="1260000" cy="12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7" name="Picture 8" descr="C:\Users\Виталий\Desktop\Новая папка\IMG_233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373216"/>
            <a:ext cx="1232087" cy="123208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9" descr="C:\Users\Виталий\Desktop\Новая папка\IMG_233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373216"/>
            <a:ext cx="1261483" cy="126148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9" name="Picture 11" descr="C:\Users\Виталий\Desktop\Новая папка\IMG_233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373216"/>
            <a:ext cx="1260000" cy="12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" name="Picture 10" descr="C:\Users\Виталий\Desktop\Новая папка\IMG_233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301208"/>
            <a:ext cx="1260000" cy="126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1" name="Блок-схема: перфолента 30"/>
          <p:cNvSpPr/>
          <p:nvPr/>
        </p:nvSpPr>
        <p:spPr>
          <a:xfrm>
            <a:off x="3347864" y="1124744"/>
            <a:ext cx="4032448" cy="1112977"/>
          </a:xfrm>
          <a:prstGeom prst="flowChartPunchedTape">
            <a:avLst/>
          </a:prstGeom>
          <a:solidFill>
            <a:schemeClr val="bg2"/>
          </a:solidFill>
          <a:ln>
            <a:solidFill>
              <a:schemeClr val="accent1">
                <a:lumMod val="50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Горошков Василий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845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870</TotalTime>
  <Words>2147</Words>
  <Application>Microsoft Office PowerPoint</Application>
  <PresentationFormat>Экран (4:3)</PresentationFormat>
  <Paragraphs>213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SOCPED</cp:lastModifiedBy>
  <cp:revision>121</cp:revision>
  <cp:lastPrinted>2016-04-09T01:43:39Z</cp:lastPrinted>
  <dcterms:created xsi:type="dcterms:W3CDTF">2013-11-25T16:17:37Z</dcterms:created>
  <dcterms:modified xsi:type="dcterms:W3CDTF">2016-10-26T00:25:54Z</dcterms:modified>
</cp:coreProperties>
</file>