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D2B"/>
    <a:srgbClr val="FF33CC"/>
    <a:srgbClr val="3333FF"/>
    <a:srgbClr val="33CCFF"/>
    <a:srgbClr val="FF0000"/>
    <a:srgbClr val="00FF00"/>
    <a:srgbClr val="0F17C1"/>
    <a:srgbClr val="FF00FF"/>
    <a:srgbClr val="99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9919-188A-42FE-A435-CC6985C7765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6518-355E-4F26-914C-136F1BDC8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56a0029c0b16cfe78cd18508e2221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07236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  <a:cs typeface="Arabic Typesetting" pitchFamily="66" charset="-78"/>
              </a:rPr>
              <a:t>Муниципальное дошкольное образовательное учреждение детский сад №77 города Могочи Забайкальского края</a:t>
            </a:r>
            <a:endParaRPr lang="ru-RU" b="1" dirty="0">
              <a:solidFill>
                <a:srgbClr val="FF33CC"/>
              </a:solidFill>
              <a:latin typeface="Times New Roman" pitchFamily="18" charset="0"/>
              <a:cs typeface="Arabic Typesetting" pitchFamily="66" charset="-7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071546"/>
            <a:ext cx="514353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17C1"/>
                </a:solidFill>
                <a:latin typeface="Segoe Script" pitchFamily="34" charset="0"/>
              </a:rPr>
              <a:t>Телешоу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«Главное </a:t>
            </a:r>
            <a:r>
              <a:rPr lang="ru-RU" sz="2800" b="1" dirty="0" smtClean="0">
                <a:solidFill>
                  <a:srgbClr val="00B0F0"/>
                </a:solidFill>
                <a:latin typeface="Segoe Script" pitchFamily="34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 главном»</a:t>
            </a:r>
            <a:endParaRPr lang="ru-RU" sz="2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028" name="Picture 4" descr="D:\рабочий стол\Фото садик\ДЕНЬ СЕМЬИ 2015\DSC_2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3071834" cy="2039772"/>
          </a:xfrm>
          <a:prstGeom prst="round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3504" y="5214950"/>
            <a:ext cx="378621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264320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Режиссер-постановщик: </a:t>
            </a:r>
            <a:r>
              <a:rPr lang="ru-RU" sz="14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Пуртова Алена Владимировна.</a:t>
            </a:r>
          </a:p>
          <a:p>
            <a:r>
              <a:rPr lang="ru-RU" sz="1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Художественный руководитель: </a:t>
            </a:r>
            <a:r>
              <a:rPr lang="ru-RU" sz="14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Пономарева Елена Александровна.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4714884"/>
            <a:ext cx="271464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Роли исполняют:</a:t>
            </a:r>
          </a:p>
          <a:p>
            <a:r>
              <a:rPr lang="ru-RU" sz="1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Июлька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Пуртова А.В.</a:t>
            </a:r>
          </a:p>
          <a:p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Ди-джей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Букина Л.А.</a:t>
            </a:r>
          </a:p>
          <a:p>
            <a:r>
              <a:rPr lang="ru-RU" sz="1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Пинки-Пай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Петрова В.В.</a:t>
            </a:r>
          </a:p>
          <a:p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Мэри Поппинс   </a:t>
            </a:r>
            <a:r>
              <a:rPr lang="ru-RU" sz="14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Козулина</a:t>
            </a:r>
            <a:r>
              <a:rPr lang="ru-RU" sz="1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И.А</a:t>
            </a:r>
            <a:r>
              <a:rPr lang="ru-RU" sz="1400" b="1" dirty="0" smtClean="0">
                <a:solidFill>
                  <a:srgbClr val="9900CC"/>
                </a:solidFill>
              </a:rPr>
              <a:t>.</a:t>
            </a:r>
            <a:endParaRPr lang="ru-RU" sz="1400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5500702"/>
            <a:ext cx="185738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выпуска: 2015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Страна: </a:t>
            </a:r>
            <a:r>
              <a:rPr lang="ru-RU" sz="14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Жанр: </a:t>
            </a:r>
            <a:r>
              <a:rPr lang="ru-RU" sz="1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Развлечение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93084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5429288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Июлька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Поздравим победителей!!!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Внимание! Рекламная пауза!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Дискотека.</a:t>
            </a:r>
          </a:p>
          <a:p>
            <a:pPr algn="ctr"/>
            <a:endParaRPr lang="ru-RU" sz="7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Песня </a:t>
            </a:r>
            <a:r>
              <a:rPr lang="ru-RU" dirty="0" smtClean="0">
                <a:solidFill>
                  <a:schemeClr val="tx1"/>
                </a:solidFill>
              </a:rPr>
              <a:t>«Раз ладошка, два ладошка…»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 descr="D:\рабочий стол\Фото садик\ДЕНЬ СЕМЬИ 2015\DSC_3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000240"/>
            <a:ext cx="3214710" cy="2134645"/>
          </a:xfrm>
          <a:prstGeom prst="roundRect">
            <a:avLst/>
          </a:prstGeom>
          <a:noFill/>
        </p:spPr>
      </p:pic>
      <p:pic>
        <p:nvPicPr>
          <p:cNvPr id="4100" name="Picture 4" descr="D:\рабочий стол\Фото садик\ДЕНЬ СЕМЬИ 2015\DSC_3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381130"/>
            <a:ext cx="3143272" cy="2087696"/>
          </a:xfrm>
          <a:prstGeom prst="roundRect">
            <a:avLst/>
          </a:prstGeom>
          <a:noFill/>
        </p:spPr>
      </p:pic>
      <p:pic>
        <p:nvPicPr>
          <p:cNvPr id="4101" name="Picture 5" descr="D:\рабочий стол\Фото садик\ДЕНЬ СЕМЬИ 2015\DSC_3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09692"/>
            <a:ext cx="3143240" cy="2087188"/>
          </a:xfrm>
          <a:prstGeom prst="roundRect">
            <a:avLst/>
          </a:prstGeom>
          <a:noFill/>
        </p:spPr>
      </p:pic>
      <p:sp>
        <p:nvSpPr>
          <p:cNvPr id="9" name="6-конечная звезда 8"/>
          <p:cNvSpPr/>
          <p:nvPr/>
        </p:nvSpPr>
        <p:spPr>
          <a:xfrm>
            <a:off x="4714876" y="642918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1928794" y="3286124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7643834" y="3571876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4429124" y="5429264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428596" y="1857364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ado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1214422"/>
            <a:ext cx="4929222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Июлька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:(серьезно)</a:t>
            </a:r>
          </a:p>
          <a:p>
            <a:r>
              <a:rPr lang="ru-RU" sz="20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Главное в этой жизни оставаться живым, </a:t>
            </a:r>
          </a:p>
          <a:p>
            <a:r>
              <a:rPr lang="ru-RU" sz="20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Главное, чтобы что-то оставалось святым…</a:t>
            </a:r>
          </a:p>
          <a:p>
            <a:r>
              <a:rPr lang="ru-RU" sz="20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Главное, мелочь за главное не принимать!</a:t>
            </a:r>
          </a:p>
          <a:p>
            <a:r>
              <a:rPr lang="ru-RU" sz="20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Главное, это главное осознавать.</a:t>
            </a:r>
          </a:p>
          <a:p>
            <a:r>
              <a:rPr lang="ru-RU" sz="20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Таланты! Звезды! В мире лучше нет! </a:t>
            </a:r>
          </a:p>
          <a:p>
            <a:r>
              <a:rPr lang="ru-RU" sz="2000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Шекспир бы написал для вас сонет!</a:t>
            </a:r>
            <a:endParaRPr lang="ru-RU" sz="2000" b="1" dirty="0">
              <a:solidFill>
                <a:srgbClr val="0F17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D:\рабочий стол\Фото садик\ДЕНЬ СЕМЬИ 2015\DSC_298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28"/>
            <a:ext cx="3247193" cy="621505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zheltie-cveti-v4.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143932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F17C1"/>
                </a:solidFill>
              </a:rPr>
              <a:t>Сейчас вы своими глазами увидите сияние звезд и блеск талантов!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Встречаем </a:t>
            </a:r>
            <a:r>
              <a:rPr lang="ru-RU" dirty="0" err="1" smtClean="0">
                <a:solidFill>
                  <a:srgbClr val="0F17C1"/>
                </a:solidFill>
              </a:rPr>
              <a:t>семью_________</a:t>
            </a:r>
            <a:r>
              <a:rPr lang="ru-RU" dirty="0" smtClean="0">
                <a:solidFill>
                  <a:srgbClr val="0F17C1"/>
                </a:solidFill>
              </a:rPr>
              <a:t> группы </a:t>
            </a:r>
            <a:r>
              <a:rPr lang="ru-RU" b="1" dirty="0" smtClean="0">
                <a:solidFill>
                  <a:srgbClr val="0F17C1"/>
                </a:solidFill>
              </a:rPr>
              <a:t>«Светлячок»</a:t>
            </a:r>
            <a:r>
              <a:rPr lang="ru-RU" dirty="0" smtClean="0">
                <a:solidFill>
                  <a:srgbClr val="0F17C1"/>
                </a:solidFill>
              </a:rPr>
              <a:t>!...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Ваши аплодисменты!!!</a:t>
            </a:r>
          </a:p>
          <a:p>
            <a:r>
              <a:rPr lang="ru-RU" dirty="0" err="1" smtClean="0">
                <a:solidFill>
                  <a:srgbClr val="0F17C1"/>
                </a:solidFill>
              </a:rPr>
              <a:t>Семья_________</a:t>
            </a:r>
            <a:r>
              <a:rPr lang="ru-RU" dirty="0" smtClean="0">
                <a:solidFill>
                  <a:srgbClr val="0F17C1"/>
                </a:solidFill>
              </a:rPr>
              <a:t> группы </a:t>
            </a:r>
            <a:r>
              <a:rPr lang="ru-RU" b="1" dirty="0" smtClean="0">
                <a:solidFill>
                  <a:srgbClr val="0F17C1"/>
                </a:solidFill>
              </a:rPr>
              <a:t>«Фантазеры»,</a:t>
            </a:r>
            <a:r>
              <a:rPr lang="ru-RU" dirty="0" smtClean="0">
                <a:solidFill>
                  <a:srgbClr val="0F17C1"/>
                </a:solidFill>
              </a:rPr>
              <a:t> осияйте нас своим блеском!...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Ваши аплодисменты!!!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Звездный водопад  и каскад талантов </a:t>
            </a:r>
            <a:r>
              <a:rPr lang="ru-RU" dirty="0" err="1" smtClean="0">
                <a:solidFill>
                  <a:srgbClr val="0F17C1"/>
                </a:solidFill>
              </a:rPr>
              <a:t>семьи_________</a:t>
            </a:r>
            <a:r>
              <a:rPr lang="ru-RU" dirty="0" smtClean="0">
                <a:solidFill>
                  <a:srgbClr val="0F17C1"/>
                </a:solidFill>
              </a:rPr>
              <a:t> группы </a:t>
            </a:r>
            <a:r>
              <a:rPr lang="ru-RU" b="1" dirty="0" smtClean="0">
                <a:solidFill>
                  <a:srgbClr val="0F17C1"/>
                </a:solidFill>
              </a:rPr>
              <a:t>«Колокольчик»!...</a:t>
            </a:r>
            <a:endParaRPr lang="ru-RU" dirty="0" smtClean="0">
              <a:solidFill>
                <a:srgbClr val="0F17C1"/>
              </a:solidFill>
            </a:endParaRPr>
          </a:p>
          <a:p>
            <a:r>
              <a:rPr lang="ru-RU" dirty="0" smtClean="0">
                <a:solidFill>
                  <a:srgbClr val="0F17C1"/>
                </a:solidFill>
              </a:rPr>
              <a:t>Аплодисменты!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Слово </a:t>
            </a:r>
            <a:r>
              <a:rPr lang="ru-RU" dirty="0" smtClean="0">
                <a:solidFill>
                  <a:srgbClr val="0F17C1"/>
                </a:solidFill>
              </a:rPr>
              <a:t>жюри.</a:t>
            </a:r>
          </a:p>
          <a:p>
            <a:pPr algn="ctr"/>
            <a:r>
              <a:rPr lang="ru-RU" dirty="0" smtClean="0">
                <a:solidFill>
                  <a:srgbClr val="0F17C1"/>
                </a:solidFill>
              </a:rPr>
              <a:t>Жюри высказывается.</a:t>
            </a:r>
            <a:endParaRPr lang="ru-RU" dirty="0">
              <a:solidFill>
                <a:srgbClr val="0F17C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2714644" cy="19812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071810"/>
            <a:ext cx="2357454" cy="35504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D:\рабочий стол\Фото садик\ДЕНЬ СЕМЬИ 2015\DSC_2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00504"/>
            <a:ext cx="3065831" cy="203578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813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4071966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 </a:t>
            </a:r>
          </a:p>
          <a:p>
            <a:pPr algn="ctr"/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Песня «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Мэри 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Поппинс»</a:t>
            </a:r>
          </a:p>
          <a:p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Идет 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Мэри 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Поппинс под музыку.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Мери Поппинс: 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А правда, как меня зовут? </a:t>
            </a:r>
          </a:p>
          <a:p>
            <a:r>
              <a:rPr lang="ru-RU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Дети отвечают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Мери Поппинс: </a:t>
            </a:r>
          </a:p>
          <a:p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Конечно, 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Мэри 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Поппинс!</a:t>
            </a:r>
            <a:endParaRPr lang="ru-RU" dirty="0">
              <a:solidFill>
                <a:srgbClr val="0F17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рабочий стол\Фото садик\ДЕНЬ СЕМЬИ 2015\DSC_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3652616" cy="5500726"/>
          </a:xfrm>
          <a:prstGeom prst="roundRect">
            <a:avLst/>
          </a:prstGeom>
          <a:noFill/>
        </p:spPr>
      </p:pic>
      <p:pic>
        <p:nvPicPr>
          <p:cNvPr id="7172" name="Picture 4" descr="D:\рабочий стол\Фото садик\ДЕНЬ СЕМЬИ 2015\DSC_3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3603749" cy="239297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93084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44" y="214290"/>
            <a:ext cx="8501122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Июлька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Поприветствуем Мери Поппинс! А сейчас все встанем в круг. 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Мери Поппинс: </a:t>
            </a:r>
            <a:endParaRPr lang="ru-RU" dirty="0" smtClean="0">
              <a:solidFill>
                <a:srgbClr val="00FF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Я так рада, что вы меня узнали! Весьма приятно быть знаменитой!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Ооочень</a:t>
            </a:r>
            <a:r>
              <a:rPr lang="ru-RU" dirty="0" smtClean="0">
                <a:solidFill>
                  <a:schemeClr val="tx1"/>
                </a:solidFill>
              </a:rPr>
              <a:t> хочу вам что-нибудь подарить, но где же </a:t>
            </a:r>
            <a:r>
              <a:rPr lang="ru-RU" b="1" dirty="0" err="1" smtClean="0">
                <a:solidFill>
                  <a:schemeClr val="tx1"/>
                </a:solidFill>
              </a:rPr>
              <a:t>этооо</a:t>
            </a:r>
            <a:r>
              <a:rPr lang="ru-RU" dirty="0" smtClean="0">
                <a:solidFill>
                  <a:schemeClr val="tx1"/>
                </a:solidFill>
              </a:rPr>
              <a:t> взять? (Думает)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Попросить у Солнышка? Солнышко, дай тепла! Спасибо, солнышко! Протяните ладошки, я дарю вам тепло! Возьмите в ладошки, держите его!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А что еще?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Попросить 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Сердца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Сердце,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дай любви!</a:t>
            </a:r>
            <a:r>
              <a:rPr lang="ru-RU" dirty="0" smtClean="0">
                <a:solidFill>
                  <a:srgbClr val="FF33CC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Любовь</a:t>
            </a:r>
            <a:r>
              <a:rPr lang="ru-RU" dirty="0" smtClean="0">
                <a:solidFill>
                  <a:schemeClr val="tx1"/>
                </a:solidFill>
              </a:rPr>
              <a:t>?!? Спасибо, сердечко?  Я дарю вам любовь. Держите ее в ладошках! Не расплескайте!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А у</a:t>
            </a:r>
            <a:r>
              <a:rPr lang="ru-RU" dirty="0" smtClean="0">
                <a:solidFill>
                  <a:srgbClr val="0FFD2B"/>
                </a:solidFill>
              </a:rPr>
              <a:t> </a:t>
            </a:r>
            <a:r>
              <a:rPr lang="ru-RU" b="1" dirty="0" smtClean="0">
                <a:solidFill>
                  <a:srgbClr val="0FFD2B"/>
                </a:solidFill>
              </a:rPr>
              <a:t>Земли</a:t>
            </a:r>
            <a:r>
              <a:rPr lang="ru-RU" b="1" dirty="0" smtClean="0">
                <a:solidFill>
                  <a:schemeClr val="tx1"/>
                </a:solidFill>
              </a:rPr>
              <a:t>, что</a:t>
            </a:r>
            <a:r>
              <a:rPr lang="ru-RU" dirty="0" smtClean="0">
                <a:solidFill>
                  <a:schemeClr val="tx1"/>
                </a:solidFill>
              </a:rPr>
              <a:t> попросить?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FFD2B"/>
                </a:solidFill>
              </a:rPr>
              <a:t>Земля,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добра прошу!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Возьмите добро в ладошки! Не расплескайте, держите крепче. Идите все ко мне! (Подошли) Откройте ладошки, выпустите тепло, любовь и доброту в небо!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 неба попросим все вместе. Небо, дай мир! Спасибо, небо!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Звучит песня «Люди мира…»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8" name="Picture 6" descr="D:\рабочий стол\Фото садик\ДЕНЬ СЕМЬИ 2015\DSC_311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929198"/>
            <a:ext cx="1862177" cy="1653205"/>
          </a:xfrm>
          <a:prstGeom prst="roundRect">
            <a:avLst/>
          </a:prstGeom>
          <a:noFill/>
        </p:spPr>
      </p:pic>
      <p:pic>
        <p:nvPicPr>
          <p:cNvPr id="8199" name="Picture 7" descr="D:\рабочий стол\Фото садик\ДЕНЬ СЕМЬИ 2015\DSC_3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286256"/>
            <a:ext cx="1612827" cy="2428868"/>
          </a:xfrm>
          <a:prstGeom prst="roundRect">
            <a:avLst/>
          </a:prstGeom>
          <a:noFill/>
        </p:spPr>
      </p:pic>
      <p:sp>
        <p:nvSpPr>
          <p:cNvPr id="17" name="6-конечная звезда 16"/>
          <p:cNvSpPr/>
          <p:nvPr/>
        </p:nvSpPr>
        <p:spPr>
          <a:xfrm>
            <a:off x="7929586" y="3214686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6-конечная звезда 17"/>
          <p:cNvSpPr/>
          <p:nvPr/>
        </p:nvSpPr>
        <p:spPr>
          <a:xfrm>
            <a:off x="5357818" y="5572140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>
            <a:off x="428596" y="5929330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6-конечная звезда 19"/>
          <p:cNvSpPr/>
          <p:nvPr/>
        </p:nvSpPr>
        <p:spPr>
          <a:xfrm>
            <a:off x="5429256" y="2143116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b1db45ee51dfc5aef3d542138d914341f5f986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3429024" cy="607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F17C1"/>
                </a:solidFill>
              </a:rPr>
              <a:t>Входит в круг </a:t>
            </a:r>
            <a:r>
              <a:rPr lang="ru-RU" b="1" dirty="0" err="1" smtClean="0">
                <a:solidFill>
                  <a:srgbClr val="FFFF00"/>
                </a:solidFill>
              </a:rPr>
              <a:t>Июлька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Июлька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F17C1"/>
                </a:solidFill>
              </a:rPr>
              <a:t>Главное в жизни все вокруг!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Все что видишь ты!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Подаренное </a:t>
            </a:r>
            <a:r>
              <a:rPr lang="ru-RU" b="1" dirty="0" smtClean="0">
                <a:solidFill>
                  <a:srgbClr val="0F17C1"/>
                </a:solidFill>
              </a:rPr>
              <a:t>счастье всем,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Радость, улыбка, смех,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Слезы, грусть, тоска.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Главное что бы все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Закончилось на "ура"!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Мама, папа и ты!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Братья, сестры, деды,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Любовь без слов,</a:t>
            </a:r>
            <a:br>
              <a:rPr lang="ru-RU" b="1" dirty="0" smtClean="0">
                <a:solidFill>
                  <a:srgbClr val="0F17C1"/>
                </a:solidFill>
              </a:rPr>
            </a:br>
            <a:r>
              <a:rPr lang="ru-RU" b="1" dirty="0" smtClean="0">
                <a:solidFill>
                  <a:srgbClr val="0F17C1"/>
                </a:solidFill>
              </a:rPr>
              <a:t>И вечный в небо к Богу зов...</a:t>
            </a:r>
          </a:p>
          <a:p>
            <a:r>
              <a:rPr lang="ru-RU" b="1" dirty="0" smtClean="0">
                <a:solidFill>
                  <a:srgbClr val="0F17C1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F17C1"/>
                </a:solidFill>
              </a:rPr>
              <a:t>Жюри, вам слово!</a:t>
            </a:r>
          </a:p>
          <a:p>
            <a:r>
              <a:rPr lang="ru-RU" b="1" dirty="0" smtClean="0">
                <a:solidFill>
                  <a:srgbClr val="0F17C1"/>
                </a:solidFill>
              </a:rPr>
              <a:t>Жюри высказывается.</a:t>
            </a:r>
          </a:p>
          <a:p>
            <a:r>
              <a:rPr lang="ru-RU" b="1" dirty="0" smtClean="0">
                <a:solidFill>
                  <a:srgbClr val="0F17C1"/>
                </a:solidFill>
              </a:rPr>
              <a:t> 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Июлька</a:t>
            </a:r>
            <a:r>
              <a:rPr lang="ru-RU" b="1" dirty="0" smtClean="0">
                <a:solidFill>
                  <a:srgbClr val="FFFF00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0F17C1"/>
                </a:solidFill>
              </a:rPr>
              <a:t>Аплодисменты победителям!</a:t>
            </a:r>
          </a:p>
          <a:p>
            <a:r>
              <a:rPr lang="ru-RU" b="1" dirty="0" smtClean="0">
                <a:solidFill>
                  <a:srgbClr val="0F17C1"/>
                </a:solidFill>
              </a:rPr>
              <a:t>Время эфира закончилась. Пока.</a:t>
            </a:r>
          </a:p>
          <a:p>
            <a:r>
              <a:rPr lang="ru-RU" b="1" dirty="0" smtClean="0">
                <a:solidFill>
                  <a:srgbClr val="0F17C1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F17C1"/>
                </a:solidFill>
              </a:rPr>
              <a:t>Песня «Большой хоровод»</a:t>
            </a:r>
            <a:endParaRPr lang="ru-RU" b="1" dirty="0">
              <a:solidFill>
                <a:srgbClr val="0F17C1"/>
              </a:solidFill>
            </a:endParaRPr>
          </a:p>
        </p:txBody>
      </p:sp>
      <p:pic>
        <p:nvPicPr>
          <p:cNvPr id="9224" name="Picture 8" descr="D:\рабочий стол\Фото садик\ДЕНЬ СЕМЬИ 2015\DSC_3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2635950" cy="1750743"/>
          </a:xfrm>
          <a:prstGeom prst="roundRect">
            <a:avLst/>
          </a:prstGeom>
          <a:noFill/>
        </p:spPr>
      </p:pic>
      <p:pic>
        <p:nvPicPr>
          <p:cNvPr id="9226" name="Picture 10" descr="D:\рабочий стол\Фото садик\первое июня\DSC07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00240"/>
            <a:ext cx="3396772" cy="2256597"/>
          </a:xfrm>
          <a:prstGeom prst="roundRect">
            <a:avLst/>
          </a:prstGeom>
          <a:noFill/>
        </p:spPr>
      </p:pic>
      <p:pic>
        <p:nvPicPr>
          <p:cNvPr id="9227" name="Picture 11" descr="D:\рабочий стол\Фото садик\первое июня\DSC07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429132"/>
            <a:ext cx="3357586" cy="223056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a56a0029c0b16cfe78cd18508e2221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000240"/>
            <a:ext cx="4286280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3333FF"/>
                </a:solidFill>
                <a:latin typeface="Segoe Script" pitchFamily="34" charset="0"/>
              </a:rPr>
              <a:t>КОНЕЦ!</a:t>
            </a:r>
            <a:endParaRPr lang="ru-RU" sz="5400" b="1" dirty="0">
              <a:solidFill>
                <a:srgbClr val="3333FF"/>
              </a:solidFill>
              <a:latin typeface="Segoe Script" pitchFamily="34" charset="0"/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5000628" y="1142984"/>
            <a:ext cx="428628" cy="428628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7000892" y="5072074"/>
            <a:ext cx="428628" cy="428628"/>
          </a:xfrm>
          <a:prstGeom prst="star6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3357554" y="5286388"/>
            <a:ext cx="428628" cy="428628"/>
          </a:xfrm>
          <a:prstGeom prst="star6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857224" y="4357694"/>
            <a:ext cx="428628" cy="428628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2000232" y="500042"/>
            <a:ext cx="428628" cy="428628"/>
          </a:xfrm>
          <a:prstGeom prst="star6">
            <a:avLst/>
          </a:prstGeom>
          <a:solidFill>
            <a:srgbClr val="0FF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7286644" y="1142984"/>
            <a:ext cx="428628" cy="428628"/>
          </a:xfrm>
          <a:prstGeom prst="star6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abstract-butterfly-spring-wave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501122" cy="635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F17C1"/>
                </a:solidFill>
              </a:rPr>
              <a:t>На участке играет музыка </a:t>
            </a:r>
            <a:r>
              <a:rPr lang="ru-RU" dirty="0" err="1">
                <a:solidFill>
                  <a:srgbClr val="0F17C1"/>
                </a:solidFill>
              </a:rPr>
              <a:t>Барбарики</a:t>
            </a:r>
            <a:r>
              <a:rPr lang="ru-RU" dirty="0">
                <a:solidFill>
                  <a:srgbClr val="0F17C1"/>
                </a:solidFill>
              </a:rPr>
              <a:t> «Что такое доброта?», </a:t>
            </a:r>
            <a:r>
              <a:rPr lang="ru-RU" dirty="0" err="1">
                <a:solidFill>
                  <a:srgbClr val="0F17C1"/>
                </a:solidFill>
              </a:rPr>
              <a:t>Барбоскины</a:t>
            </a:r>
            <a:r>
              <a:rPr lang="ru-RU" dirty="0">
                <a:solidFill>
                  <a:srgbClr val="0F17C1"/>
                </a:solidFill>
              </a:rPr>
              <a:t> «Мы с тобой друзья», песня </a:t>
            </a:r>
            <a:r>
              <a:rPr lang="ru-RU" dirty="0" err="1">
                <a:solidFill>
                  <a:srgbClr val="0F17C1"/>
                </a:solidFill>
              </a:rPr>
              <a:t>Барбарики</a:t>
            </a:r>
            <a:r>
              <a:rPr lang="ru-RU" dirty="0">
                <a:solidFill>
                  <a:srgbClr val="0F17C1"/>
                </a:solidFill>
              </a:rPr>
              <a:t> «Про лето»</a:t>
            </a:r>
          </a:p>
          <a:p>
            <a:r>
              <a:rPr lang="ru-RU" b="1" dirty="0" err="1">
                <a:solidFill>
                  <a:srgbClr val="9900CC"/>
                </a:solidFill>
              </a:rPr>
              <a:t>Июлька</a:t>
            </a:r>
            <a:r>
              <a:rPr lang="ru-RU" b="1" dirty="0">
                <a:solidFill>
                  <a:srgbClr val="9900CC"/>
                </a:solidFill>
              </a:rPr>
              <a:t>:</a:t>
            </a:r>
            <a:endParaRPr lang="ru-RU" dirty="0">
              <a:solidFill>
                <a:srgbClr val="9900CC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Здравствуйте!  Как я рада вас всех видеть! Сегодня 9 июля 2015г. В прямом эфире  телешоу «Главное о главном»и я, его ведущий,  </a:t>
            </a:r>
            <a:r>
              <a:rPr lang="ru-RU" dirty="0" err="1">
                <a:solidFill>
                  <a:srgbClr val="0F17C1"/>
                </a:solidFill>
              </a:rPr>
              <a:t>Июлька</a:t>
            </a:r>
            <a:r>
              <a:rPr lang="ru-RU" dirty="0">
                <a:solidFill>
                  <a:srgbClr val="0F17C1"/>
                </a:solidFill>
              </a:rPr>
              <a:t>!  Вам  нравится мое имя? Как вы думаете, а кто мой родной братец.</a:t>
            </a:r>
          </a:p>
          <a:p>
            <a:r>
              <a:rPr lang="ru-RU" b="1" dirty="0">
                <a:solidFill>
                  <a:srgbClr val="0F17C1"/>
                </a:solidFill>
              </a:rPr>
              <a:t>Зрители (ответы):</a:t>
            </a:r>
            <a:endParaRPr lang="ru-RU" dirty="0">
              <a:solidFill>
                <a:srgbClr val="0F17C1"/>
              </a:solidFill>
            </a:endParaRPr>
          </a:p>
          <a:p>
            <a:r>
              <a:rPr lang="ru-RU" b="1" dirty="0" err="1">
                <a:solidFill>
                  <a:srgbClr val="9900CC"/>
                </a:solidFill>
              </a:rPr>
              <a:t>Июлька</a:t>
            </a:r>
            <a:r>
              <a:rPr lang="ru-RU" b="1" dirty="0">
                <a:solidFill>
                  <a:srgbClr val="9900CC"/>
                </a:solidFill>
              </a:rPr>
              <a:t>: </a:t>
            </a:r>
            <a:endParaRPr lang="ru-RU" dirty="0">
              <a:solidFill>
                <a:srgbClr val="9900CC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Молодцы! Вы удивительно умны и догадливы. А раз вы такие умные и догадливые, я предлагаю подумать над решением такого вопроса «Что является главным для каждого человека в период его жизни на планете «Земля»?». А глубоко и правильно ответить на этот вопрос нам помогут участники телешоу, родители и дети групп </a:t>
            </a:r>
            <a:r>
              <a:rPr lang="ru-RU" b="1" dirty="0">
                <a:solidFill>
                  <a:srgbClr val="0F17C1"/>
                </a:solidFill>
              </a:rPr>
              <a:t>«Светлячок».</a:t>
            </a:r>
            <a:endParaRPr lang="ru-RU" dirty="0">
              <a:solidFill>
                <a:srgbClr val="0F17C1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Представьтесь, пожалуйста! </a:t>
            </a:r>
          </a:p>
          <a:p>
            <a:pPr algn="ctr"/>
            <a:r>
              <a:rPr lang="ru-RU" dirty="0">
                <a:solidFill>
                  <a:srgbClr val="0F17C1"/>
                </a:solidFill>
              </a:rPr>
              <a:t> </a:t>
            </a:r>
          </a:p>
          <a:p>
            <a:pPr algn="ctr"/>
            <a:r>
              <a:rPr lang="ru-RU" dirty="0">
                <a:solidFill>
                  <a:srgbClr val="0F17C1"/>
                </a:solidFill>
              </a:rPr>
              <a:t>Семья встает, называет свою фамилию </a:t>
            </a:r>
            <a:endParaRPr lang="ru-RU" dirty="0" smtClean="0">
              <a:solidFill>
                <a:srgbClr val="0F17C1"/>
              </a:solidFill>
            </a:endParaRPr>
          </a:p>
          <a:p>
            <a:r>
              <a:rPr lang="ru-RU" b="1" dirty="0" err="1">
                <a:solidFill>
                  <a:srgbClr val="9900CC"/>
                </a:solidFill>
              </a:rPr>
              <a:t>Июлька</a:t>
            </a:r>
            <a:r>
              <a:rPr lang="ru-RU" b="1" dirty="0">
                <a:solidFill>
                  <a:srgbClr val="9900CC"/>
                </a:solidFill>
              </a:rPr>
              <a:t>:</a:t>
            </a:r>
            <a:endParaRPr lang="ru-RU" dirty="0">
              <a:solidFill>
                <a:srgbClr val="9900CC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Поприветствуем!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Родители </a:t>
            </a:r>
            <a:r>
              <a:rPr lang="ru-RU" dirty="0">
                <a:solidFill>
                  <a:srgbClr val="0F17C1"/>
                </a:solidFill>
              </a:rPr>
              <a:t>и дети групп </a:t>
            </a:r>
            <a:r>
              <a:rPr lang="ru-RU" b="1" dirty="0" smtClean="0">
                <a:solidFill>
                  <a:srgbClr val="0F17C1"/>
                </a:solidFill>
              </a:rPr>
              <a:t>«Фантазеры».</a:t>
            </a:r>
            <a:endParaRPr lang="ru-RU" dirty="0">
              <a:solidFill>
                <a:srgbClr val="0F17C1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Представьтесь, пожалуйста! </a:t>
            </a:r>
          </a:p>
          <a:p>
            <a:r>
              <a:rPr lang="ru-RU" dirty="0">
                <a:solidFill>
                  <a:srgbClr val="0F17C1"/>
                </a:solidFill>
              </a:rPr>
              <a:t> </a:t>
            </a:r>
          </a:p>
          <a:p>
            <a:endParaRPr lang="ru-RU" dirty="0">
              <a:solidFill>
                <a:srgbClr val="0F17C1"/>
              </a:solidFill>
            </a:endParaRPr>
          </a:p>
        </p:txBody>
      </p:sp>
      <p:pic>
        <p:nvPicPr>
          <p:cNvPr id="2051" name="Picture 3" descr="D:\рабочий стол\Фото садик\ДЕНЬ СЕМЬИ 2015\DSC_3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857760"/>
            <a:ext cx="2571768" cy="170771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bstract-butterfly-spring-wave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572560" cy="5214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333FF"/>
                </a:solidFill>
              </a:rPr>
              <a:t>Семья встает, называет свою фамилию </a:t>
            </a:r>
          </a:p>
          <a:p>
            <a:r>
              <a:rPr lang="ru-RU" dirty="0">
                <a:solidFill>
                  <a:srgbClr val="3333FF"/>
                </a:solidFill>
              </a:rPr>
              <a:t>Родители и дети групп </a:t>
            </a:r>
            <a:r>
              <a:rPr lang="ru-RU" b="1" dirty="0">
                <a:solidFill>
                  <a:srgbClr val="3333FF"/>
                </a:solidFill>
              </a:rPr>
              <a:t>«Колокольчик».</a:t>
            </a:r>
            <a:endParaRPr lang="ru-RU" dirty="0">
              <a:solidFill>
                <a:srgbClr val="3333FF"/>
              </a:solidFill>
            </a:endParaRPr>
          </a:p>
          <a:p>
            <a:r>
              <a:rPr lang="ru-RU" dirty="0">
                <a:solidFill>
                  <a:srgbClr val="3333FF"/>
                </a:solidFill>
              </a:rPr>
              <a:t>Представьтесь, пожалуйста! </a:t>
            </a:r>
          </a:p>
          <a:p>
            <a:r>
              <a:rPr lang="ru-RU" b="1" dirty="0">
                <a:solidFill>
                  <a:srgbClr val="3333FF"/>
                </a:solidFill>
              </a:rPr>
              <a:t> </a:t>
            </a:r>
            <a:endParaRPr lang="ru-RU" dirty="0">
              <a:solidFill>
                <a:srgbClr val="3333FF"/>
              </a:solidFill>
            </a:endParaRPr>
          </a:p>
          <a:p>
            <a:r>
              <a:rPr lang="ru-RU" dirty="0">
                <a:solidFill>
                  <a:srgbClr val="3333FF"/>
                </a:solidFill>
              </a:rPr>
              <a:t>Семья встает, называет свою фамилию </a:t>
            </a:r>
          </a:p>
          <a:p>
            <a:r>
              <a:rPr lang="ru-RU" b="1" dirty="0" err="1">
                <a:solidFill>
                  <a:srgbClr val="9900CC"/>
                </a:solidFill>
              </a:rPr>
              <a:t>Июлька</a:t>
            </a:r>
            <a:r>
              <a:rPr lang="ru-RU" b="1" dirty="0">
                <a:solidFill>
                  <a:srgbClr val="9900CC"/>
                </a:solidFill>
              </a:rPr>
              <a:t>:</a:t>
            </a:r>
            <a:endParaRPr lang="ru-RU" dirty="0">
              <a:solidFill>
                <a:srgbClr val="9900CC"/>
              </a:solidFill>
            </a:endParaRPr>
          </a:p>
          <a:p>
            <a:r>
              <a:rPr lang="ru-RU" dirty="0" smtClean="0">
                <a:solidFill>
                  <a:srgbClr val="3333FF"/>
                </a:solidFill>
              </a:rPr>
              <a:t>Конечно, </a:t>
            </a:r>
            <a:r>
              <a:rPr lang="ru-RU" dirty="0">
                <a:solidFill>
                  <a:srgbClr val="3333FF"/>
                </a:solidFill>
              </a:rPr>
              <a:t>мы не обойдемся без жюри. Представьтесь, пожалуйста!</a:t>
            </a:r>
          </a:p>
          <a:p>
            <a:r>
              <a:rPr lang="ru-RU" b="1" dirty="0" err="1">
                <a:solidFill>
                  <a:srgbClr val="9900CC"/>
                </a:solidFill>
              </a:rPr>
              <a:t>Июлька</a:t>
            </a:r>
            <a:r>
              <a:rPr lang="ru-RU" b="1" dirty="0">
                <a:solidFill>
                  <a:srgbClr val="9900CC"/>
                </a:solidFill>
              </a:rPr>
              <a:t>:</a:t>
            </a:r>
            <a:endParaRPr lang="ru-RU" dirty="0">
              <a:solidFill>
                <a:srgbClr val="9900CC"/>
              </a:solidFill>
            </a:endParaRPr>
          </a:p>
          <a:p>
            <a:r>
              <a:rPr lang="ru-RU" dirty="0">
                <a:solidFill>
                  <a:srgbClr val="3333FF"/>
                </a:solidFill>
              </a:rPr>
              <a:t>Итак</a:t>
            </a:r>
            <a:r>
              <a:rPr lang="ru-RU" dirty="0" smtClean="0">
                <a:solidFill>
                  <a:srgbClr val="3333FF"/>
                </a:solidFill>
              </a:rPr>
              <a:t>, </a:t>
            </a:r>
            <a:r>
              <a:rPr lang="ru-RU" dirty="0" smtClean="0">
                <a:solidFill>
                  <a:srgbClr val="3333FF"/>
                </a:solidFill>
              </a:rPr>
              <a:t>что </a:t>
            </a:r>
            <a:r>
              <a:rPr lang="ru-RU" dirty="0">
                <a:solidFill>
                  <a:srgbClr val="3333FF"/>
                </a:solidFill>
              </a:rPr>
              <a:t>главное в жизни,</a:t>
            </a:r>
            <a:br>
              <a:rPr lang="ru-RU" dirty="0">
                <a:solidFill>
                  <a:srgbClr val="3333FF"/>
                </a:solidFill>
              </a:rPr>
            </a:br>
            <a:r>
              <a:rPr lang="ru-RU" dirty="0">
                <a:solidFill>
                  <a:srgbClr val="3333FF"/>
                </a:solidFill>
              </a:rPr>
              <a:t>Как вы думаете?</a:t>
            </a:r>
            <a:br>
              <a:rPr lang="ru-RU" dirty="0">
                <a:solidFill>
                  <a:srgbClr val="3333FF"/>
                </a:solidFill>
              </a:rPr>
            </a:br>
            <a:r>
              <a:rPr lang="ru-RU" dirty="0">
                <a:solidFill>
                  <a:srgbClr val="3333FF"/>
                </a:solidFill>
              </a:rPr>
              <a:t>Солнце, люди, моря...</a:t>
            </a:r>
            <a:br>
              <a:rPr lang="ru-RU" dirty="0">
                <a:solidFill>
                  <a:srgbClr val="3333FF"/>
                </a:solidFill>
              </a:rPr>
            </a:br>
            <a:r>
              <a:rPr lang="ru-RU" dirty="0">
                <a:solidFill>
                  <a:srgbClr val="3333FF"/>
                </a:solidFill>
              </a:rPr>
              <a:t>Небо, звезды, корабли и земля.</a:t>
            </a:r>
            <a:br>
              <a:rPr lang="ru-RU" dirty="0">
                <a:solidFill>
                  <a:srgbClr val="3333FF"/>
                </a:solidFill>
              </a:rPr>
            </a:br>
            <a:r>
              <a:rPr lang="ru-RU" dirty="0">
                <a:solidFill>
                  <a:srgbClr val="3333FF"/>
                </a:solidFill>
              </a:rPr>
              <a:t>Дети, птицы, цветы?</a:t>
            </a:r>
          </a:p>
          <a:p>
            <a:r>
              <a:rPr lang="ru-RU" dirty="0">
                <a:solidFill>
                  <a:srgbClr val="3333FF"/>
                </a:solidFill>
              </a:rPr>
              <a:t> </a:t>
            </a:r>
          </a:p>
          <a:p>
            <a:r>
              <a:rPr lang="ru-RU" dirty="0">
                <a:solidFill>
                  <a:srgbClr val="3333FF"/>
                </a:solidFill>
              </a:rPr>
              <a:t>Вопрос, конечно, трудный, но я уверенна ответ на него мы все вместе дадим в конце эфира.</a:t>
            </a:r>
          </a:p>
          <a:p>
            <a:r>
              <a:rPr lang="ru-RU" dirty="0">
                <a:solidFill>
                  <a:srgbClr val="3333FF"/>
                </a:solidFill>
              </a:rPr>
              <a:t>Призываю всех зрителей активно болеть за участников телешоу.</a:t>
            </a:r>
          </a:p>
          <a:p>
            <a:r>
              <a:rPr lang="ru-RU" dirty="0">
                <a:solidFill>
                  <a:srgbClr val="3333FF"/>
                </a:solidFill>
              </a:rPr>
              <a:t>Встречаем семью ____________ из группы </a:t>
            </a:r>
            <a:r>
              <a:rPr lang="ru-RU" b="1" dirty="0">
                <a:solidFill>
                  <a:srgbClr val="3333FF"/>
                </a:solidFill>
              </a:rPr>
              <a:t>«Светлячок».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3076" name="Picture 4" descr="D:\рабочий стол\Фото садик\ДЕНЬ СЕМЬИ 2015\DSC_3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3" y="5357826"/>
            <a:ext cx="2043494" cy="1356930"/>
          </a:xfrm>
          <a:prstGeom prst="roundRect">
            <a:avLst/>
          </a:prstGeom>
          <a:noFill/>
        </p:spPr>
      </p:pic>
      <p:pic>
        <p:nvPicPr>
          <p:cNvPr id="3077" name="Picture 5" descr="D:\рабочий стол\Фото садик\ДЕНЬ СЕМЬИ 2015\DSC_3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929198"/>
            <a:ext cx="2357422" cy="156575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6686033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286808" cy="507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F17C1"/>
                </a:solidFill>
              </a:rPr>
              <a:t>Сейчас вы увидите </a:t>
            </a:r>
            <a:r>
              <a:rPr lang="ru-RU" dirty="0" err="1">
                <a:solidFill>
                  <a:srgbClr val="0F17C1"/>
                </a:solidFill>
              </a:rPr>
              <a:t>телепрезентацию</a:t>
            </a:r>
            <a:r>
              <a:rPr lang="ru-RU" dirty="0">
                <a:solidFill>
                  <a:srgbClr val="0F17C1"/>
                </a:solidFill>
              </a:rPr>
              <a:t> на тему: «Моя семья» и кадры из семейной хроники. Внимание!</a:t>
            </a:r>
          </a:p>
          <a:p>
            <a:r>
              <a:rPr lang="ru-RU" dirty="0">
                <a:solidFill>
                  <a:srgbClr val="0F17C1"/>
                </a:solidFill>
              </a:rPr>
              <a:t>Просмотр презентации.</a:t>
            </a:r>
          </a:p>
          <a:p>
            <a:r>
              <a:rPr lang="ru-RU" b="1" dirty="0" err="1">
                <a:solidFill>
                  <a:srgbClr val="9900CC"/>
                </a:solidFill>
              </a:rPr>
              <a:t>Июлька</a:t>
            </a:r>
            <a:r>
              <a:rPr lang="ru-RU" b="1" dirty="0">
                <a:solidFill>
                  <a:srgbClr val="9900CC"/>
                </a:solidFill>
              </a:rPr>
              <a:t>:</a:t>
            </a:r>
            <a:endParaRPr lang="ru-RU" dirty="0">
              <a:solidFill>
                <a:srgbClr val="9900CC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Молодцы! Здорово! Аплодисменты семье ______________________! </a:t>
            </a:r>
            <a:br>
              <a:rPr lang="ru-RU" dirty="0">
                <a:solidFill>
                  <a:srgbClr val="0F17C1"/>
                </a:solidFill>
              </a:rPr>
            </a:br>
            <a:r>
              <a:rPr lang="ru-RU" dirty="0">
                <a:solidFill>
                  <a:srgbClr val="0F17C1"/>
                </a:solidFill>
              </a:rPr>
              <a:t>А сейчас встречаем семью ____________ из группы </a:t>
            </a:r>
            <a:r>
              <a:rPr lang="ru-RU" b="1" dirty="0">
                <a:solidFill>
                  <a:srgbClr val="0F17C1"/>
                </a:solidFill>
              </a:rPr>
              <a:t>«Фантазеры».</a:t>
            </a:r>
            <a:endParaRPr lang="ru-RU" dirty="0">
              <a:solidFill>
                <a:srgbClr val="0F17C1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 </a:t>
            </a:r>
          </a:p>
          <a:p>
            <a:r>
              <a:rPr lang="ru-RU" dirty="0">
                <a:solidFill>
                  <a:srgbClr val="0F17C1"/>
                </a:solidFill>
              </a:rPr>
              <a:t>Просмотр презентации.</a:t>
            </a:r>
          </a:p>
          <a:p>
            <a:r>
              <a:rPr lang="ru-RU" b="1" dirty="0" err="1">
                <a:solidFill>
                  <a:srgbClr val="9900CC"/>
                </a:solidFill>
              </a:rPr>
              <a:t>Июлька</a:t>
            </a:r>
            <a:r>
              <a:rPr lang="ru-RU" b="1" dirty="0">
                <a:solidFill>
                  <a:srgbClr val="9900CC"/>
                </a:solidFill>
              </a:rPr>
              <a:t>: </a:t>
            </a:r>
            <a:endParaRPr lang="ru-RU" dirty="0">
              <a:solidFill>
                <a:srgbClr val="9900CC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Поаплодируем! Молодцы!</a:t>
            </a:r>
          </a:p>
          <a:p>
            <a:r>
              <a:rPr lang="ru-RU" dirty="0">
                <a:solidFill>
                  <a:srgbClr val="0F17C1"/>
                </a:solidFill>
              </a:rPr>
              <a:t>Встречаем семью ____________ из группы </a:t>
            </a:r>
            <a:r>
              <a:rPr lang="ru-RU" b="1" dirty="0">
                <a:solidFill>
                  <a:srgbClr val="0F17C1"/>
                </a:solidFill>
              </a:rPr>
              <a:t>«Колокольчик».</a:t>
            </a:r>
            <a:endParaRPr lang="ru-RU" dirty="0">
              <a:solidFill>
                <a:srgbClr val="0F17C1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 </a:t>
            </a:r>
          </a:p>
          <a:p>
            <a:r>
              <a:rPr lang="ru-RU" dirty="0">
                <a:solidFill>
                  <a:srgbClr val="0F17C1"/>
                </a:solidFill>
              </a:rPr>
              <a:t>Просмотр презентации.</a:t>
            </a:r>
          </a:p>
          <a:p>
            <a:r>
              <a:rPr lang="ru-RU" b="1" dirty="0" err="1">
                <a:solidFill>
                  <a:srgbClr val="9900CC"/>
                </a:solidFill>
              </a:rPr>
              <a:t>Июлька</a:t>
            </a:r>
            <a:r>
              <a:rPr lang="ru-RU" b="1" dirty="0">
                <a:solidFill>
                  <a:srgbClr val="9900CC"/>
                </a:solidFill>
              </a:rPr>
              <a:t>: </a:t>
            </a:r>
            <a:endParaRPr lang="ru-RU" dirty="0">
              <a:solidFill>
                <a:srgbClr val="9900CC"/>
              </a:solidFill>
            </a:endParaRPr>
          </a:p>
          <a:p>
            <a:r>
              <a:rPr lang="ru-RU" dirty="0">
                <a:solidFill>
                  <a:srgbClr val="0F17C1"/>
                </a:solidFill>
              </a:rPr>
              <a:t>Молодцы! Бурные аплодисменты! </a:t>
            </a:r>
          </a:p>
          <a:p>
            <a:r>
              <a:rPr lang="ru-RU" dirty="0">
                <a:solidFill>
                  <a:srgbClr val="0F17C1"/>
                </a:solidFill>
              </a:rPr>
              <a:t>Так чья же презентация была лучшей? Уважаемые жюри, слово вам!</a:t>
            </a:r>
          </a:p>
          <a:p>
            <a:r>
              <a:rPr lang="ru-RU" b="1" dirty="0">
                <a:solidFill>
                  <a:srgbClr val="0F17C1"/>
                </a:solidFill>
              </a:rPr>
              <a:t>Жюри:</a:t>
            </a:r>
            <a:endParaRPr lang="ru-RU" dirty="0">
              <a:solidFill>
                <a:srgbClr val="0F17C1"/>
              </a:solidFill>
            </a:endParaRPr>
          </a:p>
        </p:txBody>
      </p:sp>
      <p:pic>
        <p:nvPicPr>
          <p:cNvPr id="4100" name="Picture 4" descr="D:\рабочий стол\Фото садик\ДЕНЬ СЕМЬИ 2015\DSC_3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857364"/>
            <a:ext cx="2743082" cy="1821473"/>
          </a:xfrm>
          <a:prstGeom prst="roundRect">
            <a:avLst/>
          </a:prstGeom>
          <a:noFill/>
        </p:spPr>
      </p:pic>
      <p:pic>
        <p:nvPicPr>
          <p:cNvPr id="4101" name="Picture 5" descr="D:\рабочий стол\Фото садик\ДЕНЬ СЕМЬИ 2015\DSC_3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412" y="5072074"/>
            <a:ext cx="2097582" cy="1392845"/>
          </a:xfrm>
          <a:prstGeom prst="roundRect">
            <a:avLst/>
          </a:prstGeom>
          <a:noFill/>
        </p:spPr>
      </p:pic>
      <p:pic>
        <p:nvPicPr>
          <p:cNvPr id="4102" name="Picture 6" descr="D:\рабочий стол\Фото садик\ДЕНЬ СЕМЬИ 2015\DSC_3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929198"/>
            <a:ext cx="2527915" cy="1678597"/>
          </a:xfrm>
          <a:prstGeom prst="roundRect">
            <a:avLst/>
          </a:prstGeom>
          <a:noFill/>
        </p:spPr>
      </p:pic>
      <p:pic>
        <p:nvPicPr>
          <p:cNvPr id="4103" name="Picture 7" descr="D:\рабочий стол\Фото садик\ДЕНЬ СЕМЬИ 2015\DSC_3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5072074"/>
            <a:ext cx="2071670" cy="137563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93084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643998" cy="4572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>
                <a:solidFill>
                  <a:srgbClr val="FFFF00"/>
                </a:solidFill>
              </a:rPr>
              <a:t>Июлька</a:t>
            </a:r>
            <a:r>
              <a:rPr lang="ru-RU" sz="1600" b="1" dirty="0">
                <a:solidFill>
                  <a:srgbClr val="FFFF00"/>
                </a:solidFill>
              </a:rPr>
              <a:t>: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А теперь, наша любимая рекламная пауза!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Приветствуем всеми любимую пони Пинки Пай!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2060"/>
                </a:solidFill>
              </a:rPr>
              <a:t>Песня Пинки Пай, два куплета с припевом)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Пинки Пай:</a:t>
            </a:r>
          </a:p>
          <a:p>
            <a:r>
              <a:rPr lang="ru-RU" sz="1600" b="1" dirty="0" err="1">
                <a:solidFill>
                  <a:srgbClr val="002060"/>
                </a:solidFill>
              </a:rPr>
              <a:t>Игооо</a:t>
            </a:r>
            <a:r>
              <a:rPr lang="ru-RU" sz="1600" b="1" dirty="0">
                <a:solidFill>
                  <a:srgbClr val="002060"/>
                </a:solidFill>
              </a:rPr>
              <a:t>! Привет, привет! Люблю вас! Как же я хочу с вами пообщаться! А давайте поиграем? Согласны? Браво, браво! (хлопает в ладоши).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Игра «Тик так». Пожалуйста, встаньте в круг, все встаньте. Молодцы! Ваша задача, слушайте внимательно. Ушко, ты слышишь? (стучит пальцем по ушку). Все, все постучали?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Вы  должны сделать звуковую передачу «Тик» - направо по кругу, «Так» - налево по кругу. Если скажу «Бум», вы должны изменить направление передачи звука «Тик» - налево, «Так» - направо. Это так просто!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Игра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Пинки Пай: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Чудесно! Прекрасно! Вы молодцы! Время любимой рекламы истекло. Пока!</a:t>
            </a:r>
          </a:p>
          <a:p>
            <a:pPr algn="ctr"/>
            <a:endParaRPr lang="ru-RU" dirty="0">
              <a:solidFill>
                <a:srgbClr val="9900CC"/>
              </a:solidFill>
            </a:endParaRPr>
          </a:p>
        </p:txBody>
      </p:sp>
      <p:pic>
        <p:nvPicPr>
          <p:cNvPr id="5123" name="Picture 3" descr="D:\рабочий стол\Фото садик\ДЕНЬ СЕМЬИ 2015\DSC_3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4500570"/>
            <a:ext cx="2643174" cy="1755132"/>
          </a:xfrm>
          <a:prstGeom prst="roundRect">
            <a:avLst/>
          </a:prstGeom>
          <a:noFill/>
        </p:spPr>
      </p:pic>
      <p:pic>
        <p:nvPicPr>
          <p:cNvPr id="5124" name="Picture 4" descr="D:\рабочий стол\Фото садик\ДЕНЬ СЕМЬИ 2015\DSC_3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00570"/>
            <a:ext cx="2605323" cy="1729998"/>
          </a:xfrm>
          <a:prstGeom prst="roundRect">
            <a:avLst/>
          </a:prstGeom>
          <a:noFill/>
        </p:spPr>
      </p:pic>
      <p:pic>
        <p:nvPicPr>
          <p:cNvPr id="5125" name="Picture 5" descr="D:\рабочий стол\Фото садик\ДЕНЬ СЕМЬИ 2015\DSC_3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214818"/>
            <a:ext cx="3388582" cy="2250101"/>
          </a:xfrm>
          <a:prstGeom prst="roundRect">
            <a:avLst/>
          </a:prstGeom>
          <a:noFill/>
        </p:spPr>
      </p:pic>
      <p:sp>
        <p:nvSpPr>
          <p:cNvPr id="7" name="6-конечная звезда 6"/>
          <p:cNvSpPr/>
          <p:nvPr/>
        </p:nvSpPr>
        <p:spPr>
          <a:xfrm>
            <a:off x="8286776" y="3929066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3428992" y="3286124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4286248" y="214290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ado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714752"/>
            <a:ext cx="642942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Июлька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 нравится эта реклама! Здорово!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Главное: не зачахнуть в этой жизни, не застывать...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Главное: не терять свои крылья, а хоть иногда летать...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Главное: не испачкаться во всей окружающей грязи...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Главное, чтобы с сердцем своим остались какие-то связи...</a:t>
            </a:r>
          </a:p>
        </p:txBody>
      </p:sp>
      <p:pic>
        <p:nvPicPr>
          <p:cNvPr id="6147" name="Picture 3" descr="D:\рабочий стол\Фото садик\ДЕНЬ СЕМЬИ 2015\DSC_2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857232"/>
            <a:ext cx="1993452" cy="3002078"/>
          </a:xfrm>
          <a:prstGeom prst="roundRect">
            <a:avLst/>
          </a:prstGeom>
          <a:noFill/>
        </p:spPr>
      </p:pic>
      <p:sp>
        <p:nvSpPr>
          <p:cNvPr id="8" name="6-конечная звезда 7"/>
          <p:cNvSpPr/>
          <p:nvPr/>
        </p:nvSpPr>
        <p:spPr>
          <a:xfrm>
            <a:off x="857224" y="928670"/>
            <a:ext cx="428628" cy="428628"/>
          </a:xfrm>
          <a:prstGeom prst="star6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5072066" y="2714620"/>
            <a:ext cx="428628" cy="428628"/>
          </a:xfrm>
          <a:prstGeom prst="star6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857224" y="3357562"/>
            <a:ext cx="428628" cy="428628"/>
          </a:xfrm>
          <a:prstGeom prst="star6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3929058" y="500042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7858148" y="4786322"/>
            <a:ext cx="428628" cy="428628"/>
          </a:xfrm>
          <a:prstGeom prst="star6">
            <a:avLst/>
          </a:prstGeom>
          <a:solidFill>
            <a:srgbClr val="0FF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3571868" y="6143644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2714612" y="2071678"/>
            <a:ext cx="428628" cy="428628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86301__butterflies-wallpaper-background-empty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786874" cy="4143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А сейчас Аукцион «</a:t>
            </a:r>
            <a:r>
              <a:rPr lang="ru-RU" dirty="0" err="1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»! Разыгрываются шедевры кулинарии! Внимание, семья __________ группы </a:t>
            </a:r>
            <a:r>
              <a:rPr lang="ru-RU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«Светлячок»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! Ваша презентация шедевра, напоминающего жемчужину. </a:t>
            </a:r>
          </a:p>
          <a:p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Итак, разыгрывается лот №1. Стартовая цена – 50 руб.! 50 руб. – раз! 50 руб. – два! …? руб. – раз!. ? – два! ? – три!!! Продано!  </a:t>
            </a:r>
          </a:p>
          <a:p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Внимание, семья __________ группы </a:t>
            </a:r>
            <a:r>
              <a:rPr lang="ru-RU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«Фантазеры»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! Ваша презентация шедевра, похожего на  жемчужину во всех смыслах этого слова.</a:t>
            </a:r>
          </a:p>
          <a:p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Разыгрывается лот №2. Стартовая цена – 50 руб.! 50 руб. – раз! 50 руб. – два! …? руб. – раз!. ? – два! ? – три!!! Продано!  </a:t>
            </a:r>
          </a:p>
          <a:p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Внимание, семья __________ группы </a:t>
            </a:r>
            <a:r>
              <a:rPr lang="ru-RU" b="1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«Колокольчик»</a:t>
            </a:r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! Ваша презентация вашего шедевра.</a:t>
            </a:r>
          </a:p>
          <a:p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Разыгрывается лот №3. Стартовая цена – 50 руб.! 50 руб. – раз! 50 руб. – два! …? руб. – раз!. ? – два! ? – три!!! Продано!  </a:t>
            </a:r>
          </a:p>
          <a:p>
            <a:r>
              <a:rPr lang="ru-RU" dirty="0" smtClean="0">
                <a:solidFill>
                  <a:srgbClr val="0F17C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rgbClr val="0F17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рабочий стол\Фото садик\ДЕНЬ СЕМЬИ 2015\DSC_3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2438273" cy="1619073"/>
          </a:xfrm>
          <a:prstGeom prst="roundRect">
            <a:avLst/>
          </a:prstGeom>
          <a:noFill/>
        </p:spPr>
      </p:pic>
      <p:pic>
        <p:nvPicPr>
          <p:cNvPr id="1028" name="Picture 4" descr="D:\рабочий стол\Фото садик\ДЕНЬ СЕМЬИ 2015\DSC_3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786322"/>
            <a:ext cx="2428860" cy="1612822"/>
          </a:xfrm>
          <a:prstGeom prst="roundRect">
            <a:avLst/>
          </a:prstGeom>
          <a:noFill/>
        </p:spPr>
      </p:pic>
      <p:pic>
        <p:nvPicPr>
          <p:cNvPr id="1030" name="Picture 6" descr="D:\рабочий стол\Фото садик\ДЕНЬ СЕМЬИ 2015\DSC_3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786190"/>
            <a:ext cx="3065832" cy="203578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93084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635798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Июлька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вместе, что это? Рекламная пауза! (хоровой ответ)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FFD2B"/>
                </a:solidFill>
                <a:latin typeface="Times New Roman" pitchFamily="18" charset="0"/>
                <a:cs typeface="Times New Roman" pitchFamily="18" charset="0"/>
              </a:rPr>
              <a:t>Выбегает </a:t>
            </a:r>
            <a:r>
              <a:rPr lang="ru-RU" b="1" dirty="0" smtClean="0">
                <a:solidFill>
                  <a:srgbClr val="0FFD2B"/>
                </a:solidFill>
                <a:latin typeface="Times New Roman" pitchFamily="18" charset="0"/>
                <a:cs typeface="Times New Roman" pitchFamily="18" charset="0"/>
              </a:rPr>
              <a:t>ди-джей.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Идет дискотека.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рабочий стол\Фото садик\ДЕНЬ СЕМЬИ 2015\DSC_3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2796578" cy="1856996"/>
          </a:xfrm>
          <a:prstGeom prst="roundRect">
            <a:avLst/>
          </a:prstGeom>
          <a:noFill/>
        </p:spPr>
      </p:pic>
      <p:pic>
        <p:nvPicPr>
          <p:cNvPr id="2054" name="Picture 6" descr="D:\рабочий стол\Фото садик\ДЕНЬ СЕМЬИ 2015\DSC_3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14686"/>
            <a:ext cx="2928958" cy="1945352"/>
          </a:xfrm>
          <a:prstGeom prst="roundRect">
            <a:avLst/>
          </a:prstGeom>
          <a:noFill/>
        </p:spPr>
      </p:pic>
      <p:sp>
        <p:nvSpPr>
          <p:cNvPr id="10" name="6-конечная звезда 9"/>
          <p:cNvSpPr/>
          <p:nvPr/>
        </p:nvSpPr>
        <p:spPr>
          <a:xfrm>
            <a:off x="4714876" y="5572140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1928794" y="6072206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857224" y="4286256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4429124" y="2214554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1000100" y="1000108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6-конечная звезда 14"/>
          <p:cNvSpPr/>
          <p:nvPr/>
        </p:nvSpPr>
        <p:spPr>
          <a:xfrm>
            <a:off x="7215206" y="3500438"/>
            <a:ext cx="428628" cy="428628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D:\рабочий стол\Фото садик\ДЕНЬ СЕМЬИ 2015\DSC_3118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71942"/>
            <a:ext cx="2641552" cy="261492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colors_and_flower_pattern_in_japanese_style_WA01_004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643998" cy="350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Июлька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0F17C1"/>
                </a:solidFill>
              </a:rPr>
              <a:t>Внимание… А теперь очередной конкурс под названием «Умники и умницы!». Вы должны правильно и быстро ответить на задаваемые вам вопросы. 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Итак, внимание, семья </a:t>
            </a:r>
            <a:r>
              <a:rPr lang="ru-RU" dirty="0" err="1" smtClean="0">
                <a:solidFill>
                  <a:srgbClr val="0F17C1"/>
                </a:solidFill>
              </a:rPr>
              <a:t>________группы</a:t>
            </a:r>
            <a:r>
              <a:rPr lang="ru-RU" dirty="0" smtClean="0">
                <a:solidFill>
                  <a:srgbClr val="0F17C1"/>
                </a:solidFill>
              </a:rPr>
              <a:t> </a:t>
            </a:r>
            <a:r>
              <a:rPr lang="ru-RU" b="1" dirty="0" smtClean="0">
                <a:solidFill>
                  <a:srgbClr val="0F17C1"/>
                </a:solidFill>
              </a:rPr>
              <a:t>«Светлячок»</a:t>
            </a:r>
            <a:r>
              <a:rPr lang="ru-RU" dirty="0" smtClean="0">
                <a:solidFill>
                  <a:srgbClr val="0F17C1"/>
                </a:solidFill>
              </a:rPr>
              <a:t>. Вопрос _________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Семья _______ группы </a:t>
            </a:r>
            <a:r>
              <a:rPr lang="ru-RU" b="1" dirty="0" smtClean="0">
                <a:solidFill>
                  <a:srgbClr val="0F17C1"/>
                </a:solidFill>
              </a:rPr>
              <a:t>«Фантазеры»</a:t>
            </a:r>
            <a:r>
              <a:rPr lang="ru-RU" dirty="0" smtClean="0">
                <a:solidFill>
                  <a:srgbClr val="0F17C1"/>
                </a:solidFill>
              </a:rPr>
              <a:t> .Внимание! 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Вопрос семье </a:t>
            </a:r>
            <a:r>
              <a:rPr lang="ru-RU" dirty="0" err="1" smtClean="0">
                <a:solidFill>
                  <a:srgbClr val="0F17C1"/>
                </a:solidFill>
              </a:rPr>
              <a:t>_________группы</a:t>
            </a:r>
            <a:r>
              <a:rPr lang="ru-RU" dirty="0" smtClean="0">
                <a:solidFill>
                  <a:srgbClr val="0F17C1"/>
                </a:solidFill>
              </a:rPr>
              <a:t> </a:t>
            </a:r>
            <a:r>
              <a:rPr lang="ru-RU" b="1" dirty="0" smtClean="0">
                <a:solidFill>
                  <a:srgbClr val="0F17C1"/>
                </a:solidFill>
              </a:rPr>
              <a:t>«Колокольчик»</a:t>
            </a:r>
            <a:r>
              <a:rPr lang="ru-RU" dirty="0" smtClean="0">
                <a:solidFill>
                  <a:srgbClr val="0F17C1"/>
                </a:solidFill>
              </a:rPr>
              <a:t>. 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2- </a:t>
            </a:r>
            <a:r>
              <a:rPr lang="ru-RU" dirty="0" err="1" smtClean="0">
                <a:solidFill>
                  <a:srgbClr val="0F17C1"/>
                </a:solidFill>
              </a:rPr>
              <a:t>й</a:t>
            </a:r>
            <a:r>
              <a:rPr lang="ru-RU" dirty="0" smtClean="0">
                <a:solidFill>
                  <a:srgbClr val="0F17C1"/>
                </a:solidFill>
              </a:rPr>
              <a:t> вопрос.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3-й вопрос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4-й вопрос.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5-й, 6-й, 7-й, 8-й, 9-й вопросы.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Поаплодируем всем!!! 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Внимание, слово жюри.</a:t>
            </a:r>
          </a:p>
          <a:p>
            <a:r>
              <a:rPr lang="ru-RU" dirty="0" smtClean="0">
                <a:solidFill>
                  <a:srgbClr val="0F17C1"/>
                </a:solidFill>
              </a:rPr>
              <a:t>Жюри высказывается.</a:t>
            </a:r>
            <a:endParaRPr lang="ru-RU" dirty="0">
              <a:solidFill>
                <a:srgbClr val="0F17C1"/>
              </a:solidFill>
            </a:endParaRPr>
          </a:p>
        </p:txBody>
      </p:sp>
      <p:pic>
        <p:nvPicPr>
          <p:cNvPr id="3076" name="Picture 4" descr="D:\рабочий стол\Фото садик\ДЕНЬ СЕМЬИ 2015\DSC_2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14488"/>
            <a:ext cx="2893614" cy="4357694"/>
          </a:xfrm>
          <a:prstGeom prst="roundRect">
            <a:avLst/>
          </a:prstGeom>
          <a:noFill/>
        </p:spPr>
      </p:pic>
      <p:pic>
        <p:nvPicPr>
          <p:cNvPr id="3077" name="Picture 5" descr="D:\рабочий стол\Фото садик\ДЕНЬ СЕМЬИ 2015\DSC_2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2527915" cy="1678597"/>
          </a:xfrm>
          <a:prstGeom prst="roundRect">
            <a:avLst/>
          </a:prstGeom>
          <a:noFill/>
        </p:spPr>
      </p:pic>
      <p:pic>
        <p:nvPicPr>
          <p:cNvPr id="3078" name="Picture 6" descr="D:\рабочий стол\Фото садик\ДЕНЬ СЕМЬИ 2015\DSC_2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714884"/>
            <a:ext cx="2786082" cy="185002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844</Words>
  <Application>Microsoft Office PowerPoint</Application>
  <PresentationFormat>Экран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2016-10-27T01:34:06Z</dcterms:created>
  <dcterms:modified xsi:type="dcterms:W3CDTF">2016-10-27T06:41:51Z</dcterms:modified>
</cp:coreProperties>
</file>