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1" r:id="rId2"/>
    <p:sldId id="256" r:id="rId3"/>
    <p:sldId id="257" r:id="rId4"/>
    <p:sldId id="258" r:id="rId5"/>
    <p:sldId id="259" r:id="rId6"/>
    <p:sldId id="260"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0" d="100"/>
          <a:sy n="80" d="100"/>
        </p:scale>
        <p:origin x="-96" y="-6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78588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57960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81425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609976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1616116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2286637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3571975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302385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185033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226359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38685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168628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3048213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76740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190184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209859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F0ABB9-2CD4-4E2A-A454-F83B6ED12881}" type="datetimeFigureOut">
              <a:rPr lang="ru-RU" smtClean="0"/>
              <a:pPr/>
              <a:t>20.11.2014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56408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F0ABB9-2CD4-4E2A-A454-F83B6ED12881}" type="datetimeFigureOut">
              <a:rPr lang="ru-RU" smtClean="0"/>
              <a:pPr/>
              <a:t>20.11.2014</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5C5EE8-8AAD-4E7D-971E-84DBEEAAC525}" type="slidenum">
              <a:rPr lang="ru-RU" smtClean="0"/>
              <a:pPr/>
              <a:t>‹#›</a:t>
            </a:fld>
            <a:endParaRPr lang="ru-RU"/>
          </a:p>
        </p:txBody>
      </p:sp>
    </p:spTree>
    <p:extLst>
      <p:ext uri="{BB962C8B-B14F-4D97-AF65-F5344CB8AC3E}">
        <p14:creationId xmlns:p14="http://schemas.microsoft.com/office/powerpoint/2010/main" xmlns="" val="183530433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7200" dirty="0" smtClean="0"/>
              <a:t>Проект совместной деятельности с родителями.</a:t>
            </a:r>
            <a:endParaRPr lang="ru-RU" sz="7200" dirty="0"/>
          </a:p>
        </p:txBody>
      </p:sp>
      <p:sp>
        <p:nvSpPr>
          <p:cNvPr id="3" name="Объект 2"/>
          <p:cNvSpPr>
            <a:spLocks noGrp="1"/>
          </p:cNvSpPr>
          <p:nvPr>
            <p:ph idx="1"/>
          </p:nvPr>
        </p:nvSpPr>
        <p:spPr>
          <a:xfrm>
            <a:off x="789803" y="4482609"/>
            <a:ext cx="8946541" cy="4195481"/>
          </a:xfrm>
        </p:spPr>
        <p:txBody>
          <a:bodyPr>
            <a:normAutofit/>
          </a:bodyPr>
          <a:lstStyle/>
          <a:p>
            <a:pPr marL="0" indent="0">
              <a:buNone/>
            </a:pPr>
            <a:r>
              <a:rPr lang="ru-RU" sz="3600" dirty="0" smtClean="0">
                <a:solidFill>
                  <a:srgbClr val="FFFF00"/>
                </a:solidFill>
              </a:rPr>
              <a:t>«Нравственно- патриотическое воспитание дошкольников».</a:t>
            </a:r>
            <a:endParaRPr lang="ru-RU" sz="3600" dirty="0">
              <a:solidFill>
                <a:srgbClr val="FFFF00"/>
              </a:solidFill>
            </a:endParaRPr>
          </a:p>
        </p:txBody>
      </p:sp>
    </p:spTree>
    <p:extLst>
      <p:ext uri="{BB962C8B-B14F-4D97-AF65-F5344CB8AC3E}">
        <p14:creationId xmlns:p14="http://schemas.microsoft.com/office/powerpoint/2010/main" xmlns="" val="4064265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Подведение итогов.</a:t>
            </a:r>
            <a:endParaRPr lang="ru-RU" dirty="0">
              <a:solidFill>
                <a:srgbClr val="FFFF00"/>
              </a:solidFill>
            </a:endParaRPr>
          </a:p>
        </p:txBody>
      </p:sp>
      <p:sp>
        <p:nvSpPr>
          <p:cNvPr id="3" name="Объект 2"/>
          <p:cNvSpPr>
            <a:spLocks noGrp="1"/>
          </p:cNvSpPr>
          <p:nvPr>
            <p:ph idx="1"/>
          </p:nvPr>
        </p:nvSpPr>
        <p:spPr>
          <a:xfrm>
            <a:off x="875201" y="1547821"/>
            <a:ext cx="8946541" cy="4195481"/>
          </a:xfrm>
        </p:spPr>
        <p:txBody>
          <a:bodyPr>
            <a:normAutofit lnSpcReduction="10000"/>
          </a:bodyPr>
          <a:lstStyle/>
          <a:p>
            <a:pPr marL="0" indent="0">
              <a:buNone/>
            </a:pPr>
            <a:r>
              <a:rPr lang="ru-RU" dirty="0" smtClean="0"/>
              <a:t> Таким образом, в результате проведённых мероприятий необходимо отметить положительную динамику в следующих направлениях работы:</a:t>
            </a:r>
          </a:p>
          <a:p>
            <a:r>
              <a:rPr lang="ru-RU" dirty="0" smtClean="0"/>
              <a:t>Увеличился процент осведомлённости родительской общественности по вопросу нравственно- патриотического воспитания дошкольников, осознание роли патриотического воспитания в сознании родителей</a:t>
            </a:r>
          </a:p>
          <a:p>
            <a:r>
              <a:rPr lang="ru-RU" dirty="0" smtClean="0"/>
              <a:t>Укрепление материально- технической базы по патриотическому воспитанию</a:t>
            </a:r>
          </a:p>
          <a:p>
            <a:r>
              <a:rPr lang="ru-RU" dirty="0" smtClean="0"/>
              <a:t>Распространение опыта работы для широкого круга педагогической общественности ( освещение проблемы на Международном педагогическом форуме, круглые столы, семинары, практикумы для педагогов ДОУ)</a:t>
            </a:r>
            <a:endParaRPr lang="ru-RU" dirty="0"/>
          </a:p>
        </p:txBody>
      </p:sp>
    </p:spTree>
    <p:extLst>
      <p:ext uri="{BB962C8B-B14F-4D97-AF65-F5344CB8AC3E}">
        <p14:creationId xmlns:p14="http://schemas.microsoft.com/office/powerpoint/2010/main" xmlns="" val="59682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Цель:</a:t>
            </a:r>
            <a:br>
              <a:rPr lang="ru-RU" dirty="0" smtClean="0"/>
            </a:br>
            <a:r>
              <a:rPr lang="ru-RU" sz="2000" dirty="0" smtClean="0">
                <a:solidFill>
                  <a:srgbClr val="FFFF00"/>
                </a:solidFill>
              </a:rPr>
              <a:t>Выявить проблемы, пути и способы совершенствования работы с родителями по нравственно- патриотическому воспитанию дошкольников.</a:t>
            </a:r>
            <a:endParaRPr lang="ru-RU" sz="2000" dirty="0">
              <a:solidFill>
                <a:srgbClr val="FFFF00"/>
              </a:solidFill>
            </a:endParaRPr>
          </a:p>
        </p:txBody>
      </p:sp>
      <p:sp>
        <p:nvSpPr>
          <p:cNvPr id="5" name="Объект 4"/>
          <p:cNvSpPr>
            <a:spLocks noGrp="1"/>
          </p:cNvSpPr>
          <p:nvPr>
            <p:ph idx="1"/>
          </p:nvPr>
        </p:nvSpPr>
        <p:spPr/>
        <p:txBody>
          <a:bodyPr>
            <a:normAutofit lnSpcReduction="10000"/>
          </a:bodyPr>
          <a:lstStyle/>
          <a:p>
            <a:pPr marL="0" indent="0">
              <a:buNone/>
            </a:pPr>
            <a:r>
              <a:rPr lang="ru-RU" sz="4000" dirty="0" smtClean="0"/>
              <a:t>Задачи:</a:t>
            </a:r>
          </a:p>
          <a:p>
            <a:pPr>
              <a:buFont typeface="Courier New" panose="02070309020205020404" pitchFamily="49" charset="0"/>
              <a:buChar char="o"/>
            </a:pPr>
            <a:r>
              <a:rPr lang="ru-RU" sz="2400" dirty="0" smtClean="0"/>
              <a:t> </a:t>
            </a:r>
            <a:r>
              <a:rPr lang="ru-RU" dirty="0"/>
              <a:t>О</a:t>
            </a:r>
            <a:r>
              <a:rPr lang="ru-RU" dirty="0" smtClean="0"/>
              <a:t>бновить содержание и формы работы по нравственно- патриотическому воспитанию, учитывая возможности и взаимодействие воспитателей, детей и родителей;</a:t>
            </a:r>
          </a:p>
          <a:p>
            <a:pPr>
              <a:buFont typeface="Courier New" panose="02070309020205020404" pitchFamily="49" charset="0"/>
              <a:buChar char="o"/>
            </a:pPr>
            <a:r>
              <a:rPr lang="ru-RU" dirty="0" smtClean="0"/>
              <a:t>Определить основные направления работы с родителями по развитию у детей уважительного отношения к Родной стране, к семье и близким;</a:t>
            </a:r>
          </a:p>
          <a:p>
            <a:pPr>
              <a:buFont typeface="Courier New" panose="02070309020205020404" pitchFamily="49" charset="0"/>
              <a:buChar char="o"/>
            </a:pPr>
            <a:r>
              <a:rPr lang="ru-RU" dirty="0" smtClean="0"/>
              <a:t>Провести аналитическую работу с родителями по выявлению целесообразности использования нравственно- патриотического воспитания в дошкольном возрасте.</a:t>
            </a:r>
          </a:p>
          <a:p>
            <a:pPr>
              <a:buFont typeface="Courier New" panose="02070309020205020404" pitchFamily="49" charset="0"/>
              <a:buChar char="o"/>
            </a:pPr>
            <a:r>
              <a:rPr lang="ru-RU" sz="2400" dirty="0" smtClean="0"/>
              <a:t>Сроки: 01.09.2013- 01.10.2014</a:t>
            </a:r>
          </a:p>
          <a:p>
            <a:endParaRPr lang="ru-RU" sz="4000" dirty="0"/>
          </a:p>
        </p:txBody>
      </p:sp>
    </p:spTree>
    <p:extLst>
      <p:ext uri="{BB962C8B-B14F-4D97-AF65-F5344CB8AC3E}">
        <p14:creationId xmlns:p14="http://schemas.microsoft.com/office/powerpoint/2010/main" xmlns="" val="1489928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Планируемые результаты</a:t>
            </a:r>
            <a:endParaRPr lang="ru-RU" dirty="0">
              <a:solidFill>
                <a:srgbClr val="FFFF00"/>
              </a:solidFill>
            </a:endParaRPr>
          </a:p>
        </p:txBody>
      </p:sp>
      <p:sp>
        <p:nvSpPr>
          <p:cNvPr id="3" name="Объект 2"/>
          <p:cNvSpPr>
            <a:spLocks noGrp="1"/>
          </p:cNvSpPr>
          <p:nvPr>
            <p:ph idx="1"/>
          </p:nvPr>
        </p:nvSpPr>
        <p:spPr/>
        <p:txBody>
          <a:bodyPr/>
          <a:lstStyle/>
          <a:p>
            <a:r>
              <a:rPr lang="ru-RU" dirty="0" smtClean="0"/>
              <a:t>Увеличение процента </a:t>
            </a:r>
            <a:r>
              <a:rPr lang="ru-RU" dirty="0" smtClean="0"/>
              <a:t>осведомлённости по вопросам нравственно- патриотического воспитания дошкольников родительской общественности </a:t>
            </a:r>
            <a:r>
              <a:rPr lang="ru-RU" dirty="0" smtClean="0"/>
              <a:t>ДОУ</a:t>
            </a:r>
          </a:p>
          <a:p>
            <a:r>
              <a:rPr lang="ru-RU" dirty="0" smtClean="0"/>
              <a:t>Обогащение предметно-развивающей среды </a:t>
            </a:r>
            <a:r>
              <a:rPr lang="ru-RU" dirty="0" smtClean="0"/>
              <a:t>по представленной тематике </a:t>
            </a:r>
          </a:p>
          <a:p>
            <a:r>
              <a:rPr lang="ru-RU" dirty="0" smtClean="0"/>
              <a:t>Привлечение внимания </a:t>
            </a:r>
            <a:r>
              <a:rPr lang="ru-RU" dirty="0" smtClean="0"/>
              <a:t>п</a:t>
            </a:r>
            <a:r>
              <a:rPr lang="ru-RU" dirty="0" smtClean="0"/>
              <a:t>едагогического сообщества к проблеме нравственно-патриотического воспитания в условиях современного дошкольного образования</a:t>
            </a:r>
          </a:p>
          <a:p>
            <a:endParaRPr lang="ru-RU" dirty="0" smtClean="0"/>
          </a:p>
          <a:p>
            <a:endParaRPr lang="ru-RU" dirty="0"/>
          </a:p>
        </p:txBody>
      </p:sp>
    </p:spTree>
    <p:extLst>
      <p:ext uri="{BB962C8B-B14F-4D97-AF65-F5344CB8AC3E}">
        <p14:creationId xmlns:p14="http://schemas.microsoft.com/office/powerpoint/2010/main" xmlns="" val="3975015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Актуальность рассмотрения проблемы.</a:t>
            </a:r>
            <a:endParaRPr lang="ru-RU" dirty="0">
              <a:solidFill>
                <a:srgbClr val="FFFF00"/>
              </a:solidFill>
            </a:endParaRPr>
          </a:p>
        </p:txBody>
      </p:sp>
      <p:sp>
        <p:nvSpPr>
          <p:cNvPr id="3" name="Объект 2"/>
          <p:cNvSpPr>
            <a:spLocks noGrp="1"/>
          </p:cNvSpPr>
          <p:nvPr>
            <p:ph idx="1"/>
          </p:nvPr>
        </p:nvSpPr>
        <p:spPr/>
        <p:txBody>
          <a:bodyPr>
            <a:normAutofit fontScale="92500" lnSpcReduction="10000"/>
          </a:bodyPr>
          <a:lstStyle/>
          <a:p>
            <a:pPr marL="0" indent="0" algn="just">
              <a:buNone/>
            </a:pPr>
            <a:r>
              <a:rPr lang="ru-RU" dirty="0" smtClean="0"/>
              <a:t>В </a:t>
            </a:r>
            <a:r>
              <a:rPr lang="ru-RU" dirty="0" smtClean="0"/>
              <a:t> современных условиях развития общества проблема </a:t>
            </a:r>
            <a:r>
              <a:rPr lang="ru-RU" dirty="0" smtClean="0"/>
              <a:t>патриотического воспитания </a:t>
            </a:r>
            <a:r>
              <a:rPr lang="ru-RU" dirty="0" smtClean="0"/>
              <a:t>дошкольников стоит очень остро.  </a:t>
            </a:r>
            <a:r>
              <a:rPr lang="ru-RU" dirty="0" smtClean="0"/>
              <a:t>В предыдущее десятилетие это направление воспитательной деятельности было не достаточно развито. Как результат этого мы видим выросшее поколение, для которого чужды понятия «Родина», «Патриотизм», «Отечество». Поэтому стали актуальными проблемы воспитания защитников Родины, законопослушных граждан, воспитание милосердия и человеколюбия</a:t>
            </a:r>
            <a:r>
              <a:rPr lang="ru-RU" dirty="0" smtClean="0"/>
              <a:t>. </a:t>
            </a:r>
          </a:p>
          <a:p>
            <a:pPr marL="0" indent="0" algn="just">
              <a:buNone/>
            </a:pPr>
            <a:r>
              <a:rPr lang="ru-RU" dirty="0" smtClean="0"/>
              <a:t>В настоящее время у родителей происходит смещение ценностных ориентаций. </a:t>
            </a:r>
            <a:r>
              <a:rPr lang="ru-RU" dirty="0" smtClean="0"/>
              <a:t> </a:t>
            </a:r>
            <a:r>
              <a:rPr lang="ru-RU" dirty="0" smtClean="0"/>
              <a:t>Современные мамы и папы ориентированы на получение материальных благ и, к сожалению, мало времени уделяют именно нравственно-патриотическому воспитанию своих детей. Родители стараются привить детям те качества, которые по их мнению обеспечат безбедную жизнь, зачастую забывая о воспитании патриота своей страны. </a:t>
            </a:r>
            <a:endParaRPr lang="ru-RU" dirty="0" smtClean="0"/>
          </a:p>
          <a:p>
            <a:pPr marL="0" indent="0">
              <a:buNone/>
            </a:pPr>
            <a:endParaRPr lang="ru-RU" dirty="0"/>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xmlns="" val="2097909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Этапы проекта:</a:t>
            </a:r>
            <a:endParaRPr lang="ru-RU" dirty="0">
              <a:solidFill>
                <a:srgbClr val="FFFF00"/>
              </a:solidFill>
            </a:endParaRPr>
          </a:p>
        </p:txBody>
      </p:sp>
      <p:sp>
        <p:nvSpPr>
          <p:cNvPr id="3" name="Объект 2"/>
          <p:cNvSpPr>
            <a:spLocks noGrp="1"/>
          </p:cNvSpPr>
          <p:nvPr>
            <p:ph idx="1"/>
          </p:nvPr>
        </p:nvSpPr>
        <p:spPr/>
        <p:txBody>
          <a:bodyPr>
            <a:normAutofit/>
          </a:bodyPr>
          <a:lstStyle/>
          <a:p>
            <a:r>
              <a:rPr lang="ru-RU" sz="2400" dirty="0" smtClean="0"/>
              <a:t>Аналитическая работа.</a:t>
            </a:r>
          </a:p>
          <a:p>
            <a:r>
              <a:rPr lang="ru-RU" sz="2400" dirty="0" smtClean="0"/>
              <a:t>Информационно- просветительная работа.</a:t>
            </a:r>
          </a:p>
          <a:p>
            <a:r>
              <a:rPr lang="ru-RU" sz="2400" dirty="0" smtClean="0"/>
              <a:t>Совместная деятельность с родителями.</a:t>
            </a:r>
          </a:p>
          <a:p>
            <a:r>
              <a:rPr lang="ru-RU" sz="2400" dirty="0" smtClean="0"/>
              <a:t>Контрольно-оценочная работа.</a:t>
            </a:r>
          </a:p>
          <a:p>
            <a:r>
              <a:rPr lang="ru-RU" sz="2400" dirty="0" smtClean="0"/>
              <a:t>Подведение итогов.</a:t>
            </a:r>
            <a:endParaRPr lang="ru-RU" sz="2400" dirty="0"/>
          </a:p>
        </p:txBody>
      </p:sp>
    </p:spTree>
    <p:extLst>
      <p:ext uri="{BB962C8B-B14F-4D97-AF65-F5344CB8AC3E}">
        <p14:creationId xmlns:p14="http://schemas.microsoft.com/office/powerpoint/2010/main" xmlns="" val="2607452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Аналитическая деятельность.</a:t>
            </a:r>
            <a:br>
              <a:rPr lang="ru-RU" dirty="0" smtClean="0">
                <a:solidFill>
                  <a:srgbClr val="FFFF00"/>
                </a:solidFill>
              </a:rPr>
            </a:br>
            <a:endParaRPr lang="ru-RU" dirty="0">
              <a:solidFill>
                <a:srgbClr val="FFFF00"/>
              </a:solidFill>
            </a:endParaRPr>
          </a:p>
        </p:txBody>
      </p:sp>
      <p:sp>
        <p:nvSpPr>
          <p:cNvPr id="3" name="Объект 2"/>
          <p:cNvSpPr>
            <a:spLocks noGrp="1"/>
          </p:cNvSpPr>
          <p:nvPr>
            <p:ph idx="1"/>
          </p:nvPr>
        </p:nvSpPr>
        <p:spPr/>
        <p:txBody>
          <a:bodyPr>
            <a:normAutofit fontScale="77500" lnSpcReduction="20000"/>
          </a:bodyPr>
          <a:lstStyle/>
          <a:p>
            <a:pPr algn="just"/>
            <a:r>
              <a:rPr lang="ru-RU" dirty="0" smtClean="0"/>
              <a:t>В результате анализа анкетных данных можно сделать следующие выводы:</a:t>
            </a:r>
          </a:p>
          <a:p>
            <a:pPr lvl="0" algn="just"/>
            <a:r>
              <a:rPr lang="ru-RU" dirty="0" smtClean="0"/>
              <a:t>Среди опрошенных </a:t>
            </a:r>
            <a:r>
              <a:rPr lang="ru-RU" dirty="0" smtClean="0"/>
              <a:t>родителей считают необходимым воспитание нравственно-патриотических чувств у своих детей  в условиях дошкольного образовательного учреждения и признают актуальность данной проблемы в современном обществе </a:t>
            </a:r>
            <a:r>
              <a:rPr lang="ru-RU" dirty="0" smtClean="0"/>
              <a:t>(75%);</a:t>
            </a:r>
            <a:endParaRPr lang="ru-RU" dirty="0" smtClean="0"/>
          </a:p>
          <a:p>
            <a:pPr lvl="0" algn="just"/>
            <a:r>
              <a:rPr lang="ru-RU" dirty="0" smtClean="0"/>
              <a:t>Следует отметить, что всего 35% родителей отмечают важность патриотического воспитания в семье, отдавая предпочтение воспитанию данных качеств   детскому саду и школе;</a:t>
            </a:r>
          </a:p>
          <a:p>
            <a:pPr lvl="0" algn="just"/>
            <a:r>
              <a:rPr lang="ru-RU" dirty="0" smtClean="0"/>
              <a:t>15% </a:t>
            </a:r>
            <a:r>
              <a:rPr lang="ru-RU" dirty="0" smtClean="0"/>
              <a:t>опрошенных родителей рассказывают своим детям о родном городе, его истории</a:t>
            </a:r>
          </a:p>
          <a:p>
            <a:pPr lvl="0" algn="just"/>
            <a:r>
              <a:rPr lang="ru-RU" dirty="0" smtClean="0"/>
              <a:t>В результате анализа определений, данных родителями понятию «патриотизм»,  можно сделать вывод о недостаточной их осведомленности в этой области (20% респондентов не смогли дать определение, остальные ограничились определением «любви», «уважения» к Родине и близким)</a:t>
            </a:r>
          </a:p>
          <a:p>
            <a:pPr lvl="0" algn="just"/>
            <a:r>
              <a:rPr lang="ru-RU" dirty="0" smtClean="0"/>
              <a:t>Родители отдают предпочтение совместных походов со своими детьми в парки, цирк,  развлекательные центры,  игнорируя музеи и выставки (считают, что дети слишком малы для данных мероприятий)</a:t>
            </a:r>
          </a:p>
          <a:p>
            <a:endParaRPr lang="ru-RU" dirty="0"/>
          </a:p>
        </p:txBody>
      </p:sp>
    </p:spTree>
    <p:extLst>
      <p:ext uri="{BB962C8B-B14F-4D97-AF65-F5344CB8AC3E}">
        <p14:creationId xmlns:p14="http://schemas.microsoft.com/office/powerpoint/2010/main" xmlns="" val="1764884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Информационно- просветительская работа.</a:t>
            </a:r>
            <a:endParaRPr lang="ru-RU" dirty="0">
              <a:solidFill>
                <a:srgbClr val="FFFF00"/>
              </a:solidFill>
            </a:endParaRPr>
          </a:p>
        </p:txBody>
      </p:sp>
      <p:sp>
        <p:nvSpPr>
          <p:cNvPr id="3" name="Объект 2"/>
          <p:cNvSpPr>
            <a:spLocks noGrp="1"/>
          </p:cNvSpPr>
          <p:nvPr>
            <p:ph idx="1"/>
          </p:nvPr>
        </p:nvSpPr>
        <p:spPr/>
        <p:txBody>
          <a:bodyPr/>
          <a:lstStyle/>
          <a:p>
            <a:pPr>
              <a:buNone/>
            </a:pPr>
            <a:endParaRPr lang="ru-RU" dirty="0" smtClean="0"/>
          </a:p>
          <a:p>
            <a:pPr>
              <a:buNone/>
            </a:pPr>
            <a:endParaRPr lang="ru-RU" dirty="0" smtClean="0"/>
          </a:p>
          <a:p>
            <a:r>
              <a:rPr lang="ru-RU" sz="2400" dirty="0" smtClean="0"/>
              <a:t>Консультации</a:t>
            </a:r>
          </a:p>
          <a:p>
            <a:r>
              <a:rPr lang="ru-RU" sz="2400" dirty="0" smtClean="0"/>
              <a:t> Наглядный материал</a:t>
            </a:r>
          </a:p>
          <a:p>
            <a:r>
              <a:rPr lang="ru-RU" sz="2400" dirty="0" smtClean="0"/>
              <a:t>Индивидуальные консультации</a:t>
            </a:r>
            <a:endParaRPr lang="ru-RU" sz="2400" dirty="0"/>
          </a:p>
        </p:txBody>
      </p:sp>
    </p:spTree>
    <p:extLst>
      <p:ext uri="{BB962C8B-B14F-4D97-AF65-F5344CB8AC3E}">
        <p14:creationId xmlns:p14="http://schemas.microsoft.com/office/powerpoint/2010/main" xmlns="" val="165394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Совместная деятельность.</a:t>
            </a:r>
            <a:endParaRPr lang="ru-RU" dirty="0">
              <a:solidFill>
                <a:srgbClr val="FFFF00"/>
              </a:solidFill>
            </a:endParaRPr>
          </a:p>
        </p:txBody>
      </p:sp>
      <p:sp>
        <p:nvSpPr>
          <p:cNvPr id="3" name="Объект 2"/>
          <p:cNvSpPr>
            <a:spLocks noGrp="1"/>
          </p:cNvSpPr>
          <p:nvPr>
            <p:ph idx="1"/>
          </p:nvPr>
        </p:nvSpPr>
        <p:spPr/>
        <p:txBody>
          <a:bodyPr/>
          <a:lstStyle/>
          <a:p>
            <a:r>
              <a:rPr lang="ru-RU" dirty="0" smtClean="0"/>
              <a:t>Тематические родительские собрания.</a:t>
            </a:r>
          </a:p>
          <a:p>
            <a:r>
              <a:rPr lang="ru-RU" dirty="0" smtClean="0"/>
              <a:t>Проведение праздника «День народного единства». (4 ноября</a:t>
            </a:r>
            <a:r>
              <a:rPr lang="ru-RU" dirty="0" smtClean="0"/>
              <a:t>)</a:t>
            </a:r>
          </a:p>
          <a:p>
            <a:r>
              <a:rPr lang="ru-RU" dirty="0" smtClean="0"/>
              <a:t>Создание родительского клуба по патриотическому воспитанию</a:t>
            </a:r>
            <a:endParaRPr lang="ru-RU" dirty="0"/>
          </a:p>
        </p:txBody>
      </p:sp>
    </p:spTree>
    <p:extLst>
      <p:ext uri="{BB962C8B-B14F-4D97-AF65-F5344CB8AC3E}">
        <p14:creationId xmlns:p14="http://schemas.microsoft.com/office/powerpoint/2010/main" xmlns="" val="307172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Контрольно- оценочная работа.</a:t>
            </a:r>
            <a:endParaRPr lang="ru-RU" dirty="0">
              <a:solidFill>
                <a:srgbClr val="FFFF00"/>
              </a:solidFill>
            </a:endParaRPr>
          </a:p>
        </p:txBody>
      </p:sp>
      <p:sp>
        <p:nvSpPr>
          <p:cNvPr id="3" name="Объект 2"/>
          <p:cNvSpPr>
            <a:spLocks noGrp="1"/>
          </p:cNvSpPr>
          <p:nvPr>
            <p:ph idx="1"/>
          </p:nvPr>
        </p:nvSpPr>
        <p:spPr/>
        <p:txBody>
          <a:bodyPr/>
          <a:lstStyle/>
          <a:p>
            <a:r>
              <a:rPr lang="ru-RU" dirty="0" smtClean="0"/>
              <a:t>В результате реализации проекта повторное анкетирование показало, что увеличился процент родительской общей </a:t>
            </a:r>
            <a:r>
              <a:rPr lang="ru-RU" dirty="0" smtClean="0"/>
              <a:t>осведомлённости по изучаемому направлению (на 45%)</a:t>
            </a:r>
            <a:endParaRPr lang="ru-RU" dirty="0" smtClean="0"/>
          </a:p>
          <a:p>
            <a:r>
              <a:rPr lang="ru-RU" dirty="0" smtClean="0"/>
              <a:t>На    </a:t>
            </a:r>
            <a:r>
              <a:rPr lang="ru-RU" dirty="0" smtClean="0"/>
              <a:t>15 </a:t>
            </a:r>
            <a:r>
              <a:rPr lang="ru-RU" dirty="0" smtClean="0"/>
              <a:t>% увеличились представления о значении нравственно-патриотического воспитания в дошкольном образовательном учреждении и в семье</a:t>
            </a:r>
            <a:r>
              <a:rPr lang="ru-RU" dirty="0" smtClean="0"/>
              <a:t>.</a:t>
            </a:r>
          </a:p>
          <a:p>
            <a:r>
              <a:rPr lang="ru-RU" dirty="0" smtClean="0"/>
              <a:t>На 50% увеличилось осознание родителями ценности нравственно-патриотического воспитания в условиях семьи</a:t>
            </a:r>
            <a:endParaRPr lang="ru-RU" dirty="0" smtClean="0"/>
          </a:p>
          <a:p>
            <a:endParaRPr lang="ru-RU" dirty="0" smtClean="0"/>
          </a:p>
          <a:p>
            <a:endParaRPr lang="ru-RU" dirty="0"/>
          </a:p>
        </p:txBody>
      </p:sp>
    </p:spTree>
    <p:extLst>
      <p:ext uri="{BB962C8B-B14F-4D97-AF65-F5344CB8AC3E}">
        <p14:creationId xmlns:p14="http://schemas.microsoft.com/office/powerpoint/2010/main" xmlns="" val="2359442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125</TotalTime>
  <Words>567</Words>
  <Application>Microsoft Office PowerPoint</Application>
  <PresentationFormat>Произвольный</PresentationFormat>
  <Paragraphs>48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Ион</vt:lpstr>
      <vt:lpstr>Проект совместной деятельности с родителями.</vt:lpstr>
      <vt:lpstr>Цель: Выявить проблемы, пути и способы совершенствования работы с родителями по нравственно- патриотическому воспитанию дошкольников.</vt:lpstr>
      <vt:lpstr>Планируемые результаты</vt:lpstr>
      <vt:lpstr>Актуальность рассмотрения проблемы.</vt:lpstr>
      <vt:lpstr>Этапы проекта:</vt:lpstr>
      <vt:lpstr>Аналитическая деятельность. </vt:lpstr>
      <vt:lpstr>Информационно- просветительская работа.</vt:lpstr>
      <vt:lpstr>Совместная деятельность.</vt:lpstr>
      <vt:lpstr>Контрольно- оценочная работа.</vt:lpstr>
      <vt:lpstr>Подведение итогов.</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совместной деятельности с родителями.</dc:title>
  <dc:creator>Дом</dc:creator>
  <cp:lastModifiedBy>Жиделева Н. Ф.</cp:lastModifiedBy>
  <cp:revision>17</cp:revision>
  <dcterms:created xsi:type="dcterms:W3CDTF">2014-11-20T04:26:37Z</dcterms:created>
  <dcterms:modified xsi:type="dcterms:W3CDTF">2014-11-20T10:59:45Z</dcterms:modified>
</cp:coreProperties>
</file>