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5" r:id="rId1"/>
  </p:sldMasterIdLst>
  <p:notesMasterIdLst>
    <p:notesMasterId r:id="rId39"/>
  </p:notesMasterIdLst>
  <p:sldIdLst>
    <p:sldId id="268" r:id="rId2"/>
    <p:sldId id="279" r:id="rId3"/>
    <p:sldId id="280" r:id="rId4"/>
    <p:sldId id="281" r:id="rId5"/>
    <p:sldId id="291" r:id="rId6"/>
    <p:sldId id="298" r:id="rId7"/>
    <p:sldId id="290" r:id="rId8"/>
    <p:sldId id="272" r:id="rId9"/>
    <p:sldId id="273" r:id="rId10"/>
    <p:sldId id="256" r:id="rId11"/>
    <p:sldId id="270" r:id="rId12"/>
    <p:sldId id="274" r:id="rId13"/>
    <p:sldId id="299" r:id="rId14"/>
    <p:sldId id="282" r:id="rId15"/>
    <p:sldId id="283" r:id="rId16"/>
    <p:sldId id="302" r:id="rId17"/>
    <p:sldId id="284" r:id="rId18"/>
    <p:sldId id="261" r:id="rId19"/>
    <p:sldId id="265" r:id="rId20"/>
    <p:sldId id="275" r:id="rId21"/>
    <p:sldId id="294" r:id="rId22"/>
    <p:sldId id="276" r:id="rId23"/>
    <p:sldId id="285" r:id="rId24"/>
    <p:sldId id="295" r:id="rId25"/>
    <p:sldId id="303" r:id="rId26"/>
    <p:sldId id="297" r:id="rId27"/>
    <p:sldId id="286" r:id="rId28"/>
    <p:sldId id="287" r:id="rId29"/>
    <p:sldId id="300" r:id="rId30"/>
    <p:sldId id="267" r:id="rId31"/>
    <p:sldId id="296" r:id="rId32"/>
    <p:sldId id="301" r:id="rId33"/>
    <p:sldId id="288" r:id="rId34"/>
    <p:sldId id="264" r:id="rId35"/>
    <p:sldId id="305" r:id="rId36"/>
    <p:sldId id="292" r:id="rId37"/>
    <p:sldId id="269" r:id="rId38"/>
  </p:sldIdLst>
  <p:sldSz cx="9144000" cy="6858000" type="screen4x3"/>
  <p:notesSz cx="6858000" cy="99456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3300"/>
    <a:srgbClr val="FF99FF"/>
    <a:srgbClr val="FFCC99"/>
    <a:srgbClr val="66FF33"/>
    <a:srgbClr val="990000"/>
    <a:srgbClr val="CC0000"/>
    <a:srgbClr val="A50021"/>
    <a:srgbClr val="FF9900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2" autoAdjust="0"/>
    <p:restoredTop sz="94660"/>
  </p:normalViewPr>
  <p:slideViewPr>
    <p:cSldViewPr>
      <p:cViewPr>
        <p:scale>
          <a:sx n="64" d="100"/>
          <a:sy n="64" d="100"/>
        </p:scale>
        <p:origin x="-1668" y="-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20CDB6-716E-4420-8F23-AFE0643D094D}" type="doc">
      <dgm:prSet loTypeId="urn:microsoft.com/office/officeart/2005/8/layout/radial4" loCatId="relationship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A37CB14F-3CF2-476C-9A4D-4AE28F3F7DD0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mtClean="0"/>
            <a:t>Цель</a:t>
          </a:r>
          <a:endParaRPr lang="ru-RU"/>
        </a:p>
      </dgm:t>
    </dgm:pt>
    <dgm:pt modelId="{03E98998-A384-4C0E-A8FB-3E61B2B0905A}" type="parTrans" cxnId="{FC4F9605-F051-4130-9FE1-53ED019EECBF}">
      <dgm:prSet/>
      <dgm:spPr/>
      <dgm:t>
        <a:bodyPr/>
        <a:lstStyle/>
        <a:p>
          <a:pPr algn="ctr"/>
          <a:endParaRPr lang="ru-RU"/>
        </a:p>
      </dgm:t>
    </dgm:pt>
    <dgm:pt modelId="{ECC3B393-98BF-4134-B3D1-7255EB3A1732}" type="sibTrans" cxnId="{FC4F9605-F051-4130-9FE1-53ED019EECBF}">
      <dgm:prSet/>
      <dgm:spPr/>
      <dgm:t>
        <a:bodyPr/>
        <a:lstStyle/>
        <a:p>
          <a:pPr algn="ctr"/>
          <a:endParaRPr lang="ru-RU"/>
        </a:p>
      </dgm:t>
    </dgm:pt>
    <dgm:pt modelId="{169832FD-16E9-4974-84A4-809F1C283A9E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400" noProof="0" smtClean="0"/>
            <a:t>Расширить знания о жизни первого космонавта Земли Ю.А. Гагарина, его вкладе в изучении космического пространства</a:t>
          </a:r>
          <a:endParaRPr lang="ru-RU" sz="2400" noProof="0"/>
        </a:p>
      </dgm:t>
    </dgm:pt>
    <dgm:pt modelId="{5370D4C6-D089-4F65-9C6E-2CF80B5942AD}" type="parTrans" cxnId="{3DD14702-BCAC-4122-AFDA-604E03DEC0AC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endParaRPr lang="ru-RU"/>
        </a:p>
      </dgm:t>
    </dgm:pt>
    <dgm:pt modelId="{B55C1AB8-AE5B-49C1-9D59-4962DA8B4FEE}" type="sibTrans" cxnId="{3DD14702-BCAC-4122-AFDA-604E03DEC0AC}">
      <dgm:prSet/>
      <dgm:spPr/>
      <dgm:t>
        <a:bodyPr/>
        <a:lstStyle/>
        <a:p>
          <a:pPr algn="ctr"/>
          <a:endParaRPr lang="ru-RU"/>
        </a:p>
      </dgm:t>
    </dgm:pt>
    <dgm:pt modelId="{1E21598D-8F34-474F-9F60-55E2F3B803B1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400" noProof="0" smtClean="0"/>
            <a:t>Определить</a:t>
          </a:r>
          <a:r>
            <a:rPr lang="uk-UA" sz="2400" smtClean="0"/>
            <a:t> роль </a:t>
          </a:r>
          <a:r>
            <a:rPr lang="ru-RU" sz="2400" noProof="0" smtClean="0"/>
            <a:t>первого</a:t>
          </a:r>
          <a:r>
            <a:rPr lang="uk-UA" sz="2400" smtClean="0"/>
            <a:t> полета человека в космос для развития научного </a:t>
          </a:r>
          <a:r>
            <a:rPr lang="ru-RU" sz="2400" noProof="0" smtClean="0"/>
            <a:t>мировозрения</a:t>
          </a:r>
          <a:r>
            <a:rPr lang="uk-UA" sz="2400" smtClean="0"/>
            <a:t> об Вселенной и перспективы </a:t>
          </a:r>
          <a:r>
            <a:rPr lang="ru-RU" sz="2400" noProof="0" smtClean="0"/>
            <a:t>ее</a:t>
          </a:r>
          <a:r>
            <a:rPr lang="uk-UA" sz="2400" smtClean="0"/>
            <a:t> </a:t>
          </a:r>
          <a:r>
            <a:rPr lang="ru-RU" sz="2400" noProof="0" smtClean="0"/>
            <a:t>исследования</a:t>
          </a:r>
          <a:endParaRPr lang="ru-RU" sz="2400" noProof="0"/>
        </a:p>
      </dgm:t>
    </dgm:pt>
    <dgm:pt modelId="{5F63B9C3-2027-4AB0-AB3C-DCCD64C728EB}" type="sibTrans" cxnId="{316823E8-C1FF-41AF-AB25-ABE9365E514F}">
      <dgm:prSet/>
      <dgm:spPr/>
      <dgm:t>
        <a:bodyPr/>
        <a:lstStyle/>
        <a:p>
          <a:pPr algn="ctr"/>
          <a:endParaRPr lang="ru-RU"/>
        </a:p>
      </dgm:t>
    </dgm:pt>
    <dgm:pt modelId="{5641E48E-70EC-42CF-B579-70869EBF993F}" type="parTrans" cxnId="{316823E8-C1FF-41AF-AB25-ABE9365E514F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endParaRPr lang="ru-RU"/>
        </a:p>
      </dgm:t>
    </dgm:pt>
    <dgm:pt modelId="{AAEB7978-8538-4D14-92BF-EE0420CA8EB2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400" noProof="0" smtClean="0"/>
            <a:t>Подвести к выводу о том, что Ю.А. Гагарин – герой-космонавт, патриот,  человек</a:t>
          </a:r>
          <a:r>
            <a:rPr lang="ru-RU" sz="2400" baseline="0" noProof="0" smtClean="0"/>
            <a:t>, личность</a:t>
          </a:r>
          <a:endParaRPr lang="ru-RU" sz="2400" noProof="0"/>
        </a:p>
      </dgm:t>
    </dgm:pt>
    <dgm:pt modelId="{1A4C2804-EF7A-4242-A317-574D5D00AD1E}" type="parTrans" cxnId="{6D2A6FDF-4C11-42C7-BE24-FF5E26F0B01F}">
      <dgm:prSet/>
      <dgm:spPr/>
      <dgm:t>
        <a:bodyPr/>
        <a:lstStyle/>
        <a:p>
          <a:endParaRPr lang="ru-RU"/>
        </a:p>
      </dgm:t>
    </dgm:pt>
    <dgm:pt modelId="{AF241FA4-1BD1-45A8-A263-90A629E640FE}" type="sibTrans" cxnId="{6D2A6FDF-4C11-42C7-BE24-FF5E26F0B01F}">
      <dgm:prSet/>
      <dgm:spPr/>
      <dgm:t>
        <a:bodyPr/>
        <a:lstStyle/>
        <a:p>
          <a:endParaRPr lang="ru-RU"/>
        </a:p>
      </dgm:t>
    </dgm:pt>
    <dgm:pt modelId="{463B05DD-9411-4F2D-9D98-E946D334132A}" type="pres">
      <dgm:prSet presAssocID="{1620CDB6-716E-4420-8F23-AFE0643D094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5AA18B-CABF-497E-9EA1-DE6718CC1C78}" type="pres">
      <dgm:prSet presAssocID="{A37CB14F-3CF2-476C-9A4D-4AE28F3F7DD0}" presName="centerShape" presStyleLbl="node0" presStyleIdx="0" presStyleCnt="1" custLinFactNeighborX="-440" custLinFactNeighborY="-48788"/>
      <dgm:spPr/>
      <dgm:t>
        <a:bodyPr/>
        <a:lstStyle/>
        <a:p>
          <a:endParaRPr lang="ru-RU"/>
        </a:p>
      </dgm:t>
    </dgm:pt>
    <dgm:pt modelId="{53E99AE5-E79C-42FF-9DA1-44C8A59A26FA}" type="pres">
      <dgm:prSet presAssocID="{5370D4C6-D089-4F65-9C6E-2CF80B5942AD}" presName="parTrans" presStyleLbl="bgSibTrans2D1" presStyleIdx="0" presStyleCnt="3" custLinFactNeighborX="30151" custLinFactNeighborY="59430"/>
      <dgm:spPr/>
      <dgm:t>
        <a:bodyPr/>
        <a:lstStyle/>
        <a:p>
          <a:endParaRPr lang="ru-RU"/>
        </a:p>
      </dgm:t>
    </dgm:pt>
    <dgm:pt modelId="{6E1FA368-5E18-4007-9681-9559D0C3C282}" type="pres">
      <dgm:prSet presAssocID="{169832FD-16E9-4974-84A4-809F1C283A9E}" presName="node" presStyleLbl="node1" presStyleIdx="0" presStyleCnt="3" custScaleX="108288" custScaleY="106950" custRadScaleRad="97809" custRadScaleInc="39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272924-81F5-487C-AD9F-7A240782C135}" type="pres">
      <dgm:prSet presAssocID="{5641E48E-70EC-42CF-B579-70869EBF993F}" presName="parTrans" presStyleLbl="bgSibTrans2D1" presStyleIdx="1" presStyleCnt="3" custAng="283553" custScaleX="93799" custLinFactNeighborX="-5130" custLinFactNeighborY="-21942"/>
      <dgm:spPr/>
      <dgm:t>
        <a:bodyPr/>
        <a:lstStyle/>
        <a:p>
          <a:endParaRPr lang="ru-RU"/>
        </a:p>
      </dgm:t>
    </dgm:pt>
    <dgm:pt modelId="{57CE15F1-79F1-4D92-911D-96AEF7B04DAF}" type="pres">
      <dgm:prSet presAssocID="{1E21598D-8F34-474F-9F60-55E2F3B803B1}" presName="node" presStyleLbl="node1" presStyleIdx="1" presStyleCnt="3" custScaleX="135458" custScaleY="111351" custRadScaleRad="9959" custRadScaleInc="215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AF25ED-9402-44EF-8F1B-B54A2430D08E}" type="pres">
      <dgm:prSet presAssocID="{1A4C2804-EF7A-4242-A317-574D5D00AD1E}" presName="parTrans" presStyleLbl="bgSibTrans2D1" presStyleIdx="2" presStyleCnt="3" custLinFactNeighborX="-19737" custLinFactNeighborY="48172"/>
      <dgm:spPr/>
      <dgm:t>
        <a:bodyPr/>
        <a:lstStyle/>
        <a:p>
          <a:endParaRPr lang="ru-RU"/>
        </a:p>
      </dgm:t>
    </dgm:pt>
    <dgm:pt modelId="{73F194A2-476C-428D-A964-BEF3AE60A5C9}" type="pres">
      <dgm:prSet presAssocID="{AAEB7978-8538-4D14-92BF-EE0420CA8EB2}" presName="node" presStyleLbl="node1" presStyleIdx="2" presStyleCnt="3" custScaleX="114028" custScaleY="110750" custRadScaleRad="104893" custRadScaleInc="-8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1EE4E5-7C82-4CE4-9346-9BA2C068852E}" type="presOf" srcId="{5370D4C6-D089-4F65-9C6E-2CF80B5942AD}" destId="{53E99AE5-E79C-42FF-9DA1-44C8A59A26FA}" srcOrd="0" destOrd="0" presId="urn:microsoft.com/office/officeart/2005/8/layout/radial4"/>
    <dgm:cxn modelId="{3DD14702-BCAC-4122-AFDA-604E03DEC0AC}" srcId="{A37CB14F-3CF2-476C-9A4D-4AE28F3F7DD0}" destId="{169832FD-16E9-4974-84A4-809F1C283A9E}" srcOrd="0" destOrd="0" parTransId="{5370D4C6-D089-4F65-9C6E-2CF80B5942AD}" sibTransId="{B55C1AB8-AE5B-49C1-9D59-4962DA8B4FEE}"/>
    <dgm:cxn modelId="{C82DA226-82B4-43D9-8DB3-CEDE7DC8617E}" type="presOf" srcId="{AAEB7978-8538-4D14-92BF-EE0420CA8EB2}" destId="{73F194A2-476C-428D-A964-BEF3AE60A5C9}" srcOrd="0" destOrd="0" presId="urn:microsoft.com/office/officeart/2005/8/layout/radial4"/>
    <dgm:cxn modelId="{FC4F9605-F051-4130-9FE1-53ED019EECBF}" srcId="{1620CDB6-716E-4420-8F23-AFE0643D094D}" destId="{A37CB14F-3CF2-476C-9A4D-4AE28F3F7DD0}" srcOrd="0" destOrd="0" parTransId="{03E98998-A384-4C0E-A8FB-3E61B2B0905A}" sibTransId="{ECC3B393-98BF-4134-B3D1-7255EB3A1732}"/>
    <dgm:cxn modelId="{3689877C-5C2F-4B4F-B697-4D59276F5453}" type="presOf" srcId="{1620CDB6-716E-4420-8F23-AFE0643D094D}" destId="{463B05DD-9411-4F2D-9D98-E946D334132A}" srcOrd="0" destOrd="0" presId="urn:microsoft.com/office/officeart/2005/8/layout/radial4"/>
    <dgm:cxn modelId="{316823E8-C1FF-41AF-AB25-ABE9365E514F}" srcId="{A37CB14F-3CF2-476C-9A4D-4AE28F3F7DD0}" destId="{1E21598D-8F34-474F-9F60-55E2F3B803B1}" srcOrd="1" destOrd="0" parTransId="{5641E48E-70EC-42CF-B579-70869EBF993F}" sibTransId="{5F63B9C3-2027-4AB0-AB3C-DCCD64C728EB}"/>
    <dgm:cxn modelId="{0ACC9DE2-6414-4A6F-91B3-D84CAB15C577}" type="presOf" srcId="{169832FD-16E9-4974-84A4-809F1C283A9E}" destId="{6E1FA368-5E18-4007-9681-9559D0C3C282}" srcOrd="0" destOrd="0" presId="urn:microsoft.com/office/officeart/2005/8/layout/radial4"/>
    <dgm:cxn modelId="{3EB06A43-5CFC-4492-B68A-0A802986BF31}" type="presOf" srcId="{A37CB14F-3CF2-476C-9A4D-4AE28F3F7DD0}" destId="{515AA18B-CABF-497E-9EA1-DE6718CC1C78}" srcOrd="0" destOrd="0" presId="urn:microsoft.com/office/officeart/2005/8/layout/radial4"/>
    <dgm:cxn modelId="{2E0EA069-8F1C-489F-9B50-BBADBEA31939}" type="presOf" srcId="{1E21598D-8F34-474F-9F60-55E2F3B803B1}" destId="{57CE15F1-79F1-4D92-911D-96AEF7B04DAF}" srcOrd="0" destOrd="0" presId="urn:microsoft.com/office/officeart/2005/8/layout/radial4"/>
    <dgm:cxn modelId="{22D83A41-0446-4B3E-9A4E-07431A3EBF16}" type="presOf" srcId="{1A4C2804-EF7A-4242-A317-574D5D00AD1E}" destId="{41AF25ED-9402-44EF-8F1B-B54A2430D08E}" srcOrd="0" destOrd="0" presId="urn:microsoft.com/office/officeart/2005/8/layout/radial4"/>
    <dgm:cxn modelId="{6D2A6FDF-4C11-42C7-BE24-FF5E26F0B01F}" srcId="{A37CB14F-3CF2-476C-9A4D-4AE28F3F7DD0}" destId="{AAEB7978-8538-4D14-92BF-EE0420CA8EB2}" srcOrd="2" destOrd="0" parTransId="{1A4C2804-EF7A-4242-A317-574D5D00AD1E}" sibTransId="{AF241FA4-1BD1-45A8-A263-90A629E640FE}"/>
    <dgm:cxn modelId="{9148E732-C91A-4AED-9E84-A55D18768D6B}" type="presOf" srcId="{5641E48E-70EC-42CF-B579-70869EBF993F}" destId="{8E272924-81F5-487C-AD9F-7A240782C135}" srcOrd="0" destOrd="0" presId="urn:microsoft.com/office/officeart/2005/8/layout/radial4"/>
    <dgm:cxn modelId="{D751A75E-47DB-4C13-87BC-7C63077C119A}" type="presParOf" srcId="{463B05DD-9411-4F2D-9D98-E946D334132A}" destId="{515AA18B-CABF-497E-9EA1-DE6718CC1C78}" srcOrd="0" destOrd="0" presId="urn:microsoft.com/office/officeart/2005/8/layout/radial4"/>
    <dgm:cxn modelId="{B3D3EB20-C431-4141-BE39-2372B96F6ACB}" type="presParOf" srcId="{463B05DD-9411-4F2D-9D98-E946D334132A}" destId="{53E99AE5-E79C-42FF-9DA1-44C8A59A26FA}" srcOrd="1" destOrd="0" presId="urn:microsoft.com/office/officeart/2005/8/layout/radial4"/>
    <dgm:cxn modelId="{DB59ABEB-19F1-412D-ADEE-FA1FE46B90B9}" type="presParOf" srcId="{463B05DD-9411-4F2D-9D98-E946D334132A}" destId="{6E1FA368-5E18-4007-9681-9559D0C3C282}" srcOrd="2" destOrd="0" presId="urn:microsoft.com/office/officeart/2005/8/layout/radial4"/>
    <dgm:cxn modelId="{87C19C0B-BBE2-44F3-9EC7-534F48AFCB81}" type="presParOf" srcId="{463B05DD-9411-4F2D-9D98-E946D334132A}" destId="{8E272924-81F5-487C-AD9F-7A240782C135}" srcOrd="3" destOrd="0" presId="urn:microsoft.com/office/officeart/2005/8/layout/radial4"/>
    <dgm:cxn modelId="{B5FF5DF2-363D-4886-B317-5039F734FB21}" type="presParOf" srcId="{463B05DD-9411-4F2D-9D98-E946D334132A}" destId="{57CE15F1-79F1-4D92-911D-96AEF7B04DAF}" srcOrd="4" destOrd="0" presId="urn:microsoft.com/office/officeart/2005/8/layout/radial4"/>
    <dgm:cxn modelId="{DF3633C4-2AE4-42A3-930A-EFCACBB3E96E}" type="presParOf" srcId="{463B05DD-9411-4F2D-9D98-E946D334132A}" destId="{41AF25ED-9402-44EF-8F1B-B54A2430D08E}" srcOrd="5" destOrd="0" presId="urn:microsoft.com/office/officeart/2005/8/layout/radial4"/>
    <dgm:cxn modelId="{2586A513-B165-4C2D-A2CF-4A93C368BB5B}" type="presParOf" srcId="{463B05DD-9411-4F2D-9D98-E946D334132A}" destId="{73F194A2-476C-428D-A964-BEF3AE60A5C9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12D1CB-47F0-42CC-BFAD-EFBA93FA0F32}" type="doc">
      <dgm:prSet loTypeId="urn:microsoft.com/office/officeart/2005/8/layout/process4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D995E57-1131-45E5-B6F7-B03535EF134B}">
      <dgm:prSet/>
      <dgm:spPr/>
      <dgm:t>
        <a:bodyPr/>
        <a:lstStyle/>
        <a:p>
          <a:r>
            <a:rPr lang="ru-RU" b="1" noProof="0" smtClean="0">
              <a:solidFill>
                <a:schemeClr val="tx1"/>
              </a:solidFill>
            </a:rPr>
            <a:t>Раскрыть понятие Вселенная и историю ее развития</a:t>
          </a:r>
          <a:endParaRPr lang="ru-RU" b="1" noProof="0">
            <a:solidFill>
              <a:schemeClr val="tx1"/>
            </a:solidFill>
          </a:endParaRPr>
        </a:p>
      </dgm:t>
    </dgm:pt>
    <dgm:pt modelId="{360E04FF-919A-4E67-A713-87AA8AC76550}" type="parTrans" cxnId="{5CD88338-F5F2-44D1-85B8-B2DE8CFF1C90}">
      <dgm:prSet/>
      <dgm:spPr/>
      <dgm:t>
        <a:bodyPr/>
        <a:lstStyle/>
        <a:p>
          <a:endParaRPr lang="ru-RU"/>
        </a:p>
      </dgm:t>
    </dgm:pt>
    <dgm:pt modelId="{FB49E0BC-B95D-4E30-96AD-EE048F87E019}" type="sibTrans" cxnId="{5CD88338-F5F2-44D1-85B8-B2DE8CFF1C90}">
      <dgm:prSet/>
      <dgm:spPr/>
      <dgm:t>
        <a:bodyPr/>
        <a:lstStyle/>
        <a:p>
          <a:endParaRPr lang="ru-RU"/>
        </a:p>
      </dgm:t>
    </dgm:pt>
    <dgm:pt modelId="{3852DCC8-74AD-4693-A13A-E17D92B87614}">
      <dgm:prSet custT="1"/>
      <dgm:spPr/>
      <dgm:t>
        <a:bodyPr/>
        <a:lstStyle/>
        <a:p>
          <a:r>
            <a:rPr lang="ru-RU" sz="6000" b="1" i="0" u="none" noProof="0" smtClean="0">
              <a:solidFill>
                <a:schemeClr val="tx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rPr>
            <a:t>Задачи</a:t>
          </a:r>
          <a:endParaRPr lang="ru-RU" sz="6000" b="1" i="0" u="none" noProof="0">
            <a:solidFill>
              <a:schemeClr val="tx1"/>
            </a:solidFill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a:endParaRPr>
        </a:p>
      </dgm:t>
    </dgm:pt>
    <dgm:pt modelId="{132CCA15-05B1-478C-8240-9A4DA7C18D01}" type="parTrans" cxnId="{AAEF90AA-6E82-4131-AFE8-B228F9419B4B}">
      <dgm:prSet/>
      <dgm:spPr/>
      <dgm:t>
        <a:bodyPr/>
        <a:lstStyle/>
        <a:p>
          <a:endParaRPr lang="ru-RU"/>
        </a:p>
      </dgm:t>
    </dgm:pt>
    <dgm:pt modelId="{5A6EF2BA-E487-421A-A45E-468873D33BF2}" type="sibTrans" cxnId="{AAEF90AA-6E82-4131-AFE8-B228F9419B4B}">
      <dgm:prSet/>
      <dgm:spPr/>
      <dgm:t>
        <a:bodyPr/>
        <a:lstStyle/>
        <a:p>
          <a:endParaRPr lang="ru-RU"/>
        </a:p>
      </dgm:t>
    </dgm:pt>
    <dgm:pt modelId="{B734D97F-71A9-4711-BFCB-7038B0A84ACA}">
      <dgm:prSet/>
      <dgm:spPr/>
      <dgm:t>
        <a:bodyPr/>
        <a:lstStyle/>
        <a:p>
          <a:r>
            <a:rPr lang="ru-RU" b="1" noProof="0" smtClean="0">
              <a:solidFill>
                <a:schemeClr val="tx1"/>
              </a:solidFill>
            </a:rPr>
            <a:t> Презентовать Юрия Гагарина как человека, который покорил небо. Человека, </a:t>
          </a:r>
          <a:r>
            <a:rPr lang="ru-RU" b="1" baseline="0" noProof="0" smtClean="0">
              <a:solidFill>
                <a:schemeClr val="tx1"/>
              </a:solidFill>
            </a:rPr>
            <a:t>чей подвиг и улыбка покорила планету. </a:t>
          </a:r>
          <a:endParaRPr lang="ru-RU" b="1" noProof="0">
            <a:solidFill>
              <a:schemeClr val="tx1"/>
            </a:solidFill>
          </a:endParaRPr>
        </a:p>
      </dgm:t>
    </dgm:pt>
    <dgm:pt modelId="{A30B4536-11E0-4C18-B8EB-81CBE63FE2F7}" type="parTrans" cxnId="{4BAE5809-5F13-4475-A487-AC285D9693EB}">
      <dgm:prSet/>
      <dgm:spPr/>
      <dgm:t>
        <a:bodyPr/>
        <a:lstStyle/>
        <a:p>
          <a:endParaRPr lang="ru-RU"/>
        </a:p>
      </dgm:t>
    </dgm:pt>
    <dgm:pt modelId="{76BB0C2C-8C53-4563-8A3E-6BDCF7FCF380}" type="sibTrans" cxnId="{4BAE5809-5F13-4475-A487-AC285D9693EB}">
      <dgm:prSet/>
      <dgm:spPr/>
      <dgm:t>
        <a:bodyPr/>
        <a:lstStyle/>
        <a:p>
          <a:endParaRPr lang="ru-RU"/>
        </a:p>
      </dgm:t>
    </dgm:pt>
    <dgm:pt modelId="{B3E3FF86-9BC3-4FA8-8863-ABE6A0745625}">
      <dgm:prSet/>
      <dgm:spPr/>
      <dgm:t>
        <a:bodyPr/>
        <a:lstStyle/>
        <a:p>
          <a:r>
            <a:rPr lang="ru-RU" b="1" smtClean="0">
              <a:solidFill>
                <a:schemeClr val="tx1"/>
              </a:solidFill>
            </a:rPr>
            <a:t>Сформировать представление об Ю.А. Гагарине как всесторонне развитом человеке, творческой толерантной личности</a:t>
          </a:r>
          <a:endParaRPr lang="ru-RU" b="1">
            <a:solidFill>
              <a:schemeClr val="tx1"/>
            </a:solidFill>
          </a:endParaRPr>
        </a:p>
      </dgm:t>
    </dgm:pt>
    <dgm:pt modelId="{7A4F18BD-1C58-456E-8C69-F082341FE8BF}" type="parTrans" cxnId="{899322D8-15D0-4C69-93DA-19D2EC2C8D85}">
      <dgm:prSet/>
      <dgm:spPr/>
    </dgm:pt>
    <dgm:pt modelId="{54F69601-1A78-4CEC-BCD5-89D03AC50AF5}" type="sibTrans" cxnId="{899322D8-15D0-4C69-93DA-19D2EC2C8D85}">
      <dgm:prSet/>
      <dgm:spPr/>
    </dgm:pt>
    <dgm:pt modelId="{7DA44340-53E9-4CEE-9A7A-E49A152766CE}" type="pres">
      <dgm:prSet presAssocID="{D112D1CB-47F0-42CC-BFAD-EFBA93FA0F3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1CA5B8-11C7-4808-8A3F-BCBD930E1177}" type="pres">
      <dgm:prSet presAssocID="{B3E3FF86-9BC3-4FA8-8863-ABE6A0745625}" presName="boxAndChildren" presStyleCnt="0"/>
      <dgm:spPr/>
    </dgm:pt>
    <dgm:pt modelId="{717E2F5D-BF92-4CEC-B3A2-A93042790281}" type="pres">
      <dgm:prSet presAssocID="{B3E3FF86-9BC3-4FA8-8863-ABE6A0745625}" presName="parentTextBox" presStyleLbl="node1" presStyleIdx="0" presStyleCnt="4"/>
      <dgm:spPr/>
      <dgm:t>
        <a:bodyPr/>
        <a:lstStyle/>
        <a:p>
          <a:endParaRPr lang="ru-RU"/>
        </a:p>
      </dgm:t>
    </dgm:pt>
    <dgm:pt modelId="{4A2BD7C6-AA9E-4B9C-8534-F05C00FEE140}" type="pres">
      <dgm:prSet presAssocID="{76BB0C2C-8C53-4563-8A3E-6BDCF7FCF380}" presName="sp" presStyleCnt="0"/>
      <dgm:spPr/>
    </dgm:pt>
    <dgm:pt modelId="{0DC6D32C-92A3-4D25-98A6-9B0723586951}" type="pres">
      <dgm:prSet presAssocID="{B734D97F-71A9-4711-BFCB-7038B0A84ACA}" presName="arrowAndChildren" presStyleCnt="0"/>
      <dgm:spPr/>
    </dgm:pt>
    <dgm:pt modelId="{6A9AD420-D17A-405F-99DC-C80BA7433E82}" type="pres">
      <dgm:prSet presAssocID="{B734D97F-71A9-4711-BFCB-7038B0A84ACA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3B933E1E-2424-432B-B0C6-52B0A1BBE9C7}" type="pres">
      <dgm:prSet presAssocID="{FB49E0BC-B95D-4E30-96AD-EE048F87E019}" presName="sp" presStyleCnt="0"/>
      <dgm:spPr/>
      <dgm:t>
        <a:bodyPr/>
        <a:lstStyle/>
        <a:p>
          <a:endParaRPr lang="ru-RU"/>
        </a:p>
      </dgm:t>
    </dgm:pt>
    <dgm:pt modelId="{7AE11B17-BCF8-4205-AEC0-DA848C652D41}" type="pres">
      <dgm:prSet presAssocID="{CD995E57-1131-45E5-B6F7-B03535EF134B}" presName="arrowAndChildren" presStyleCnt="0"/>
      <dgm:spPr/>
      <dgm:t>
        <a:bodyPr/>
        <a:lstStyle/>
        <a:p>
          <a:endParaRPr lang="ru-RU"/>
        </a:p>
      </dgm:t>
    </dgm:pt>
    <dgm:pt modelId="{68191BB0-91BD-4E45-B9CE-06DDB1C8F252}" type="pres">
      <dgm:prSet presAssocID="{CD995E57-1131-45E5-B6F7-B03535EF134B}" presName="parentTextArrow" presStyleLbl="node1" presStyleIdx="2" presStyleCnt="4" custLinFactNeighborX="2500" custLinFactNeighborY="1502"/>
      <dgm:spPr/>
      <dgm:t>
        <a:bodyPr/>
        <a:lstStyle/>
        <a:p>
          <a:endParaRPr lang="ru-RU"/>
        </a:p>
      </dgm:t>
    </dgm:pt>
    <dgm:pt modelId="{A9847076-643E-40A2-9A0F-830C616AB3CE}" type="pres">
      <dgm:prSet presAssocID="{5A6EF2BA-E487-421A-A45E-468873D33BF2}" presName="sp" presStyleCnt="0"/>
      <dgm:spPr/>
      <dgm:t>
        <a:bodyPr/>
        <a:lstStyle/>
        <a:p>
          <a:endParaRPr lang="ru-RU"/>
        </a:p>
      </dgm:t>
    </dgm:pt>
    <dgm:pt modelId="{038C3D9F-1AC0-4B4E-83A6-374FB5485BA4}" type="pres">
      <dgm:prSet presAssocID="{3852DCC8-74AD-4693-A13A-E17D92B87614}" presName="arrowAndChildren" presStyleCnt="0"/>
      <dgm:spPr/>
      <dgm:t>
        <a:bodyPr/>
        <a:lstStyle/>
        <a:p>
          <a:endParaRPr lang="ru-RU"/>
        </a:p>
      </dgm:t>
    </dgm:pt>
    <dgm:pt modelId="{F111FE99-E196-4B12-B0DE-FEC95D3BA541}" type="pres">
      <dgm:prSet presAssocID="{3852DCC8-74AD-4693-A13A-E17D92B87614}" presName="parentTextArrow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648E27E2-551A-4AC5-9FF1-DD604712CDB7}" type="presOf" srcId="{B734D97F-71A9-4711-BFCB-7038B0A84ACA}" destId="{6A9AD420-D17A-405F-99DC-C80BA7433E82}" srcOrd="0" destOrd="0" presId="urn:microsoft.com/office/officeart/2005/8/layout/process4"/>
    <dgm:cxn modelId="{E655A241-EB4C-483C-849E-636D8EFBDAE2}" type="presOf" srcId="{3852DCC8-74AD-4693-A13A-E17D92B87614}" destId="{F111FE99-E196-4B12-B0DE-FEC95D3BA541}" srcOrd="0" destOrd="0" presId="urn:microsoft.com/office/officeart/2005/8/layout/process4"/>
    <dgm:cxn modelId="{5CD88338-F5F2-44D1-85B8-B2DE8CFF1C90}" srcId="{D112D1CB-47F0-42CC-BFAD-EFBA93FA0F32}" destId="{CD995E57-1131-45E5-B6F7-B03535EF134B}" srcOrd="1" destOrd="0" parTransId="{360E04FF-919A-4E67-A713-87AA8AC76550}" sibTransId="{FB49E0BC-B95D-4E30-96AD-EE048F87E019}"/>
    <dgm:cxn modelId="{8FEA4E4E-6C95-4101-BA8B-2C87AFDB523A}" type="presOf" srcId="{CD995E57-1131-45E5-B6F7-B03535EF134B}" destId="{68191BB0-91BD-4E45-B9CE-06DDB1C8F252}" srcOrd="0" destOrd="0" presId="urn:microsoft.com/office/officeart/2005/8/layout/process4"/>
    <dgm:cxn modelId="{4BAE5809-5F13-4475-A487-AC285D9693EB}" srcId="{D112D1CB-47F0-42CC-BFAD-EFBA93FA0F32}" destId="{B734D97F-71A9-4711-BFCB-7038B0A84ACA}" srcOrd="2" destOrd="0" parTransId="{A30B4536-11E0-4C18-B8EB-81CBE63FE2F7}" sibTransId="{76BB0C2C-8C53-4563-8A3E-6BDCF7FCF380}"/>
    <dgm:cxn modelId="{FAFC3E90-CE7C-4E4C-978B-87C670B754B8}" type="presOf" srcId="{B3E3FF86-9BC3-4FA8-8863-ABE6A0745625}" destId="{717E2F5D-BF92-4CEC-B3A2-A93042790281}" srcOrd="0" destOrd="0" presId="urn:microsoft.com/office/officeart/2005/8/layout/process4"/>
    <dgm:cxn modelId="{899322D8-15D0-4C69-93DA-19D2EC2C8D85}" srcId="{D112D1CB-47F0-42CC-BFAD-EFBA93FA0F32}" destId="{B3E3FF86-9BC3-4FA8-8863-ABE6A0745625}" srcOrd="3" destOrd="0" parTransId="{7A4F18BD-1C58-456E-8C69-F082341FE8BF}" sibTransId="{54F69601-1A78-4CEC-BCD5-89D03AC50AF5}"/>
    <dgm:cxn modelId="{AAEF90AA-6E82-4131-AFE8-B228F9419B4B}" srcId="{D112D1CB-47F0-42CC-BFAD-EFBA93FA0F32}" destId="{3852DCC8-74AD-4693-A13A-E17D92B87614}" srcOrd="0" destOrd="0" parTransId="{132CCA15-05B1-478C-8240-9A4DA7C18D01}" sibTransId="{5A6EF2BA-E487-421A-A45E-468873D33BF2}"/>
    <dgm:cxn modelId="{B89E4CAB-1632-470F-8730-6F6099251B41}" type="presOf" srcId="{D112D1CB-47F0-42CC-BFAD-EFBA93FA0F32}" destId="{7DA44340-53E9-4CEE-9A7A-E49A152766CE}" srcOrd="0" destOrd="0" presId="urn:microsoft.com/office/officeart/2005/8/layout/process4"/>
    <dgm:cxn modelId="{6809E2C0-66E6-4492-AC03-EEF614ADD713}" type="presParOf" srcId="{7DA44340-53E9-4CEE-9A7A-E49A152766CE}" destId="{AE1CA5B8-11C7-4808-8A3F-BCBD930E1177}" srcOrd="0" destOrd="0" presId="urn:microsoft.com/office/officeart/2005/8/layout/process4"/>
    <dgm:cxn modelId="{B77A3C80-799D-4F57-AE3B-F130845A2105}" type="presParOf" srcId="{AE1CA5B8-11C7-4808-8A3F-BCBD930E1177}" destId="{717E2F5D-BF92-4CEC-B3A2-A93042790281}" srcOrd="0" destOrd="0" presId="urn:microsoft.com/office/officeart/2005/8/layout/process4"/>
    <dgm:cxn modelId="{129DB7C8-2448-4BFE-B0B0-33380309C99A}" type="presParOf" srcId="{7DA44340-53E9-4CEE-9A7A-E49A152766CE}" destId="{4A2BD7C6-AA9E-4B9C-8534-F05C00FEE140}" srcOrd="1" destOrd="0" presId="urn:microsoft.com/office/officeart/2005/8/layout/process4"/>
    <dgm:cxn modelId="{03A4EF8D-B6E5-4890-A0D9-713B4F5E623C}" type="presParOf" srcId="{7DA44340-53E9-4CEE-9A7A-E49A152766CE}" destId="{0DC6D32C-92A3-4D25-98A6-9B0723586951}" srcOrd="2" destOrd="0" presId="urn:microsoft.com/office/officeart/2005/8/layout/process4"/>
    <dgm:cxn modelId="{3A9F64B0-F8AD-4C1F-85F5-0413F02748F3}" type="presParOf" srcId="{0DC6D32C-92A3-4D25-98A6-9B0723586951}" destId="{6A9AD420-D17A-405F-99DC-C80BA7433E82}" srcOrd="0" destOrd="0" presId="urn:microsoft.com/office/officeart/2005/8/layout/process4"/>
    <dgm:cxn modelId="{C8F81596-74D9-4B3C-B5AA-85DF7C1AFC20}" type="presParOf" srcId="{7DA44340-53E9-4CEE-9A7A-E49A152766CE}" destId="{3B933E1E-2424-432B-B0C6-52B0A1BBE9C7}" srcOrd="3" destOrd="0" presId="urn:microsoft.com/office/officeart/2005/8/layout/process4"/>
    <dgm:cxn modelId="{935455AF-61DA-4F4D-9AB9-B964AE6D2F75}" type="presParOf" srcId="{7DA44340-53E9-4CEE-9A7A-E49A152766CE}" destId="{7AE11B17-BCF8-4205-AEC0-DA848C652D41}" srcOrd="4" destOrd="0" presId="urn:microsoft.com/office/officeart/2005/8/layout/process4"/>
    <dgm:cxn modelId="{CAEE35BE-D73B-4CB9-8382-A6BD9EFAE26B}" type="presParOf" srcId="{7AE11B17-BCF8-4205-AEC0-DA848C652D41}" destId="{68191BB0-91BD-4E45-B9CE-06DDB1C8F252}" srcOrd="0" destOrd="0" presId="urn:microsoft.com/office/officeart/2005/8/layout/process4"/>
    <dgm:cxn modelId="{791E34A6-1F7F-48DE-A1B5-5E957C95D314}" type="presParOf" srcId="{7DA44340-53E9-4CEE-9A7A-E49A152766CE}" destId="{A9847076-643E-40A2-9A0F-830C616AB3CE}" srcOrd="5" destOrd="0" presId="urn:microsoft.com/office/officeart/2005/8/layout/process4"/>
    <dgm:cxn modelId="{1749738E-F5A3-4FA5-A95F-CACBAF5AC468}" type="presParOf" srcId="{7DA44340-53E9-4CEE-9A7A-E49A152766CE}" destId="{038C3D9F-1AC0-4B4E-83A6-374FB5485BA4}" srcOrd="6" destOrd="0" presId="urn:microsoft.com/office/officeart/2005/8/layout/process4"/>
    <dgm:cxn modelId="{0CDA26CC-010F-4C2A-9644-999FF4E4103E}" type="presParOf" srcId="{038C3D9F-1AC0-4B4E-83A6-374FB5485BA4}" destId="{F111FE99-E196-4B12-B0DE-FEC95D3BA541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4661A2-DEBF-46F7-A3E1-C9F5E0194587}" type="doc">
      <dgm:prSet loTypeId="urn:microsoft.com/office/officeart/2005/8/layout/process2" loCatId="process" qsTypeId="urn:microsoft.com/office/officeart/2005/8/quickstyle/3d3" qsCatId="3D" csTypeId="urn:microsoft.com/office/officeart/2005/8/colors/accent1_2#1" csCatId="accent1" phldr="1"/>
      <dgm:spPr/>
    </dgm:pt>
    <dgm:pt modelId="{6C188ADA-3E0B-4682-860A-F66E2712ACF1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uk-UA" dirty="0" err="1" smtClean="0">
              <a:solidFill>
                <a:schemeClr val="bg1"/>
              </a:solidFill>
            </a:rPr>
            <a:t>Чехословакия</a:t>
          </a:r>
          <a:endParaRPr lang="ru-RU" dirty="0">
            <a:solidFill>
              <a:schemeClr val="bg1"/>
            </a:solidFill>
          </a:endParaRPr>
        </a:p>
      </dgm:t>
    </dgm:pt>
    <dgm:pt modelId="{4527EBFC-CDE1-4116-85C7-779CE2688513}" type="parTrans" cxnId="{966C6E3A-2591-41D3-A0ED-A0DA6A01191C}">
      <dgm:prSet/>
      <dgm:spPr/>
      <dgm:t>
        <a:bodyPr/>
        <a:lstStyle/>
        <a:p>
          <a:endParaRPr lang="ru-RU"/>
        </a:p>
      </dgm:t>
    </dgm:pt>
    <dgm:pt modelId="{9C9F088C-F56D-482A-A9C1-BA2CD3E6BFEB}" type="sibTrans" cxnId="{966C6E3A-2591-41D3-A0ED-A0DA6A01191C}">
      <dgm:prSet/>
      <dgm:spPr/>
      <dgm:t>
        <a:bodyPr/>
        <a:lstStyle/>
        <a:p>
          <a:endParaRPr lang="ru-RU"/>
        </a:p>
      </dgm:t>
    </dgm:pt>
    <dgm:pt modelId="{B06047AB-F10D-4CB9-9346-D46C522DE92D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uk-UA" err="1" smtClean="0">
              <a:solidFill>
                <a:schemeClr val="bg1"/>
              </a:solidFill>
            </a:rPr>
            <a:t>Франция</a:t>
          </a:r>
          <a:endParaRPr lang="ru-RU">
            <a:solidFill>
              <a:schemeClr val="bg1"/>
            </a:solidFill>
          </a:endParaRPr>
        </a:p>
      </dgm:t>
    </dgm:pt>
    <dgm:pt modelId="{FCEFFF3C-8CCD-4EA0-A127-8D9C115538B8}" type="parTrans" cxnId="{7B740F9D-E5BD-42BB-8364-FFC7F27C2DEC}">
      <dgm:prSet/>
      <dgm:spPr/>
      <dgm:t>
        <a:bodyPr/>
        <a:lstStyle/>
        <a:p>
          <a:endParaRPr lang="ru-RU"/>
        </a:p>
      </dgm:t>
    </dgm:pt>
    <dgm:pt modelId="{39A9A8E9-C7B5-4E13-87FD-A7D8071364FE}" type="sibTrans" cxnId="{7B740F9D-E5BD-42BB-8364-FFC7F27C2DEC}">
      <dgm:prSet/>
      <dgm:spPr/>
      <dgm:t>
        <a:bodyPr/>
        <a:lstStyle/>
        <a:p>
          <a:endParaRPr lang="ru-RU"/>
        </a:p>
      </dgm:t>
    </dgm:pt>
    <dgm:pt modelId="{A5D5B784-FAE6-46EC-A6A4-1662C2E2A3CE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uk-UA" dirty="0" err="1" smtClean="0">
              <a:solidFill>
                <a:schemeClr val="bg1"/>
              </a:solidFill>
            </a:rPr>
            <a:t>Финляндия</a:t>
          </a:r>
          <a:endParaRPr lang="ru-RU" dirty="0">
            <a:solidFill>
              <a:schemeClr val="bg1"/>
            </a:solidFill>
          </a:endParaRPr>
        </a:p>
      </dgm:t>
    </dgm:pt>
    <dgm:pt modelId="{0B6CED54-EA63-4258-8F3C-55AF345205EA}" type="parTrans" cxnId="{8F2F5AD8-B169-4F17-9646-911F675E53C1}">
      <dgm:prSet/>
      <dgm:spPr/>
      <dgm:t>
        <a:bodyPr/>
        <a:lstStyle/>
        <a:p>
          <a:endParaRPr lang="ru-RU"/>
        </a:p>
      </dgm:t>
    </dgm:pt>
    <dgm:pt modelId="{6117B409-0144-4572-8445-B628442D59AA}" type="sibTrans" cxnId="{8F2F5AD8-B169-4F17-9646-911F675E53C1}">
      <dgm:prSet/>
      <dgm:spPr/>
      <dgm:t>
        <a:bodyPr/>
        <a:lstStyle/>
        <a:p>
          <a:endParaRPr lang="ru-RU"/>
        </a:p>
      </dgm:t>
    </dgm:pt>
    <dgm:pt modelId="{7E3F4DA8-AB71-441A-8ECC-FB16CBB9EB45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uk-UA" dirty="0" err="1" smtClean="0">
              <a:solidFill>
                <a:schemeClr val="bg1"/>
              </a:solidFill>
            </a:rPr>
            <a:t>Болгария</a:t>
          </a:r>
          <a:endParaRPr lang="ru-RU" dirty="0">
            <a:solidFill>
              <a:schemeClr val="bg1"/>
            </a:solidFill>
          </a:endParaRPr>
        </a:p>
      </dgm:t>
    </dgm:pt>
    <dgm:pt modelId="{B122B897-7A03-4E1F-992E-B9D0E62C6CD5}" type="parTrans" cxnId="{83C2EA42-0631-4219-9D9E-C4980FE71D7C}">
      <dgm:prSet/>
      <dgm:spPr/>
      <dgm:t>
        <a:bodyPr/>
        <a:lstStyle/>
        <a:p>
          <a:endParaRPr lang="ru-RU"/>
        </a:p>
      </dgm:t>
    </dgm:pt>
    <dgm:pt modelId="{1F12FCFF-0050-45FD-89B9-5CAA41C5EE98}" type="sibTrans" cxnId="{83C2EA42-0631-4219-9D9E-C4980FE71D7C}">
      <dgm:prSet/>
      <dgm:spPr/>
      <dgm:t>
        <a:bodyPr/>
        <a:lstStyle/>
        <a:p>
          <a:endParaRPr lang="ru-RU"/>
        </a:p>
      </dgm:t>
    </dgm:pt>
    <dgm:pt modelId="{21E810A1-1DDE-4269-8B19-0DC72863CBE5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uk-UA" dirty="0" err="1" smtClean="0">
              <a:solidFill>
                <a:schemeClr val="bg1"/>
              </a:solidFill>
            </a:rPr>
            <a:t>Англия</a:t>
          </a:r>
          <a:endParaRPr lang="ru-RU" dirty="0">
            <a:solidFill>
              <a:schemeClr val="bg1"/>
            </a:solidFill>
          </a:endParaRPr>
        </a:p>
      </dgm:t>
    </dgm:pt>
    <dgm:pt modelId="{D1B733DE-BC79-49AD-AF9C-94088F08AB4C}" type="parTrans" cxnId="{CE50683B-E184-46FC-8376-B62DA7AE96E5}">
      <dgm:prSet/>
      <dgm:spPr/>
      <dgm:t>
        <a:bodyPr/>
        <a:lstStyle/>
        <a:p>
          <a:endParaRPr lang="ru-RU"/>
        </a:p>
      </dgm:t>
    </dgm:pt>
    <dgm:pt modelId="{1AD73BB5-67EE-4881-8EA6-04179EFEECEC}" type="sibTrans" cxnId="{CE50683B-E184-46FC-8376-B62DA7AE96E5}">
      <dgm:prSet/>
      <dgm:spPr/>
      <dgm:t>
        <a:bodyPr/>
        <a:lstStyle/>
        <a:p>
          <a:endParaRPr lang="ru-RU"/>
        </a:p>
      </dgm:t>
    </dgm:pt>
    <dgm:pt modelId="{0CC846AA-7FE5-45AB-A0E9-9ED29208A2A4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uk-UA" dirty="0" smtClean="0">
              <a:solidFill>
                <a:schemeClr val="bg1"/>
              </a:solidFill>
            </a:rPr>
            <a:t>Канада</a:t>
          </a:r>
          <a:endParaRPr lang="ru-RU" dirty="0">
            <a:solidFill>
              <a:schemeClr val="bg1"/>
            </a:solidFill>
          </a:endParaRPr>
        </a:p>
      </dgm:t>
    </dgm:pt>
    <dgm:pt modelId="{C4FBC8B5-3608-4A80-8E72-F1043BE5933D}" type="parTrans" cxnId="{92DDC4F2-8508-4147-B524-FB03A20A6F2A}">
      <dgm:prSet/>
      <dgm:spPr/>
      <dgm:t>
        <a:bodyPr/>
        <a:lstStyle/>
        <a:p>
          <a:endParaRPr lang="ru-RU"/>
        </a:p>
      </dgm:t>
    </dgm:pt>
    <dgm:pt modelId="{C97B27EC-19B6-4BEA-B392-ED1F1295A53A}" type="sibTrans" cxnId="{92DDC4F2-8508-4147-B524-FB03A20A6F2A}">
      <dgm:prSet/>
      <dgm:spPr/>
      <dgm:t>
        <a:bodyPr/>
        <a:lstStyle/>
        <a:p>
          <a:endParaRPr lang="ru-RU"/>
        </a:p>
      </dgm:t>
    </dgm:pt>
    <dgm:pt modelId="{F526FE07-8D7B-4430-8090-C9AF4CF35729}">
      <dgm:prSet phldrT="[Текст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Индия</a:t>
          </a:r>
          <a:endParaRPr lang="ru-RU" dirty="0">
            <a:solidFill>
              <a:schemeClr val="bg1"/>
            </a:solidFill>
          </a:endParaRPr>
        </a:p>
      </dgm:t>
    </dgm:pt>
    <dgm:pt modelId="{91202805-E576-4FE6-8D55-AC4EB5C45B06}" type="parTrans" cxnId="{62EEAC94-99EC-4E12-AFE2-B4CA1439CF55}">
      <dgm:prSet/>
      <dgm:spPr/>
      <dgm:t>
        <a:bodyPr/>
        <a:lstStyle/>
        <a:p>
          <a:endParaRPr lang="ru-RU"/>
        </a:p>
      </dgm:t>
    </dgm:pt>
    <dgm:pt modelId="{34102C97-C64A-4982-AADC-2799B6E8452D}" type="sibTrans" cxnId="{62EEAC94-99EC-4E12-AFE2-B4CA1439CF55}">
      <dgm:prSet/>
      <dgm:spPr/>
      <dgm:t>
        <a:bodyPr/>
        <a:lstStyle/>
        <a:p>
          <a:endParaRPr lang="ru-RU"/>
        </a:p>
      </dgm:t>
    </dgm:pt>
    <dgm:pt modelId="{3CE4EFFF-41BA-4465-9856-68576C220829}" type="pres">
      <dgm:prSet presAssocID="{D84661A2-DEBF-46F7-A3E1-C9F5E0194587}" presName="linearFlow" presStyleCnt="0">
        <dgm:presLayoutVars>
          <dgm:resizeHandles val="exact"/>
        </dgm:presLayoutVars>
      </dgm:prSet>
      <dgm:spPr/>
    </dgm:pt>
    <dgm:pt modelId="{49208687-0AD3-48E0-A4CF-0FCA90ABD9A0}" type="pres">
      <dgm:prSet presAssocID="{6C188ADA-3E0B-4682-860A-F66E2712ACF1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48DC11-A687-4A07-8296-71115F4B8844}" type="pres">
      <dgm:prSet presAssocID="{9C9F088C-F56D-482A-A9C1-BA2CD3E6BFEB}" presName="sibTrans" presStyleLbl="sibTrans2D1" presStyleIdx="0" presStyleCnt="6"/>
      <dgm:spPr/>
      <dgm:t>
        <a:bodyPr/>
        <a:lstStyle/>
        <a:p>
          <a:endParaRPr lang="ru-RU"/>
        </a:p>
      </dgm:t>
    </dgm:pt>
    <dgm:pt modelId="{ADFA9AF4-E12E-4838-A2EE-EE2E71D74F8F}" type="pres">
      <dgm:prSet presAssocID="{9C9F088C-F56D-482A-A9C1-BA2CD3E6BFEB}" presName="connectorText" presStyleLbl="sibTrans2D1" presStyleIdx="0" presStyleCnt="6"/>
      <dgm:spPr/>
      <dgm:t>
        <a:bodyPr/>
        <a:lstStyle/>
        <a:p>
          <a:endParaRPr lang="ru-RU"/>
        </a:p>
      </dgm:t>
    </dgm:pt>
    <dgm:pt modelId="{B9FAB0CD-55D7-435D-A56F-25742573DFBC}" type="pres">
      <dgm:prSet presAssocID="{B06047AB-F10D-4CB9-9346-D46C522DE92D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EFDDCE-5359-4141-8458-9155E51A6B1E}" type="pres">
      <dgm:prSet presAssocID="{39A9A8E9-C7B5-4E13-87FD-A7D8071364FE}" presName="sibTrans" presStyleLbl="sibTrans2D1" presStyleIdx="1" presStyleCnt="6"/>
      <dgm:spPr/>
      <dgm:t>
        <a:bodyPr/>
        <a:lstStyle/>
        <a:p>
          <a:endParaRPr lang="ru-RU"/>
        </a:p>
      </dgm:t>
    </dgm:pt>
    <dgm:pt modelId="{5F062626-3A23-45B1-ADFB-09F6A61C53D0}" type="pres">
      <dgm:prSet presAssocID="{39A9A8E9-C7B5-4E13-87FD-A7D8071364FE}" presName="connectorText" presStyleLbl="sibTrans2D1" presStyleIdx="1" presStyleCnt="6"/>
      <dgm:spPr/>
      <dgm:t>
        <a:bodyPr/>
        <a:lstStyle/>
        <a:p>
          <a:endParaRPr lang="ru-RU"/>
        </a:p>
      </dgm:t>
    </dgm:pt>
    <dgm:pt modelId="{5EC56654-26AA-46D2-80B7-D200905560D3}" type="pres">
      <dgm:prSet presAssocID="{7E3F4DA8-AB71-441A-8ECC-FB16CBB9EB45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611A51-32D1-458F-9B02-BBF6D6D45BCC}" type="pres">
      <dgm:prSet presAssocID="{1F12FCFF-0050-45FD-89B9-5CAA41C5EE98}" presName="sibTrans" presStyleLbl="sibTrans2D1" presStyleIdx="2" presStyleCnt="6"/>
      <dgm:spPr/>
      <dgm:t>
        <a:bodyPr/>
        <a:lstStyle/>
        <a:p>
          <a:endParaRPr lang="ru-RU"/>
        </a:p>
      </dgm:t>
    </dgm:pt>
    <dgm:pt modelId="{3BF25D55-9C99-49E4-8310-A822C7CE7835}" type="pres">
      <dgm:prSet presAssocID="{1F12FCFF-0050-45FD-89B9-5CAA41C5EE98}" presName="connectorText" presStyleLbl="sibTrans2D1" presStyleIdx="2" presStyleCnt="6"/>
      <dgm:spPr/>
      <dgm:t>
        <a:bodyPr/>
        <a:lstStyle/>
        <a:p>
          <a:endParaRPr lang="ru-RU"/>
        </a:p>
      </dgm:t>
    </dgm:pt>
    <dgm:pt modelId="{FE433976-4181-4286-971B-552577FD228C}" type="pres">
      <dgm:prSet presAssocID="{A5D5B784-FAE6-46EC-A6A4-1662C2E2A3CE}" presName="node" presStyleLbl="node1" presStyleIdx="3" presStyleCnt="7" custLinFactNeighborX="54308" custLinFactNeighborY="805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B67078-EEB5-49F7-903C-1D068F5168C0}" type="pres">
      <dgm:prSet presAssocID="{6117B409-0144-4572-8445-B628442D59AA}" presName="sibTrans" presStyleLbl="sibTrans2D1" presStyleIdx="3" presStyleCnt="6"/>
      <dgm:spPr/>
      <dgm:t>
        <a:bodyPr/>
        <a:lstStyle/>
        <a:p>
          <a:endParaRPr lang="ru-RU"/>
        </a:p>
      </dgm:t>
    </dgm:pt>
    <dgm:pt modelId="{366D16D5-13CD-4D10-A8F4-269F622A76F5}" type="pres">
      <dgm:prSet presAssocID="{6117B409-0144-4572-8445-B628442D59AA}" presName="connectorText" presStyleLbl="sibTrans2D1" presStyleIdx="3" presStyleCnt="6"/>
      <dgm:spPr/>
      <dgm:t>
        <a:bodyPr/>
        <a:lstStyle/>
        <a:p>
          <a:endParaRPr lang="ru-RU"/>
        </a:p>
      </dgm:t>
    </dgm:pt>
    <dgm:pt modelId="{85CC495E-9702-4D55-B74A-0951BAF2DC23}" type="pres">
      <dgm:prSet presAssocID="{21E810A1-1DDE-4269-8B19-0DC72863CBE5}" presName="node" presStyleLbl="node1" presStyleIdx="4" presStyleCnt="7" custLinFactX="10313" custLinFactY="-199078" custLinFactNeighborX="100000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28B0D8-00FC-4A42-9914-8293DA800366}" type="pres">
      <dgm:prSet presAssocID="{1AD73BB5-67EE-4881-8EA6-04179EFEECEC}" presName="sibTrans" presStyleLbl="sibTrans2D1" presStyleIdx="4" presStyleCnt="6"/>
      <dgm:spPr/>
      <dgm:t>
        <a:bodyPr/>
        <a:lstStyle/>
        <a:p>
          <a:endParaRPr lang="ru-RU"/>
        </a:p>
      </dgm:t>
    </dgm:pt>
    <dgm:pt modelId="{A5A76D1A-014A-4059-B904-ACD10B847197}" type="pres">
      <dgm:prSet presAssocID="{1AD73BB5-67EE-4881-8EA6-04179EFEECEC}" presName="connectorText" presStyleLbl="sibTrans2D1" presStyleIdx="4" presStyleCnt="6"/>
      <dgm:spPr/>
      <dgm:t>
        <a:bodyPr/>
        <a:lstStyle/>
        <a:p>
          <a:endParaRPr lang="ru-RU"/>
        </a:p>
      </dgm:t>
    </dgm:pt>
    <dgm:pt modelId="{3FF6CFA0-CFDD-4211-8BD5-F91563883ED2}" type="pres">
      <dgm:prSet presAssocID="{0CC846AA-7FE5-45AB-A0E9-9ED29208A2A4}" presName="node" presStyleLbl="node1" presStyleIdx="5" presStyleCnt="7" custLinFactX="14274" custLinFactY="-395829" custLinFactNeighborX="100000" custLinFactNeighborY="-4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A53C50-6A08-4E4E-AB86-630D100778C0}" type="pres">
      <dgm:prSet presAssocID="{C97B27EC-19B6-4BEA-B392-ED1F1295A53A}" presName="sibTrans" presStyleLbl="sibTrans2D1" presStyleIdx="5" presStyleCnt="6"/>
      <dgm:spPr/>
      <dgm:t>
        <a:bodyPr/>
        <a:lstStyle/>
        <a:p>
          <a:endParaRPr lang="ru-RU"/>
        </a:p>
      </dgm:t>
    </dgm:pt>
    <dgm:pt modelId="{D0DFA4FD-16BB-46CE-9F5E-59CA0279A8B8}" type="pres">
      <dgm:prSet presAssocID="{C97B27EC-19B6-4BEA-B392-ED1F1295A53A}" presName="connectorText" presStyleLbl="sibTrans2D1" presStyleIdx="5" presStyleCnt="6"/>
      <dgm:spPr/>
      <dgm:t>
        <a:bodyPr/>
        <a:lstStyle/>
        <a:p>
          <a:endParaRPr lang="ru-RU"/>
        </a:p>
      </dgm:t>
    </dgm:pt>
    <dgm:pt modelId="{8048ABE8-7BE8-4361-8066-1CAEC1225D80}" type="pres">
      <dgm:prSet presAssocID="{F526FE07-8D7B-4430-8090-C9AF4CF35729}" presName="node" presStyleLbl="node1" presStyleIdx="6" presStyleCnt="7" custLinFactX="14274" custLinFactY="-600000" custLinFactNeighborX="100000" custLinFactNeighborY="-6108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C43488-21CD-4929-B932-04685470C21B}" type="presOf" srcId="{1AD73BB5-67EE-4881-8EA6-04179EFEECEC}" destId="{5128B0D8-00FC-4A42-9914-8293DA800366}" srcOrd="0" destOrd="0" presId="urn:microsoft.com/office/officeart/2005/8/layout/process2"/>
    <dgm:cxn modelId="{0C2998AD-3017-4F19-97DD-CC66B0B9F981}" type="presOf" srcId="{6117B409-0144-4572-8445-B628442D59AA}" destId="{366D16D5-13CD-4D10-A8F4-269F622A76F5}" srcOrd="1" destOrd="0" presId="urn:microsoft.com/office/officeart/2005/8/layout/process2"/>
    <dgm:cxn modelId="{C2A69AEE-EDD9-4463-8081-88EB64D58CF5}" type="presOf" srcId="{1AD73BB5-67EE-4881-8EA6-04179EFEECEC}" destId="{A5A76D1A-014A-4059-B904-ACD10B847197}" srcOrd="1" destOrd="0" presId="urn:microsoft.com/office/officeart/2005/8/layout/process2"/>
    <dgm:cxn modelId="{ED19C31D-80AB-4B6E-8E30-20EA46D6CDAA}" type="presOf" srcId="{F526FE07-8D7B-4430-8090-C9AF4CF35729}" destId="{8048ABE8-7BE8-4361-8066-1CAEC1225D80}" srcOrd="0" destOrd="0" presId="urn:microsoft.com/office/officeart/2005/8/layout/process2"/>
    <dgm:cxn modelId="{B96E51A7-BC32-4B04-A087-9140468AE635}" type="presOf" srcId="{C97B27EC-19B6-4BEA-B392-ED1F1295A53A}" destId="{D0DFA4FD-16BB-46CE-9F5E-59CA0279A8B8}" srcOrd="1" destOrd="0" presId="urn:microsoft.com/office/officeart/2005/8/layout/process2"/>
    <dgm:cxn modelId="{BE1F87CF-4735-46F1-B92B-5A30D1208F43}" type="presOf" srcId="{D84661A2-DEBF-46F7-A3E1-C9F5E0194587}" destId="{3CE4EFFF-41BA-4465-9856-68576C220829}" srcOrd="0" destOrd="0" presId="urn:microsoft.com/office/officeart/2005/8/layout/process2"/>
    <dgm:cxn modelId="{5B1D484B-75FE-4F3B-9A0C-93BAB44E840D}" type="presOf" srcId="{6117B409-0144-4572-8445-B628442D59AA}" destId="{67B67078-EEB5-49F7-903C-1D068F5168C0}" srcOrd="0" destOrd="0" presId="urn:microsoft.com/office/officeart/2005/8/layout/process2"/>
    <dgm:cxn modelId="{35B6B2AD-BE90-43D7-9C93-2D25060287BD}" type="presOf" srcId="{39A9A8E9-C7B5-4E13-87FD-A7D8071364FE}" destId="{10EFDDCE-5359-4141-8458-9155E51A6B1E}" srcOrd="0" destOrd="0" presId="urn:microsoft.com/office/officeart/2005/8/layout/process2"/>
    <dgm:cxn modelId="{892DCA93-3591-498E-B93F-140DFF43D03D}" type="presOf" srcId="{1F12FCFF-0050-45FD-89B9-5CAA41C5EE98}" destId="{10611A51-32D1-458F-9B02-BBF6D6D45BCC}" srcOrd="0" destOrd="0" presId="urn:microsoft.com/office/officeart/2005/8/layout/process2"/>
    <dgm:cxn modelId="{47875EC0-B496-4F0C-B249-965A0737CF32}" type="presOf" srcId="{21E810A1-1DDE-4269-8B19-0DC72863CBE5}" destId="{85CC495E-9702-4D55-B74A-0951BAF2DC23}" srcOrd="0" destOrd="0" presId="urn:microsoft.com/office/officeart/2005/8/layout/process2"/>
    <dgm:cxn modelId="{8F2F5AD8-B169-4F17-9646-911F675E53C1}" srcId="{D84661A2-DEBF-46F7-A3E1-C9F5E0194587}" destId="{A5D5B784-FAE6-46EC-A6A4-1662C2E2A3CE}" srcOrd="3" destOrd="0" parTransId="{0B6CED54-EA63-4258-8F3C-55AF345205EA}" sibTransId="{6117B409-0144-4572-8445-B628442D59AA}"/>
    <dgm:cxn modelId="{670FFF98-DDAC-4A51-B0CB-E0A3E8FAD310}" type="presOf" srcId="{39A9A8E9-C7B5-4E13-87FD-A7D8071364FE}" destId="{5F062626-3A23-45B1-ADFB-09F6A61C53D0}" srcOrd="1" destOrd="0" presId="urn:microsoft.com/office/officeart/2005/8/layout/process2"/>
    <dgm:cxn modelId="{62EEAC94-99EC-4E12-AFE2-B4CA1439CF55}" srcId="{D84661A2-DEBF-46F7-A3E1-C9F5E0194587}" destId="{F526FE07-8D7B-4430-8090-C9AF4CF35729}" srcOrd="6" destOrd="0" parTransId="{91202805-E576-4FE6-8D55-AC4EB5C45B06}" sibTransId="{34102C97-C64A-4982-AADC-2799B6E8452D}"/>
    <dgm:cxn modelId="{6C0A715D-755B-4809-ABBB-509816120028}" type="presOf" srcId="{1F12FCFF-0050-45FD-89B9-5CAA41C5EE98}" destId="{3BF25D55-9C99-49E4-8310-A822C7CE7835}" srcOrd="1" destOrd="0" presId="urn:microsoft.com/office/officeart/2005/8/layout/process2"/>
    <dgm:cxn modelId="{CE50683B-E184-46FC-8376-B62DA7AE96E5}" srcId="{D84661A2-DEBF-46F7-A3E1-C9F5E0194587}" destId="{21E810A1-1DDE-4269-8B19-0DC72863CBE5}" srcOrd="4" destOrd="0" parTransId="{D1B733DE-BC79-49AD-AF9C-94088F08AB4C}" sibTransId="{1AD73BB5-67EE-4881-8EA6-04179EFEECEC}"/>
    <dgm:cxn modelId="{CBEC8E79-B944-4205-8231-871A8D42A81F}" type="presOf" srcId="{0CC846AA-7FE5-45AB-A0E9-9ED29208A2A4}" destId="{3FF6CFA0-CFDD-4211-8BD5-F91563883ED2}" srcOrd="0" destOrd="0" presId="urn:microsoft.com/office/officeart/2005/8/layout/process2"/>
    <dgm:cxn modelId="{976F65EA-0399-40A6-A9B7-7B4F33AFAFE5}" type="presOf" srcId="{9C9F088C-F56D-482A-A9C1-BA2CD3E6BFEB}" destId="{ADFA9AF4-E12E-4838-A2EE-EE2E71D74F8F}" srcOrd="1" destOrd="0" presId="urn:microsoft.com/office/officeart/2005/8/layout/process2"/>
    <dgm:cxn modelId="{966C6E3A-2591-41D3-A0ED-A0DA6A01191C}" srcId="{D84661A2-DEBF-46F7-A3E1-C9F5E0194587}" destId="{6C188ADA-3E0B-4682-860A-F66E2712ACF1}" srcOrd="0" destOrd="0" parTransId="{4527EBFC-CDE1-4116-85C7-779CE2688513}" sibTransId="{9C9F088C-F56D-482A-A9C1-BA2CD3E6BFEB}"/>
    <dgm:cxn modelId="{EB35C168-9849-4B0D-932A-7D3FB861F2A6}" type="presOf" srcId="{6C188ADA-3E0B-4682-860A-F66E2712ACF1}" destId="{49208687-0AD3-48E0-A4CF-0FCA90ABD9A0}" srcOrd="0" destOrd="0" presId="urn:microsoft.com/office/officeart/2005/8/layout/process2"/>
    <dgm:cxn modelId="{A17AACC5-FC49-418D-95EB-03C4FCA7B124}" type="presOf" srcId="{B06047AB-F10D-4CB9-9346-D46C522DE92D}" destId="{B9FAB0CD-55D7-435D-A56F-25742573DFBC}" srcOrd="0" destOrd="0" presId="urn:microsoft.com/office/officeart/2005/8/layout/process2"/>
    <dgm:cxn modelId="{7B740F9D-E5BD-42BB-8364-FFC7F27C2DEC}" srcId="{D84661A2-DEBF-46F7-A3E1-C9F5E0194587}" destId="{B06047AB-F10D-4CB9-9346-D46C522DE92D}" srcOrd="1" destOrd="0" parTransId="{FCEFFF3C-8CCD-4EA0-A127-8D9C115538B8}" sibTransId="{39A9A8E9-C7B5-4E13-87FD-A7D8071364FE}"/>
    <dgm:cxn modelId="{92DDC4F2-8508-4147-B524-FB03A20A6F2A}" srcId="{D84661A2-DEBF-46F7-A3E1-C9F5E0194587}" destId="{0CC846AA-7FE5-45AB-A0E9-9ED29208A2A4}" srcOrd="5" destOrd="0" parTransId="{C4FBC8B5-3608-4A80-8E72-F1043BE5933D}" sibTransId="{C97B27EC-19B6-4BEA-B392-ED1F1295A53A}"/>
    <dgm:cxn modelId="{7DFB60D0-2CED-4DFC-8100-B9CF86233763}" type="presOf" srcId="{9C9F088C-F56D-482A-A9C1-BA2CD3E6BFEB}" destId="{D448DC11-A687-4A07-8296-71115F4B8844}" srcOrd="0" destOrd="0" presId="urn:microsoft.com/office/officeart/2005/8/layout/process2"/>
    <dgm:cxn modelId="{83C2EA42-0631-4219-9D9E-C4980FE71D7C}" srcId="{D84661A2-DEBF-46F7-A3E1-C9F5E0194587}" destId="{7E3F4DA8-AB71-441A-8ECC-FB16CBB9EB45}" srcOrd="2" destOrd="0" parTransId="{B122B897-7A03-4E1F-992E-B9D0E62C6CD5}" sibTransId="{1F12FCFF-0050-45FD-89B9-5CAA41C5EE98}"/>
    <dgm:cxn modelId="{7FA3E7A5-BE70-45BC-B104-C4FD22934A81}" type="presOf" srcId="{7E3F4DA8-AB71-441A-8ECC-FB16CBB9EB45}" destId="{5EC56654-26AA-46D2-80B7-D200905560D3}" srcOrd="0" destOrd="0" presId="urn:microsoft.com/office/officeart/2005/8/layout/process2"/>
    <dgm:cxn modelId="{D04210F6-C269-4BFF-9DCF-2DA5B54F74DD}" type="presOf" srcId="{C97B27EC-19B6-4BEA-B392-ED1F1295A53A}" destId="{75A53C50-6A08-4E4E-AB86-630D100778C0}" srcOrd="0" destOrd="0" presId="urn:microsoft.com/office/officeart/2005/8/layout/process2"/>
    <dgm:cxn modelId="{23575F52-3E4F-42CA-9DA4-BB0C95AB33BE}" type="presOf" srcId="{A5D5B784-FAE6-46EC-A6A4-1662C2E2A3CE}" destId="{FE433976-4181-4286-971B-552577FD228C}" srcOrd="0" destOrd="0" presId="urn:microsoft.com/office/officeart/2005/8/layout/process2"/>
    <dgm:cxn modelId="{9C91F43F-DEC2-4890-8162-1746ADF59760}" type="presParOf" srcId="{3CE4EFFF-41BA-4465-9856-68576C220829}" destId="{49208687-0AD3-48E0-A4CF-0FCA90ABD9A0}" srcOrd="0" destOrd="0" presId="urn:microsoft.com/office/officeart/2005/8/layout/process2"/>
    <dgm:cxn modelId="{5DC036CC-B270-4694-A1EC-9B660CE6876D}" type="presParOf" srcId="{3CE4EFFF-41BA-4465-9856-68576C220829}" destId="{D448DC11-A687-4A07-8296-71115F4B8844}" srcOrd="1" destOrd="0" presId="urn:microsoft.com/office/officeart/2005/8/layout/process2"/>
    <dgm:cxn modelId="{82141677-8FC7-4360-96D4-C668FE75A1C7}" type="presParOf" srcId="{D448DC11-A687-4A07-8296-71115F4B8844}" destId="{ADFA9AF4-E12E-4838-A2EE-EE2E71D74F8F}" srcOrd="0" destOrd="0" presId="urn:microsoft.com/office/officeart/2005/8/layout/process2"/>
    <dgm:cxn modelId="{941BE55A-31C2-4BE9-9DB4-2543F97FB013}" type="presParOf" srcId="{3CE4EFFF-41BA-4465-9856-68576C220829}" destId="{B9FAB0CD-55D7-435D-A56F-25742573DFBC}" srcOrd="2" destOrd="0" presId="urn:microsoft.com/office/officeart/2005/8/layout/process2"/>
    <dgm:cxn modelId="{858C982B-5F9A-4419-8E8A-3CCB33F27FCE}" type="presParOf" srcId="{3CE4EFFF-41BA-4465-9856-68576C220829}" destId="{10EFDDCE-5359-4141-8458-9155E51A6B1E}" srcOrd="3" destOrd="0" presId="urn:microsoft.com/office/officeart/2005/8/layout/process2"/>
    <dgm:cxn modelId="{588603B6-95E4-46F4-A1D9-620B0AA5BB41}" type="presParOf" srcId="{10EFDDCE-5359-4141-8458-9155E51A6B1E}" destId="{5F062626-3A23-45B1-ADFB-09F6A61C53D0}" srcOrd="0" destOrd="0" presId="urn:microsoft.com/office/officeart/2005/8/layout/process2"/>
    <dgm:cxn modelId="{97894CAB-C06A-4731-8346-F5C751F45495}" type="presParOf" srcId="{3CE4EFFF-41BA-4465-9856-68576C220829}" destId="{5EC56654-26AA-46D2-80B7-D200905560D3}" srcOrd="4" destOrd="0" presId="urn:microsoft.com/office/officeart/2005/8/layout/process2"/>
    <dgm:cxn modelId="{1ADA48FD-097C-488E-847D-D00E5378BA2E}" type="presParOf" srcId="{3CE4EFFF-41BA-4465-9856-68576C220829}" destId="{10611A51-32D1-458F-9B02-BBF6D6D45BCC}" srcOrd="5" destOrd="0" presId="urn:microsoft.com/office/officeart/2005/8/layout/process2"/>
    <dgm:cxn modelId="{5AA9F7BC-8B5C-44D7-A8D9-41D92D274C0C}" type="presParOf" srcId="{10611A51-32D1-458F-9B02-BBF6D6D45BCC}" destId="{3BF25D55-9C99-49E4-8310-A822C7CE7835}" srcOrd="0" destOrd="0" presId="urn:microsoft.com/office/officeart/2005/8/layout/process2"/>
    <dgm:cxn modelId="{B72FC32D-0FDD-4803-9D3D-2CB6861FD8C7}" type="presParOf" srcId="{3CE4EFFF-41BA-4465-9856-68576C220829}" destId="{FE433976-4181-4286-971B-552577FD228C}" srcOrd="6" destOrd="0" presId="urn:microsoft.com/office/officeart/2005/8/layout/process2"/>
    <dgm:cxn modelId="{A548D06B-E2F3-4562-B35E-F98520A80CE1}" type="presParOf" srcId="{3CE4EFFF-41BA-4465-9856-68576C220829}" destId="{67B67078-EEB5-49F7-903C-1D068F5168C0}" srcOrd="7" destOrd="0" presId="urn:microsoft.com/office/officeart/2005/8/layout/process2"/>
    <dgm:cxn modelId="{AF973604-43B6-4CFF-95BC-84BA6CAAE6C8}" type="presParOf" srcId="{67B67078-EEB5-49F7-903C-1D068F5168C0}" destId="{366D16D5-13CD-4D10-A8F4-269F622A76F5}" srcOrd="0" destOrd="0" presId="urn:microsoft.com/office/officeart/2005/8/layout/process2"/>
    <dgm:cxn modelId="{AFC7BE77-1EA9-4F7C-8776-6CF09216DAB0}" type="presParOf" srcId="{3CE4EFFF-41BA-4465-9856-68576C220829}" destId="{85CC495E-9702-4D55-B74A-0951BAF2DC23}" srcOrd="8" destOrd="0" presId="urn:microsoft.com/office/officeart/2005/8/layout/process2"/>
    <dgm:cxn modelId="{464543EF-5859-480D-AF3E-BD57C27A7DF7}" type="presParOf" srcId="{3CE4EFFF-41BA-4465-9856-68576C220829}" destId="{5128B0D8-00FC-4A42-9914-8293DA800366}" srcOrd="9" destOrd="0" presId="urn:microsoft.com/office/officeart/2005/8/layout/process2"/>
    <dgm:cxn modelId="{C826B9E7-ACC7-4412-8EEB-57A051A696E6}" type="presParOf" srcId="{5128B0D8-00FC-4A42-9914-8293DA800366}" destId="{A5A76D1A-014A-4059-B904-ACD10B847197}" srcOrd="0" destOrd="0" presId="urn:microsoft.com/office/officeart/2005/8/layout/process2"/>
    <dgm:cxn modelId="{C67BF233-74E7-46B0-A786-AA5ACBB4125D}" type="presParOf" srcId="{3CE4EFFF-41BA-4465-9856-68576C220829}" destId="{3FF6CFA0-CFDD-4211-8BD5-F91563883ED2}" srcOrd="10" destOrd="0" presId="urn:microsoft.com/office/officeart/2005/8/layout/process2"/>
    <dgm:cxn modelId="{66739FF7-E6A4-4CD2-A23A-88905988A8AA}" type="presParOf" srcId="{3CE4EFFF-41BA-4465-9856-68576C220829}" destId="{75A53C50-6A08-4E4E-AB86-630D100778C0}" srcOrd="11" destOrd="0" presId="urn:microsoft.com/office/officeart/2005/8/layout/process2"/>
    <dgm:cxn modelId="{9CFF422B-14BC-4928-8640-8036E302718F}" type="presParOf" srcId="{75A53C50-6A08-4E4E-AB86-630D100778C0}" destId="{D0DFA4FD-16BB-46CE-9F5E-59CA0279A8B8}" srcOrd="0" destOrd="0" presId="urn:microsoft.com/office/officeart/2005/8/layout/process2"/>
    <dgm:cxn modelId="{00FDCBAD-C0C2-4DF2-8158-EE4E31E60667}" type="presParOf" srcId="{3CE4EFFF-41BA-4465-9856-68576C220829}" destId="{8048ABE8-7BE8-4361-8066-1CAEC1225D80}" srcOrd="1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5AA18B-CABF-497E-9EA1-DE6718CC1C78}">
      <dsp:nvSpPr>
        <dsp:cNvPr id="0" name=""/>
        <dsp:cNvSpPr/>
      </dsp:nvSpPr>
      <dsp:spPr>
        <a:xfrm>
          <a:off x="2921102" y="130028"/>
          <a:ext cx="2759313" cy="2759313"/>
        </a:xfrm>
        <a:prstGeom prst="ellipse">
          <a:avLst/>
        </a:prstGeom>
        <a:gradFill rotWithShape="1">
          <a:gsLst>
            <a:gs pos="20000">
              <a:schemeClr val="accent5">
                <a:tint val="9000"/>
              </a:schemeClr>
            </a:gs>
            <a:gs pos="100000">
              <a:schemeClr val="accent5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5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smtClean="0"/>
            <a:t>Цель</a:t>
          </a:r>
          <a:endParaRPr lang="ru-RU" sz="6500" kern="1200"/>
        </a:p>
      </dsp:txBody>
      <dsp:txXfrm>
        <a:off x="3325194" y="534120"/>
        <a:ext cx="1951129" cy="1951129"/>
      </dsp:txXfrm>
    </dsp:sp>
    <dsp:sp modelId="{53E99AE5-E79C-42FF-9DA1-44C8A59A26FA}">
      <dsp:nvSpPr>
        <dsp:cNvPr id="0" name=""/>
        <dsp:cNvSpPr/>
      </dsp:nvSpPr>
      <dsp:spPr>
        <a:xfrm rot="9213894">
          <a:off x="1863885" y="2625594"/>
          <a:ext cx="1720509" cy="786404"/>
        </a:xfrm>
        <a:prstGeom prst="leftArrow">
          <a:avLst>
            <a:gd name="adj1" fmla="val 60000"/>
            <a:gd name="adj2" fmla="val 50000"/>
          </a:avLst>
        </a:prstGeom>
        <a:gradFill rotWithShape="1">
          <a:gsLst>
            <a:gs pos="20000">
              <a:schemeClr val="accent5">
                <a:tint val="9000"/>
              </a:schemeClr>
            </a:gs>
            <a:gs pos="100000">
              <a:schemeClr val="accent5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5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6E1FA368-5E18-4007-9681-9559D0C3C282}">
      <dsp:nvSpPr>
        <dsp:cNvPr id="0" name=""/>
        <dsp:cNvSpPr/>
      </dsp:nvSpPr>
      <dsp:spPr>
        <a:xfrm>
          <a:off x="15780" y="1812994"/>
          <a:ext cx="2838605" cy="2242825"/>
        </a:xfrm>
        <a:prstGeom prst="roundRect">
          <a:avLst>
            <a:gd name="adj" fmla="val 10000"/>
          </a:avLst>
        </a:prstGeom>
        <a:gradFill rotWithShape="1">
          <a:gsLst>
            <a:gs pos="20000">
              <a:schemeClr val="accent5">
                <a:tint val="9000"/>
              </a:schemeClr>
            </a:gs>
            <a:gs pos="100000">
              <a:schemeClr val="accent5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5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noProof="0" smtClean="0"/>
            <a:t>Расширить знания о жизни первого космонавта Земли Ю.А. Гагарина, его вкладе в изучении космического пространства</a:t>
          </a:r>
          <a:endParaRPr lang="ru-RU" sz="2400" kern="1200" noProof="0"/>
        </a:p>
      </dsp:txBody>
      <dsp:txXfrm>
        <a:off x="81470" y="1878684"/>
        <a:ext cx="2707225" cy="2111445"/>
      </dsp:txXfrm>
    </dsp:sp>
    <dsp:sp modelId="{8E272924-81F5-487C-AD9F-7A240782C135}">
      <dsp:nvSpPr>
        <dsp:cNvPr id="0" name=""/>
        <dsp:cNvSpPr/>
      </dsp:nvSpPr>
      <dsp:spPr>
        <a:xfrm rot="5400000">
          <a:off x="3290635" y="3636969"/>
          <a:ext cx="2222418" cy="786404"/>
        </a:xfrm>
        <a:prstGeom prst="leftArrow">
          <a:avLst>
            <a:gd name="adj1" fmla="val 60000"/>
            <a:gd name="adj2" fmla="val 50000"/>
          </a:avLst>
        </a:prstGeom>
        <a:gradFill rotWithShape="1">
          <a:gsLst>
            <a:gs pos="20000">
              <a:schemeClr val="accent5">
                <a:tint val="9000"/>
              </a:schemeClr>
            </a:gs>
            <a:gs pos="100000">
              <a:schemeClr val="accent5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5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57CE15F1-79F1-4D92-911D-96AEF7B04DAF}">
      <dsp:nvSpPr>
        <dsp:cNvPr id="0" name=""/>
        <dsp:cNvSpPr/>
      </dsp:nvSpPr>
      <dsp:spPr>
        <a:xfrm>
          <a:off x="2845582" y="4215808"/>
          <a:ext cx="3550825" cy="2335117"/>
        </a:xfrm>
        <a:prstGeom prst="roundRect">
          <a:avLst>
            <a:gd name="adj" fmla="val 10000"/>
          </a:avLst>
        </a:prstGeom>
        <a:gradFill rotWithShape="1">
          <a:gsLst>
            <a:gs pos="20000">
              <a:schemeClr val="accent5">
                <a:tint val="9000"/>
              </a:schemeClr>
            </a:gs>
            <a:gs pos="100000">
              <a:schemeClr val="accent5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5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noProof="0" smtClean="0"/>
            <a:t>Определить</a:t>
          </a:r>
          <a:r>
            <a:rPr lang="uk-UA" sz="2400" kern="1200" smtClean="0"/>
            <a:t> роль </a:t>
          </a:r>
          <a:r>
            <a:rPr lang="ru-RU" sz="2400" kern="1200" noProof="0" smtClean="0"/>
            <a:t>первого</a:t>
          </a:r>
          <a:r>
            <a:rPr lang="uk-UA" sz="2400" kern="1200" smtClean="0"/>
            <a:t> полета человека в космос для развития научного </a:t>
          </a:r>
          <a:r>
            <a:rPr lang="ru-RU" sz="2400" kern="1200" noProof="0" smtClean="0"/>
            <a:t>мировозрения</a:t>
          </a:r>
          <a:r>
            <a:rPr lang="uk-UA" sz="2400" kern="1200" smtClean="0"/>
            <a:t> об Вселенной и перспективы </a:t>
          </a:r>
          <a:r>
            <a:rPr lang="ru-RU" sz="2400" kern="1200" noProof="0" smtClean="0"/>
            <a:t>ее</a:t>
          </a:r>
          <a:r>
            <a:rPr lang="uk-UA" sz="2400" kern="1200" smtClean="0"/>
            <a:t> </a:t>
          </a:r>
          <a:r>
            <a:rPr lang="ru-RU" sz="2400" kern="1200" noProof="0" smtClean="0"/>
            <a:t>исследования</a:t>
          </a:r>
          <a:endParaRPr lang="ru-RU" sz="2400" kern="1200" noProof="0"/>
        </a:p>
      </dsp:txBody>
      <dsp:txXfrm>
        <a:off x="2913975" y="4284201"/>
        <a:ext cx="3414039" cy="2198331"/>
      </dsp:txXfrm>
    </dsp:sp>
    <dsp:sp modelId="{41AF25ED-9402-44EF-8F1B-B54A2430D08E}">
      <dsp:nvSpPr>
        <dsp:cNvPr id="0" name=""/>
        <dsp:cNvSpPr/>
      </dsp:nvSpPr>
      <dsp:spPr>
        <a:xfrm rot="1431450">
          <a:off x="5210033" y="2479218"/>
          <a:ext cx="1886365" cy="786404"/>
        </a:xfrm>
        <a:prstGeom prst="lef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3F194A2-476C-428D-A964-BEF3AE60A5C9}">
      <dsp:nvSpPr>
        <dsp:cNvPr id="0" name=""/>
        <dsp:cNvSpPr/>
      </dsp:nvSpPr>
      <dsp:spPr>
        <a:xfrm>
          <a:off x="5893585" y="1713820"/>
          <a:ext cx="2989070" cy="2322514"/>
        </a:xfrm>
        <a:prstGeom prst="roundRect">
          <a:avLst>
            <a:gd name="adj" fmla="val 10000"/>
          </a:avLst>
        </a:prstGeom>
        <a:gradFill rotWithShape="1">
          <a:gsLst>
            <a:gs pos="20000">
              <a:schemeClr val="accent5">
                <a:tint val="9000"/>
              </a:schemeClr>
            </a:gs>
            <a:gs pos="100000">
              <a:schemeClr val="accent5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ln w="9525" cap="flat" cmpd="sng" algn="ctr">
          <a:solidFill>
            <a:schemeClr val="accent5">
              <a:shade val="48000"/>
              <a:satMod val="110000"/>
            </a:schemeClr>
          </a:solidFill>
          <a:prstDash val="solid"/>
        </a:ln>
        <a:effectLst>
          <a:outerShdw blurRad="130000" dist="101600" dir="2700000" algn="tl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noProof="0" smtClean="0"/>
            <a:t>Подвести к выводу о том, что Ю.А. Гагарин – герой-космонавт, патриот,  человек</a:t>
          </a:r>
          <a:r>
            <a:rPr lang="ru-RU" sz="2400" kern="1200" baseline="0" noProof="0" smtClean="0"/>
            <a:t>, личность</a:t>
          </a:r>
          <a:endParaRPr lang="ru-RU" sz="2400" kern="1200" noProof="0"/>
        </a:p>
      </dsp:txBody>
      <dsp:txXfrm>
        <a:off x="5961609" y="1781844"/>
        <a:ext cx="2853022" cy="21864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7E2F5D-BF92-4CEC-B3A2-A93042790281}">
      <dsp:nvSpPr>
        <dsp:cNvPr id="0" name=""/>
        <dsp:cNvSpPr/>
      </dsp:nvSpPr>
      <dsp:spPr>
        <a:xfrm>
          <a:off x="0" y="5378693"/>
          <a:ext cx="8820520" cy="117672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60000"/>
              </a:schemeClr>
            </a:gs>
            <a:gs pos="33000">
              <a:schemeClr val="accent4">
                <a:hueOff val="0"/>
                <a:satOff val="0"/>
                <a:lumOff val="0"/>
                <a:alphaOff val="0"/>
                <a:tint val="86500"/>
              </a:schemeClr>
            </a:gs>
            <a:gs pos="46750">
              <a:schemeClr val="accent4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53000">
              <a:schemeClr val="accent4">
                <a:hueOff val="0"/>
                <a:satOff val="0"/>
                <a:lumOff val="0"/>
                <a:alphaOff val="0"/>
                <a:tint val="71000"/>
                <a:satMod val="112000"/>
              </a:schemeClr>
            </a:gs>
            <a:gs pos="68000">
              <a:schemeClr val="accent4">
                <a:hueOff val="0"/>
                <a:satOff val="0"/>
                <a:lumOff val="0"/>
                <a:alphaOff val="0"/>
                <a:tint val="86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smtClean="0">
              <a:solidFill>
                <a:schemeClr val="tx1"/>
              </a:solidFill>
            </a:rPr>
            <a:t>Сформировать представление об Ю.А. Гагарине как всесторонне развитом человеке, творческой толерантной личности</a:t>
          </a:r>
          <a:endParaRPr lang="ru-RU" sz="2200" b="1" kern="1200">
            <a:solidFill>
              <a:schemeClr val="tx1"/>
            </a:solidFill>
          </a:endParaRPr>
        </a:p>
      </dsp:txBody>
      <dsp:txXfrm>
        <a:off x="0" y="5378693"/>
        <a:ext cx="8820520" cy="1176726"/>
      </dsp:txXfrm>
    </dsp:sp>
    <dsp:sp modelId="{6A9AD420-D17A-405F-99DC-C80BA7433E82}">
      <dsp:nvSpPr>
        <dsp:cNvPr id="0" name=""/>
        <dsp:cNvSpPr/>
      </dsp:nvSpPr>
      <dsp:spPr>
        <a:xfrm rot="10800000">
          <a:off x="0" y="3586539"/>
          <a:ext cx="8820520" cy="1809805"/>
        </a:xfrm>
        <a:prstGeom prst="upArrowCallout">
          <a:avLst/>
        </a:prstGeom>
        <a:gradFill rotWithShape="0">
          <a:gsLst>
            <a:gs pos="0">
              <a:schemeClr val="accent4">
                <a:hueOff val="604807"/>
                <a:satOff val="-1980"/>
                <a:lumOff val="0"/>
                <a:alphaOff val="0"/>
                <a:shade val="60000"/>
              </a:schemeClr>
            </a:gs>
            <a:gs pos="33000">
              <a:schemeClr val="accent4">
                <a:hueOff val="604807"/>
                <a:satOff val="-1980"/>
                <a:lumOff val="0"/>
                <a:alphaOff val="0"/>
                <a:tint val="86500"/>
              </a:schemeClr>
            </a:gs>
            <a:gs pos="46750">
              <a:schemeClr val="accent4">
                <a:hueOff val="604807"/>
                <a:satOff val="-1980"/>
                <a:lumOff val="0"/>
                <a:alphaOff val="0"/>
                <a:tint val="71000"/>
                <a:satMod val="112000"/>
              </a:schemeClr>
            </a:gs>
            <a:gs pos="53000">
              <a:schemeClr val="accent4">
                <a:hueOff val="604807"/>
                <a:satOff val="-1980"/>
                <a:lumOff val="0"/>
                <a:alphaOff val="0"/>
                <a:tint val="71000"/>
                <a:satMod val="112000"/>
              </a:schemeClr>
            </a:gs>
            <a:gs pos="68000">
              <a:schemeClr val="accent4">
                <a:hueOff val="604807"/>
                <a:satOff val="-1980"/>
                <a:lumOff val="0"/>
                <a:alphaOff val="0"/>
                <a:tint val="86000"/>
              </a:schemeClr>
            </a:gs>
            <a:gs pos="100000">
              <a:schemeClr val="accent4">
                <a:hueOff val="604807"/>
                <a:satOff val="-198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noProof="0" smtClean="0">
              <a:solidFill>
                <a:schemeClr val="tx1"/>
              </a:solidFill>
            </a:rPr>
            <a:t> Презентовать Юрия Гагарина как человека, который покорил небо. Человека, </a:t>
          </a:r>
          <a:r>
            <a:rPr lang="ru-RU" sz="2200" b="1" kern="1200" baseline="0" noProof="0" smtClean="0">
              <a:solidFill>
                <a:schemeClr val="tx1"/>
              </a:solidFill>
            </a:rPr>
            <a:t>чей подвиг и улыбка покорила планету. </a:t>
          </a:r>
          <a:endParaRPr lang="ru-RU" sz="2200" b="1" kern="1200" noProof="0">
            <a:solidFill>
              <a:schemeClr val="tx1"/>
            </a:solidFill>
          </a:endParaRPr>
        </a:p>
      </dsp:txBody>
      <dsp:txXfrm rot="10800000">
        <a:off x="0" y="3586539"/>
        <a:ext cx="8820520" cy="1175957"/>
      </dsp:txXfrm>
    </dsp:sp>
    <dsp:sp modelId="{68191BB0-91BD-4E45-B9CE-06DDB1C8F252}">
      <dsp:nvSpPr>
        <dsp:cNvPr id="0" name=""/>
        <dsp:cNvSpPr/>
      </dsp:nvSpPr>
      <dsp:spPr>
        <a:xfrm rot="10800000">
          <a:off x="0" y="1821567"/>
          <a:ext cx="8820520" cy="1809805"/>
        </a:xfrm>
        <a:prstGeom prst="upArrowCallout">
          <a:avLst/>
        </a:prstGeom>
        <a:gradFill rotWithShape="0">
          <a:gsLst>
            <a:gs pos="0">
              <a:schemeClr val="accent4">
                <a:hueOff val="1209614"/>
                <a:satOff val="-3960"/>
                <a:lumOff val="0"/>
                <a:alphaOff val="0"/>
                <a:shade val="60000"/>
              </a:schemeClr>
            </a:gs>
            <a:gs pos="33000">
              <a:schemeClr val="accent4">
                <a:hueOff val="1209614"/>
                <a:satOff val="-3960"/>
                <a:lumOff val="0"/>
                <a:alphaOff val="0"/>
                <a:tint val="86500"/>
              </a:schemeClr>
            </a:gs>
            <a:gs pos="46750">
              <a:schemeClr val="accent4">
                <a:hueOff val="1209614"/>
                <a:satOff val="-3960"/>
                <a:lumOff val="0"/>
                <a:alphaOff val="0"/>
                <a:tint val="71000"/>
                <a:satMod val="112000"/>
              </a:schemeClr>
            </a:gs>
            <a:gs pos="53000">
              <a:schemeClr val="accent4">
                <a:hueOff val="1209614"/>
                <a:satOff val="-3960"/>
                <a:lumOff val="0"/>
                <a:alphaOff val="0"/>
                <a:tint val="71000"/>
                <a:satMod val="112000"/>
              </a:schemeClr>
            </a:gs>
            <a:gs pos="68000">
              <a:schemeClr val="accent4">
                <a:hueOff val="1209614"/>
                <a:satOff val="-3960"/>
                <a:lumOff val="0"/>
                <a:alphaOff val="0"/>
                <a:tint val="86000"/>
              </a:schemeClr>
            </a:gs>
            <a:gs pos="100000">
              <a:schemeClr val="accent4">
                <a:hueOff val="1209614"/>
                <a:satOff val="-396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noProof="0" smtClean="0">
              <a:solidFill>
                <a:schemeClr val="tx1"/>
              </a:solidFill>
            </a:rPr>
            <a:t>Раскрыть понятие Вселенная и историю ее развития</a:t>
          </a:r>
          <a:endParaRPr lang="ru-RU" sz="2200" b="1" kern="1200" noProof="0">
            <a:solidFill>
              <a:schemeClr val="tx1"/>
            </a:solidFill>
          </a:endParaRPr>
        </a:p>
      </dsp:txBody>
      <dsp:txXfrm rot="10800000">
        <a:off x="0" y="1821567"/>
        <a:ext cx="8820520" cy="1175957"/>
      </dsp:txXfrm>
    </dsp:sp>
    <dsp:sp modelId="{F111FE99-E196-4B12-B0DE-FEC95D3BA541}">
      <dsp:nvSpPr>
        <dsp:cNvPr id="0" name=""/>
        <dsp:cNvSpPr/>
      </dsp:nvSpPr>
      <dsp:spPr>
        <a:xfrm rot="10800000">
          <a:off x="0" y="2229"/>
          <a:ext cx="8820520" cy="1809805"/>
        </a:xfrm>
        <a:prstGeom prst="upArrowCallout">
          <a:avLst/>
        </a:prstGeom>
        <a:gradFill rotWithShape="0">
          <a:gsLst>
            <a:gs pos="0">
              <a:schemeClr val="accent4">
                <a:hueOff val="1814420"/>
                <a:satOff val="-5940"/>
                <a:lumOff val="0"/>
                <a:alphaOff val="0"/>
                <a:shade val="60000"/>
              </a:schemeClr>
            </a:gs>
            <a:gs pos="33000">
              <a:schemeClr val="accent4">
                <a:hueOff val="1814420"/>
                <a:satOff val="-5940"/>
                <a:lumOff val="0"/>
                <a:alphaOff val="0"/>
                <a:tint val="86500"/>
              </a:schemeClr>
            </a:gs>
            <a:gs pos="46750">
              <a:schemeClr val="accent4">
                <a:hueOff val="1814420"/>
                <a:satOff val="-5940"/>
                <a:lumOff val="0"/>
                <a:alphaOff val="0"/>
                <a:tint val="71000"/>
                <a:satMod val="112000"/>
              </a:schemeClr>
            </a:gs>
            <a:gs pos="53000">
              <a:schemeClr val="accent4">
                <a:hueOff val="1814420"/>
                <a:satOff val="-5940"/>
                <a:lumOff val="0"/>
                <a:alphaOff val="0"/>
                <a:tint val="71000"/>
                <a:satMod val="112000"/>
              </a:schemeClr>
            </a:gs>
            <a:gs pos="68000">
              <a:schemeClr val="accent4">
                <a:hueOff val="1814420"/>
                <a:satOff val="-5940"/>
                <a:lumOff val="0"/>
                <a:alphaOff val="0"/>
                <a:tint val="86000"/>
              </a:schemeClr>
            </a:gs>
            <a:gs pos="100000">
              <a:schemeClr val="accent4">
                <a:hueOff val="1814420"/>
                <a:satOff val="-5940"/>
                <a:lumOff val="0"/>
                <a:alphaOff val="0"/>
                <a:shade val="60000"/>
              </a:schemeClr>
            </a:gs>
          </a:gsLst>
          <a:lin ang="8350000" scaled="1"/>
        </a:gradFill>
        <a:ln>
          <a:noFill/>
        </a:ln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6720" tIns="426720" rIns="426720" bIns="42672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0" b="1" i="0" u="none" kern="1200" noProof="0" smtClean="0">
              <a:solidFill>
                <a:schemeClr val="tx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rPr>
            <a:t>Задачи</a:t>
          </a:r>
          <a:endParaRPr lang="ru-RU" sz="6000" b="1" i="0" u="none" kern="1200" noProof="0">
            <a:solidFill>
              <a:schemeClr val="tx1"/>
            </a:solidFill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a:endParaRPr>
        </a:p>
      </dsp:txBody>
      <dsp:txXfrm rot="10800000">
        <a:off x="0" y="2229"/>
        <a:ext cx="8820520" cy="11759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DCA77EF-86D2-40D3-BD06-82192407ECF4}" type="datetimeFigureOut">
              <a:rPr lang="ru-RU"/>
              <a:pPr>
                <a:defRPr/>
              </a:pPr>
              <a:t>17.10.2016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1D83C23-81EC-45B7-809D-F9596A5C69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7035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CE914AD-DC0E-4F8E-A98A-B3EF4444BBF0}" type="slidenum">
              <a:rPr lang="ru-RU" smtClean="0"/>
              <a:pPr/>
              <a:t>1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D83C23-81EC-45B7-809D-F9596A5C69ED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253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D83C23-81EC-45B7-809D-F9596A5C69ED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853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8CFF54C-4738-437A-A45A-BB9CBF9F7D4C}" type="slidenum">
              <a:rPr lang="ru-RU" smtClean="0"/>
              <a:pPr/>
              <a:t>14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D83C23-81EC-45B7-809D-F9596A5C69E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4388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71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DA26A0C-968A-47FA-B82E-D44798FD9FF2}" type="slidenum">
              <a:rPr lang="ru-RU" smtClean="0"/>
              <a:pPr/>
              <a:t>29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563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AADC3A-73CF-4D40-8F3A-5F10303578FF}" type="slidenum">
              <a:rPr lang="ru-RU" smtClean="0"/>
              <a:pPr/>
              <a:t>37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42DA6-8E8C-4293-8B5A-EA867A7824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291EB-65B4-43FE-A311-ABD0AD3DD8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D3EB8-F3D1-44A2-9A9C-2BD3395AB7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8ABA5-00F5-4231-BB94-6C7ECDE6A3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2203F-FA77-41F8-8D77-C7A252A759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split orient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C3DC2-5DD7-4499-8E6E-378E6747D1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F8E81-7ED6-4965-9240-589A0975AC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C4F2F-47C8-468F-BEBB-ABA58E2644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9120D-D16D-4074-B9E9-2C22F217B8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A12AE-664A-4B3B-B4E7-7E104E355B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B3F03-B850-49BF-9E3C-48E3D25E00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0F9ADC9-B057-42F7-B1DC-80CB4793E6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96" r:id="rId1"/>
    <p:sldLayoutId id="2147484195" r:id="rId2"/>
    <p:sldLayoutId id="2147484197" r:id="rId3"/>
    <p:sldLayoutId id="2147484194" r:id="rId4"/>
    <p:sldLayoutId id="2147484193" r:id="rId5"/>
    <p:sldLayoutId id="2147484192" r:id="rId6"/>
    <p:sldLayoutId id="2147484191" r:id="rId7"/>
    <p:sldLayoutId id="2147484190" r:id="rId8"/>
    <p:sldLayoutId id="2147484189" r:id="rId9"/>
    <p:sldLayoutId id="2147484188" r:id="rId10"/>
    <p:sldLayoutId id="2147484187" r:id="rId11"/>
  </p:sldLayoutIdLst>
  <p:transition spd="med">
    <p:split orient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hyperlink" Target="http://school1.krizhopil.vn.ua/uploads/posts/2009-04/1239449846_909-9_2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&#1075;&#1072;&#1075;&#1072;&#1088;&#1080;&#1085;\FLOWERS%20OF%20THE%20SEA(keiko%20matsui).wma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hyperlink" Target="http://ru.wikipedia.org/wiki/%D0%A4%D0%B0%D0%B9%D0%BB:Gagarin_and_Nasser_and_Sadat_in_Cairo_Egypt_01-02-1962.jpg" TargetMode="External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47.jpeg"/><Relationship Id="rId9" Type="http://schemas.microsoft.com/office/2007/relationships/diagramDrawing" Target="../diagrams/drawing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4%D0%B0%D0%B9%D0%BB:%D0%97%D0%B0%D0%BF%D0%B8%D1%81%D0%BA%D0%B0_%D0%93%D0%B0%D0%B3%D0%B0%D1%80%D0%B8%D0%BD%D0%B0.jpg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5"/>
          <p:cNvSpPr>
            <a:spLocks noChangeArrowheads="1" noChangeShapeType="1" noTextEdit="1"/>
          </p:cNvSpPr>
          <p:nvPr/>
        </p:nvSpPr>
        <p:spPr bwMode="auto">
          <a:xfrm>
            <a:off x="228600" y="533400"/>
            <a:ext cx="8077200" cy="1447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Путь к звёздам</a:t>
            </a:r>
            <a:endParaRPr lang="ru-RU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  <p:pic>
        <p:nvPicPr>
          <p:cNvPr id="2" name="FLOWERS OF THE SEA(keiko matsui)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2052" y="30904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6" descr="ho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276600"/>
            <a:ext cx="4191000" cy="3327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959225" y="55383"/>
            <a:ext cx="5029200" cy="17521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3333FF"/>
                </a:solidFill>
                <a:cs typeface="Times New Roman" pitchFamily="18" charset="0"/>
              </a:rPr>
              <a:t>Юрий Алексеевич Гагарин </a:t>
            </a:r>
            <a:r>
              <a:rPr lang="ru-RU" sz="2000" b="1" dirty="0" smtClean="0">
                <a:solidFill>
                  <a:srgbClr val="0033CC"/>
                </a:solidFill>
                <a:cs typeface="Times New Roman" pitchFamily="18" charset="0"/>
              </a:rPr>
              <a:t>родился в ночь на 9 марта 1934 года в городе </a:t>
            </a:r>
            <a:r>
              <a:rPr lang="ru-RU" sz="2000" b="1" dirty="0" err="1" smtClean="0">
                <a:solidFill>
                  <a:srgbClr val="0033CC"/>
                </a:solidFill>
                <a:cs typeface="Times New Roman" pitchFamily="18" charset="0"/>
              </a:rPr>
              <a:t>Гжатск</a:t>
            </a:r>
            <a:r>
              <a:rPr lang="ru-RU" sz="2000" b="1" dirty="0" smtClean="0">
                <a:solidFill>
                  <a:srgbClr val="0033CC"/>
                </a:solidFill>
                <a:cs typeface="Times New Roman" pitchFamily="18" charset="0"/>
              </a:rPr>
              <a:t>. Жила семья в деревне </a:t>
            </a:r>
            <a:r>
              <a:rPr lang="ru-RU" sz="2000" b="1" dirty="0" err="1" smtClean="0">
                <a:solidFill>
                  <a:srgbClr val="0033CC"/>
                </a:solidFill>
                <a:cs typeface="Times New Roman" pitchFamily="18" charset="0"/>
              </a:rPr>
              <a:t>Клушино</a:t>
            </a:r>
            <a:r>
              <a:rPr lang="ru-RU" sz="2000" b="1" dirty="0" smtClean="0">
                <a:solidFill>
                  <a:srgbClr val="0033CC"/>
                </a:solidFill>
                <a:cs typeface="Times New Roman" pitchFamily="18" charset="0"/>
              </a:rPr>
              <a:t>.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808" y="5748805"/>
            <a:ext cx="4359294" cy="10395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smtClean="0">
                <a:solidFill>
                  <a:srgbClr val="0033CC"/>
                </a:solidFill>
                <a:cs typeface="Times New Roman" pitchFamily="18" charset="0"/>
              </a:rPr>
              <a:t>Дом Гагариных на родине космонавта. Сейчас музей</a:t>
            </a:r>
            <a:endParaRPr lang="ru-RU" sz="2000" b="1">
              <a:solidFill>
                <a:srgbClr val="0033CC"/>
              </a:solidFill>
              <a:cs typeface="Times New Roman" pitchFamily="18" charset="0"/>
            </a:endParaRPr>
          </a:p>
        </p:txBody>
      </p:sp>
      <p:pic>
        <p:nvPicPr>
          <p:cNvPr id="6" name="Рисунок 5" descr="1-208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04800"/>
            <a:ext cx="3439363" cy="4724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G:\Мои рисунки\MP Navigator\2011_02_09\IMG_00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" y="1365251"/>
            <a:ext cx="3111500" cy="3740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5" name="Picture 2" descr="G:\Мои рисунки\MP Navigator\2011_02_09\IMG_00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56897" y="2590800"/>
            <a:ext cx="3212524" cy="40904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4281405" y="950322"/>
            <a:ext cx="4471565" cy="145745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/>
              <a:t>Мать</a:t>
            </a:r>
            <a:r>
              <a:rPr lang="de-DE" sz="2400" b="1" dirty="0" smtClean="0"/>
              <a:t> </a:t>
            </a:r>
            <a:endParaRPr lang="ru-RU" sz="2400" b="1" dirty="0" smtClean="0"/>
          </a:p>
          <a:p>
            <a:pPr algn="ctr">
              <a:defRPr/>
            </a:pPr>
            <a:r>
              <a:rPr lang="ru-RU" sz="2400" b="1" dirty="0" smtClean="0"/>
              <a:t>Анна</a:t>
            </a:r>
            <a:r>
              <a:rPr lang="de-DE" sz="2400" b="1" dirty="0" smtClean="0"/>
              <a:t> </a:t>
            </a:r>
            <a:r>
              <a:rPr lang="de-DE" sz="2400" b="1" dirty="0" err="1"/>
              <a:t>Тимофеевна</a:t>
            </a:r>
            <a:r>
              <a:rPr lang="de-DE" sz="2400" b="1" dirty="0"/>
              <a:t> </a:t>
            </a:r>
            <a:r>
              <a:rPr lang="de-DE" sz="2400" b="1" dirty="0" err="1"/>
              <a:t>Матвеева</a:t>
            </a:r>
            <a:r>
              <a:rPr lang="de-DE" sz="2400" b="1" dirty="0"/>
              <a:t> (1903—1984</a:t>
            </a:r>
            <a:r>
              <a:rPr lang="de-DE" sz="2400" b="1" dirty="0" smtClean="0"/>
              <a:t>) </a:t>
            </a:r>
            <a:r>
              <a:rPr lang="de-DE" sz="2400" b="1" dirty="0" err="1"/>
              <a:t>работала</a:t>
            </a:r>
            <a:r>
              <a:rPr lang="de-DE" sz="2400" b="1" dirty="0"/>
              <a:t> </a:t>
            </a:r>
            <a:r>
              <a:rPr lang="ru-RU" sz="2400" b="1" dirty="0" smtClean="0"/>
              <a:t> дояркой</a:t>
            </a:r>
            <a:endParaRPr lang="ru-RU" sz="24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1925" y="5318125"/>
            <a:ext cx="4119480" cy="144944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smtClean="0">
                <a:solidFill>
                  <a:schemeClr val="tx1"/>
                </a:solidFill>
                <a:cs typeface="Times New Roman" pitchFamily="18" charset="0"/>
              </a:rPr>
              <a:t>Отец</a:t>
            </a:r>
          </a:p>
          <a:p>
            <a:pPr algn="ctr">
              <a:defRPr/>
            </a:pPr>
            <a:r>
              <a:rPr lang="ru-RU" sz="2400" b="1" smtClean="0">
                <a:solidFill>
                  <a:schemeClr val="tx1"/>
                </a:solidFill>
                <a:cs typeface="Times New Roman" pitchFamily="18" charset="0"/>
              </a:rPr>
              <a:t>Алексей Иванович Гагарин (1902-1973) работал плотником</a:t>
            </a:r>
            <a:endParaRPr lang="ru-RU" sz="280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1510" name="Прямоугольник 12"/>
          <p:cNvSpPr>
            <a:spLocks noChangeArrowheads="1"/>
          </p:cNvSpPr>
          <p:nvPr/>
        </p:nvSpPr>
        <p:spPr bwMode="auto">
          <a:xfrm>
            <a:off x="466346" y="158750"/>
            <a:ext cx="8203075" cy="6461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dirty="0" smtClean="0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Семья Гагариных</a:t>
            </a:r>
            <a:endParaRPr lang="ru-RU" sz="3600" b="1" dirty="0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FF"/>
            </a:gs>
            <a:gs pos="50000">
              <a:srgbClr val="CC66FF"/>
            </a:gs>
            <a:gs pos="100000">
              <a:srgbClr val="FF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Мои рисунки\MP Navigator\2011_02_09\IMG_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304800"/>
            <a:ext cx="7543800" cy="5797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762000" y="6019800"/>
            <a:ext cx="7924800" cy="457200"/>
          </a:xfrm>
          <a:prstGeom prst="round2Diag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</a:rPr>
              <a:t>Валентин, Юрий, Зоя и Борис Гагарины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33"/>
            </a:gs>
            <a:gs pos="100000">
              <a:srgbClr val="FF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3" descr="i-5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447800"/>
            <a:ext cx="6858000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FF00"/>
                </a:solidFill>
              </a:rPr>
              <a:t>Самые яркие моменты из жизни героя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с двумя вырезанными соседними углами 5"/>
          <p:cNvSpPr>
            <a:spLocks noChangeArrowheads="1"/>
          </p:cNvSpPr>
          <p:nvPr/>
        </p:nvSpPr>
        <p:spPr bwMode="auto">
          <a:xfrm>
            <a:off x="1981200" y="6096000"/>
            <a:ext cx="5486400" cy="533400"/>
          </a:xfrm>
          <a:custGeom>
            <a:avLst/>
            <a:gdLst>
              <a:gd name="T0" fmla="*/ 5486400 w 5486400"/>
              <a:gd name="T1" fmla="*/ 266700 h 533400"/>
              <a:gd name="T2" fmla="*/ 2743200 w 5486400"/>
              <a:gd name="T3" fmla="*/ 533400 h 533400"/>
              <a:gd name="T4" fmla="*/ 0 w 5486400"/>
              <a:gd name="T5" fmla="*/ 266700 h 533400"/>
              <a:gd name="T6" fmla="*/ 2743200 w 5486400"/>
              <a:gd name="T7" fmla="*/ 0 h 5334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133350 w 5486400"/>
              <a:gd name="T13" fmla="*/ 133350 h 533400"/>
              <a:gd name="T14" fmla="*/ 5353050 w 5486400"/>
              <a:gd name="T15" fmla="*/ 533400 h 533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486400" h="533400">
                <a:moveTo>
                  <a:pt x="266700" y="0"/>
                </a:moveTo>
                <a:lnTo>
                  <a:pt x="5219700" y="0"/>
                </a:lnTo>
                <a:lnTo>
                  <a:pt x="5486400" y="266700"/>
                </a:lnTo>
                <a:lnTo>
                  <a:pt x="5486400" y="533400"/>
                </a:lnTo>
                <a:lnTo>
                  <a:pt x="0" y="533400"/>
                </a:lnTo>
                <a:lnTo>
                  <a:pt x="0" y="266700"/>
                </a:lnTo>
                <a:close/>
              </a:path>
            </a:pathLst>
          </a:custGeom>
          <a:solidFill>
            <a:srgbClr val="FFCC00"/>
          </a:solidFill>
          <a:ln w="28575" algn="ctr">
            <a:solidFill>
              <a:srgbClr val="A50021"/>
            </a:solidFill>
            <a:miter lim="800000"/>
            <a:headEnd/>
            <a:tailEnd/>
          </a:ln>
          <a:effectLst>
            <a:outerShdw dist="228601" dir="2700000" sy="89999" rotWithShape="0">
              <a:srgbClr val="000000">
                <a:alpha val="254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CC3300"/>
                </a:solidFill>
                <a:latin typeface="Times New Roman" pitchFamily="18" charset="0"/>
              </a:rPr>
              <a:t>Какое  счастье, когда сын рядом</a:t>
            </a:r>
            <a:endParaRPr lang="ru-RU" sz="2400" b="1" dirty="0">
              <a:solidFill>
                <a:srgbClr val="CC33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66CCFF"/>
            </a:gs>
            <a:gs pos="100000">
              <a:srgbClr val="CCE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114800" y="0"/>
            <a:ext cx="4572000" cy="835025"/>
          </a:xfrm>
        </p:spPr>
        <p:txBody>
          <a:bodyPr>
            <a:scene3d>
              <a:camera prst="orthographicFront"/>
              <a:lightRig rig="soft" dir="t">
                <a:rot lat="0" lon="0" rev="2100000"/>
              </a:lightRig>
            </a:scene3d>
            <a:sp3d prstMaterial="matte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mtClean="0">
                <a:solidFill>
                  <a:srgbClr val="66FFFF"/>
                </a:solidFill>
              </a:rPr>
              <a:t>Годы обучения</a:t>
            </a:r>
            <a:endParaRPr lang="uk-UA">
              <a:solidFill>
                <a:srgbClr val="66FFFF"/>
              </a:solidFill>
            </a:endParaRPr>
          </a:p>
        </p:txBody>
      </p:sp>
      <p:pic>
        <p:nvPicPr>
          <p:cNvPr id="13316" name="Picture 4" descr="gagarin_2_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" y="808038"/>
            <a:ext cx="3429000" cy="58673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0" y="0"/>
            <a:ext cx="2968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/>
            <a:r>
              <a:rPr lang="ru-RU">
                <a:hlinkClick r:id="rId4"/>
              </a:rPr>
              <a:t/>
            </a:r>
            <a:br>
              <a:rPr lang="ru-RU">
                <a:hlinkClick r:id="rId4"/>
              </a:rPr>
            </a:br>
            <a:endParaRPr lang="ru-RU">
              <a:hlinkClick r:id="rId4"/>
            </a:endParaRPr>
          </a:p>
          <a:p>
            <a:pPr algn="just" eaLnBrk="0" hangingPunct="0"/>
            <a:r>
              <a:rPr lang="ru-RU">
                <a:solidFill>
                  <a:srgbClr val="003366"/>
                </a:solidFill>
                <a:latin typeface="Tahoma" pitchFamily="34" charset="0"/>
                <a:cs typeface="Tahoma" pitchFamily="34" charset="0"/>
                <a:hlinkClick r:id="rId4"/>
              </a:rPr>
              <a:t>  </a:t>
            </a:r>
            <a:endParaRPr lang="ru-RU" sz="8400">
              <a:solidFill>
                <a:srgbClr val="003366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771900" y="773430"/>
            <a:ext cx="4953000" cy="3505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uk-UA" sz="1600" dirty="0">
                <a:solidFill>
                  <a:schemeClr val="bg1"/>
                </a:solidFill>
              </a:rPr>
              <a:t> </a:t>
            </a:r>
            <a:r>
              <a:rPr lang="uk-UA" sz="1600" dirty="0" smtClean="0">
                <a:solidFill>
                  <a:schemeClr val="bg1"/>
                </a:solidFill>
              </a:rPr>
              <a:t>  </a:t>
            </a:r>
            <a:r>
              <a:rPr lang="uk-UA" sz="1600" b="1" dirty="0">
                <a:solidFill>
                  <a:srgbClr val="6600CC"/>
                </a:solidFill>
              </a:rPr>
              <a:t>1 </a:t>
            </a:r>
            <a:r>
              <a:rPr lang="uk-UA" sz="1600" b="1" dirty="0" err="1" smtClean="0">
                <a:solidFill>
                  <a:srgbClr val="6600CC"/>
                </a:solidFill>
              </a:rPr>
              <a:t>сентября</a:t>
            </a:r>
            <a:r>
              <a:rPr lang="uk-UA" sz="1600" b="1" dirty="0" smtClean="0">
                <a:solidFill>
                  <a:srgbClr val="6600CC"/>
                </a:solidFill>
              </a:rPr>
              <a:t> </a:t>
            </a:r>
            <a:r>
              <a:rPr lang="uk-UA" sz="1600" b="1" dirty="0">
                <a:solidFill>
                  <a:srgbClr val="6600CC"/>
                </a:solidFill>
              </a:rPr>
              <a:t>1941 </a:t>
            </a:r>
            <a:r>
              <a:rPr lang="uk-UA" sz="1600" b="1" dirty="0" err="1" smtClean="0">
                <a:solidFill>
                  <a:srgbClr val="6600CC"/>
                </a:solidFill>
              </a:rPr>
              <a:t>года</a:t>
            </a:r>
            <a:r>
              <a:rPr lang="uk-UA" sz="1600" b="1" dirty="0" smtClean="0">
                <a:solidFill>
                  <a:srgbClr val="6600CC"/>
                </a:solidFill>
              </a:rPr>
              <a:t> </a:t>
            </a:r>
            <a:r>
              <a:rPr lang="uk-UA" sz="1600" b="1" dirty="0" err="1" smtClean="0">
                <a:solidFill>
                  <a:srgbClr val="6600CC"/>
                </a:solidFill>
              </a:rPr>
              <a:t>Гагарин</a:t>
            </a:r>
            <a:r>
              <a:rPr lang="uk-UA" sz="1600" b="1" dirty="0" smtClean="0">
                <a:solidFill>
                  <a:srgbClr val="6600CC"/>
                </a:solidFill>
              </a:rPr>
              <a:t> </a:t>
            </a:r>
            <a:r>
              <a:rPr lang="uk-UA" sz="1600" b="1" dirty="0" err="1" smtClean="0">
                <a:solidFill>
                  <a:srgbClr val="6600CC"/>
                </a:solidFill>
              </a:rPr>
              <a:t>пошел</a:t>
            </a:r>
            <a:r>
              <a:rPr lang="uk-UA" sz="1600" b="1" dirty="0" smtClean="0">
                <a:solidFill>
                  <a:srgbClr val="6600CC"/>
                </a:solidFill>
              </a:rPr>
              <a:t> учиться </a:t>
            </a:r>
            <a:r>
              <a:rPr lang="uk-UA" sz="1600" b="1" dirty="0">
                <a:solidFill>
                  <a:srgbClr val="6600CC"/>
                </a:solidFill>
              </a:rPr>
              <a:t>в школу</a:t>
            </a:r>
            <a:r>
              <a:rPr lang="ru-RU" sz="1600" b="1" dirty="0">
                <a:solidFill>
                  <a:srgbClr val="6600CC"/>
                </a:solidFill>
              </a:rPr>
              <a:t>, </a:t>
            </a:r>
            <a:r>
              <a:rPr lang="ru-RU" sz="1600" b="1" dirty="0" smtClean="0">
                <a:solidFill>
                  <a:srgbClr val="6600CC"/>
                </a:solidFill>
              </a:rPr>
              <a:t>но обучение было не долгим: 12 октября деревню </a:t>
            </a:r>
            <a:r>
              <a:rPr lang="ru-RU" sz="1600" b="1" dirty="0" err="1" smtClean="0">
                <a:solidFill>
                  <a:srgbClr val="6600CC"/>
                </a:solidFill>
              </a:rPr>
              <a:t>Клушино</a:t>
            </a:r>
            <a:r>
              <a:rPr lang="ru-RU" sz="1600" b="1" dirty="0" smtClean="0">
                <a:solidFill>
                  <a:srgbClr val="6600CC"/>
                </a:solidFill>
              </a:rPr>
              <a:t> заняли нацистские войска, </a:t>
            </a:r>
            <a:r>
              <a:rPr lang="ru-RU" sz="1600" b="1" dirty="0" err="1" smtClean="0">
                <a:solidFill>
                  <a:srgbClr val="6600CC"/>
                </a:solidFill>
              </a:rPr>
              <a:t>учеба</a:t>
            </a:r>
            <a:r>
              <a:rPr lang="ru-RU" sz="1600" b="1" dirty="0" smtClean="0">
                <a:solidFill>
                  <a:srgbClr val="6600CC"/>
                </a:solidFill>
              </a:rPr>
              <a:t> прервалась до 9 апреля 1943 года. </a:t>
            </a:r>
          </a:p>
          <a:p>
            <a:pPr algn="just">
              <a:defRPr/>
            </a:pPr>
            <a:r>
              <a:rPr lang="uk-UA" sz="1600" b="1" dirty="0" smtClean="0">
                <a:solidFill>
                  <a:srgbClr val="6600CC"/>
                </a:solidFill>
              </a:rPr>
              <a:t>В </a:t>
            </a:r>
            <a:r>
              <a:rPr lang="uk-UA" sz="1600" b="1" dirty="0">
                <a:solidFill>
                  <a:srgbClr val="6600CC"/>
                </a:solidFill>
              </a:rPr>
              <a:t>1949 </a:t>
            </a:r>
            <a:r>
              <a:rPr lang="uk-UA" sz="1600" b="1" dirty="0" err="1" smtClean="0">
                <a:solidFill>
                  <a:srgbClr val="6600CC"/>
                </a:solidFill>
              </a:rPr>
              <a:t>году</a:t>
            </a:r>
            <a:r>
              <a:rPr lang="uk-UA" sz="1600" b="1" dirty="0" smtClean="0">
                <a:solidFill>
                  <a:srgbClr val="6600CC"/>
                </a:solidFill>
              </a:rPr>
              <a:t>, </a:t>
            </a:r>
            <a:r>
              <a:rPr lang="uk-UA" sz="1600" b="1" dirty="0" err="1" smtClean="0">
                <a:solidFill>
                  <a:srgbClr val="6600CC"/>
                </a:solidFill>
              </a:rPr>
              <a:t>закончив</a:t>
            </a:r>
            <a:r>
              <a:rPr lang="uk-UA" sz="1600" b="1" dirty="0" smtClean="0">
                <a:solidFill>
                  <a:srgbClr val="6600CC"/>
                </a:solidFill>
              </a:rPr>
              <a:t> </a:t>
            </a:r>
            <a:r>
              <a:rPr lang="uk-UA" sz="1600" b="1" dirty="0" err="1" smtClean="0">
                <a:solidFill>
                  <a:srgbClr val="6600CC"/>
                </a:solidFill>
              </a:rPr>
              <a:t>шесть</a:t>
            </a:r>
            <a:r>
              <a:rPr lang="uk-UA" sz="1600" b="1" dirty="0" smtClean="0">
                <a:solidFill>
                  <a:srgbClr val="6600CC"/>
                </a:solidFill>
              </a:rPr>
              <a:t> </a:t>
            </a:r>
            <a:r>
              <a:rPr lang="uk-UA" sz="1600" b="1" dirty="0" err="1" smtClean="0">
                <a:solidFill>
                  <a:srgbClr val="6600CC"/>
                </a:solidFill>
              </a:rPr>
              <a:t>классов</a:t>
            </a:r>
            <a:r>
              <a:rPr lang="uk-UA" sz="1600" b="1" dirty="0" smtClean="0">
                <a:solidFill>
                  <a:srgbClr val="6600CC"/>
                </a:solidFill>
              </a:rPr>
              <a:t>, </a:t>
            </a:r>
            <a:r>
              <a:rPr lang="uk-UA" sz="1600" b="1" dirty="0" err="1" smtClean="0">
                <a:solidFill>
                  <a:srgbClr val="6600CC"/>
                </a:solidFill>
              </a:rPr>
              <a:t>Юрий</a:t>
            </a:r>
            <a:r>
              <a:rPr lang="uk-UA" sz="1600" b="1" dirty="0" smtClean="0">
                <a:solidFill>
                  <a:srgbClr val="6600CC"/>
                </a:solidFill>
              </a:rPr>
              <a:t> </a:t>
            </a:r>
            <a:r>
              <a:rPr lang="uk-UA" sz="1600" b="1" dirty="0" err="1" smtClean="0">
                <a:solidFill>
                  <a:srgbClr val="6600CC"/>
                </a:solidFill>
              </a:rPr>
              <a:t>поступил</a:t>
            </a:r>
            <a:r>
              <a:rPr lang="uk-UA" sz="1600" b="1" dirty="0" smtClean="0">
                <a:solidFill>
                  <a:srgbClr val="6600CC"/>
                </a:solidFill>
              </a:rPr>
              <a:t> в </a:t>
            </a:r>
            <a:r>
              <a:rPr lang="uk-UA" sz="1600" b="1" dirty="0" err="1" smtClean="0">
                <a:solidFill>
                  <a:srgbClr val="6600CC"/>
                </a:solidFill>
              </a:rPr>
              <a:t>Люберецкое</a:t>
            </a:r>
            <a:r>
              <a:rPr lang="uk-UA" sz="1600" b="1" dirty="0" smtClean="0">
                <a:solidFill>
                  <a:srgbClr val="6600CC"/>
                </a:solidFill>
              </a:rPr>
              <a:t> </a:t>
            </a:r>
            <a:r>
              <a:rPr lang="uk-UA" sz="1600" b="1" dirty="0" err="1" smtClean="0">
                <a:solidFill>
                  <a:srgbClr val="6600CC"/>
                </a:solidFill>
              </a:rPr>
              <a:t>ремесленное</a:t>
            </a:r>
            <a:r>
              <a:rPr lang="uk-UA" sz="1600" b="1" dirty="0" smtClean="0">
                <a:solidFill>
                  <a:srgbClr val="6600CC"/>
                </a:solidFill>
              </a:rPr>
              <a:t> училище №10. </a:t>
            </a:r>
          </a:p>
          <a:p>
            <a:pPr algn="just">
              <a:defRPr/>
            </a:pPr>
            <a:r>
              <a:rPr lang="ru-RU" sz="1600" b="1" dirty="0" smtClean="0">
                <a:solidFill>
                  <a:srgbClr val="6600CC"/>
                </a:solidFill>
              </a:rPr>
              <a:t>     В августе 1951 </a:t>
            </a:r>
            <a:r>
              <a:rPr lang="uk-UA" sz="1600" b="1" dirty="0" err="1" smtClean="0">
                <a:solidFill>
                  <a:srgbClr val="6600CC"/>
                </a:solidFill>
              </a:rPr>
              <a:t>поступает</a:t>
            </a:r>
            <a:r>
              <a:rPr lang="uk-UA" sz="1600" b="1" dirty="0" smtClean="0">
                <a:solidFill>
                  <a:srgbClr val="6600CC"/>
                </a:solidFill>
              </a:rPr>
              <a:t> </a:t>
            </a:r>
            <a:r>
              <a:rPr lang="ru-RU" sz="1600" b="1" dirty="0" smtClean="0">
                <a:solidFill>
                  <a:srgbClr val="6600CC"/>
                </a:solidFill>
              </a:rPr>
              <a:t>в </a:t>
            </a:r>
            <a:r>
              <a:rPr lang="uk-UA" sz="1600" b="1" dirty="0" err="1" smtClean="0">
                <a:solidFill>
                  <a:srgbClr val="6600CC"/>
                </a:solidFill>
              </a:rPr>
              <a:t>Саратовский</a:t>
            </a:r>
            <a:r>
              <a:rPr lang="uk-UA" sz="1600" b="1" dirty="0" smtClean="0">
                <a:solidFill>
                  <a:srgbClr val="6600CC"/>
                </a:solidFill>
              </a:rPr>
              <a:t> </a:t>
            </a:r>
            <a:r>
              <a:rPr lang="uk-UA" sz="1600" b="1" dirty="0" err="1" smtClean="0">
                <a:solidFill>
                  <a:srgbClr val="6600CC"/>
                </a:solidFill>
              </a:rPr>
              <a:t>индустриальный</a:t>
            </a:r>
            <a:r>
              <a:rPr lang="uk-UA" sz="1600" b="1" dirty="0" smtClean="0">
                <a:solidFill>
                  <a:srgbClr val="6600CC"/>
                </a:solidFill>
              </a:rPr>
              <a:t> </a:t>
            </a:r>
            <a:r>
              <a:rPr lang="uk-UA" sz="1600" b="1" dirty="0" err="1" smtClean="0">
                <a:solidFill>
                  <a:srgbClr val="6600CC"/>
                </a:solidFill>
              </a:rPr>
              <a:t>техникум</a:t>
            </a:r>
            <a:r>
              <a:rPr lang="uk-UA" sz="1600" b="1" dirty="0" smtClean="0">
                <a:solidFill>
                  <a:srgbClr val="6600CC"/>
                </a:solidFill>
              </a:rPr>
              <a:t> .</a:t>
            </a:r>
          </a:p>
          <a:p>
            <a:pPr algn="just">
              <a:defRPr/>
            </a:pPr>
            <a:r>
              <a:rPr lang="uk-UA" sz="1600" b="1" dirty="0" smtClean="0">
                <a:solidFill>
                  <a:srgbClr val="6600CC"/>
                </a:solidFill>
              </a:rPr>
              <a:t>     </a:t>
            </a:r>
            <a:r>
              <a:rPr lang="uk-UA" sz="1600" b="1" dirty="0">
                <a:solidFill>
                  <a:srgbClr val="6600CC"/>
                </a:solidFill>
              </a:rPr>
              <a:t>25 </a:t>
            </a:r>
            <a:r>
              <a:rPr lang="uk-UA" sz="1600" b="1" dirty="0" err="1" smtClean="0">
                <a:solidFill>
                  <a:srgbClr val="6600CC"/>
                </a:solidFill>
              </a:rPr>
              <a:t>октября</a:t>
            </a:r>
            <a:r>
              <a:rPr lang="uk-UA" sz="1600" b="1" dirty="0" smtClean="0">
                <a:solidFill>
                  <a:srgbClr val="6600CC"/>
                </a:solidFill>
              </a:rPr>
              <a:t> </a:t>
            </a:r>
            <a:r>
              <a:rPr lang="uk-UA" sz="1600" b="1" dirty="0">
                <a:solidFill>
                  <a:srgbClr val="6600CC"/>
                </a:solidFill>
              </a:rPr>
              <a:t>1954 </a:t>
            </a:r>
            <a:r>
              <a:rPr lang="uk-UA" sz="1600" b="1" dirty="0" err="1" smtClean="0">
                <a:solidFill>
                  <a:srgbClr val="6600CC"/>
                </a:solidFill>
              </a:rPr>
              <a:t>года</a:t>
            </a:r>
            <a:r>
              <a:rPr lang="uk-UA" sz="1600" b="1" dirty="0" smtClean="0">
                <a:solidFill>
                  <a:srgbClr val="6600CC"/>
                </a:solidFill>
              </a:rPr>
              <a:t> </a:t>
            </a:r>
            <a:r>
              <a:rPr lang="uk-UA" sz="1600" b="1" dirty="0" err="1" smtClean="0">
                <a:solidFill>
                  <a:srgbClr val="6600CC"/>
                </a:solidFill>
              </a:rPr>
              <a:t>впервые</a:t>
            </a:r>
            <a:r>
              <a:rPr lang="uk-UA" sz="1600" b="1" dirty="0" smtClean="0">
                <a:solidFill>
                  <a:srgbClr val="6600CC"/>
                </a:solidFill>
              </a:rPr>
              <a:t> </a:t>
            </a:r>
            <a:r>
              <a:rPr lang="uk-UA" sz="1600" b="1" dirty="0" err="1" smtClean="0">
                <a:solidFill>
                  <a:srgbClr val="6600CC"/>
                </a:solidFill>
              </a:rPr>
              <a:t>пришол</a:t>
            </a:r>
            <a:r>
              <a:rPr lang="uk-UA" sz="1600" b="1" dirty="0" smtClean="0">
                <a:solidFill>
                  <a:srgbClr val="6600CC"/>
                </a:solidFill>
              </a:rPr>
              <a:t> </a:t>
            </a:r>
            <a:r>
              <a:rPr lang="uk-UA" sz="1600" b="1" dirty="0">
                <a:solidFill>
                  <a:srgbClr val="6600CC"/>
                </a:solidFill>
              </a:rPr>
              <a:t>в </a:t>
            </a:r>
            <a:r>
              <a:rPr lang="uk-UA" sz="1600" b="1" dirty="0" err="1" smtClean="0">
                <a:solidFill>
                  <a:srgbClr val="6600CC"/>
                </a:solidFill>
              </a:rPr>
              <a:t>Саратовский</a:t>
            </a:r>
            <a:r>
              <a:rPr lang="uk-UA" sz="1600" b="1" dirty="0" smtClean="0">
                <a:solidFill>
                  <a:srgbClr val="6600CC"/>
                </a:solidFill>
              </a:rPr>
              <a:t> </a:t>
            </a:r>
            <a:r>
              <a:rPr lang="uk-UA" sz="1600" b="1" dirty="0" err="1" smtClean="0">
                <a:solidFill>
                  <a:srgbClr val="6600CC"/>
                </a:solidFill>
              </a:rPr>
              <a:t>аэроклуб</a:t>
            </a:r>
            <a:r>
              <a:rPr lang="ru-RU" sz="1600" b="1" dirty="0" smtClean="0">
                <a:solidFill>
                  <a:srgbClr val="6600CC"/>
                </a:solidFill>
              </a:rPr>
              <a:t>, где он добился значительных успехов и  </a:t>
            </a:r>
            <a:r>
              <a:rPr lang="uk-UA" sz="1600" b="1" dirty="0" err="1" smtClean="0">
                <a:solidFill>
                  <a:srgbClr val="6600CC"/>
                </a:solidFill>
              </a:rPr>
              <a:t>закончил</a:t>
            </a:r>
            <a:r>
              <a:rPr lang="uk-UA" sz="1600" b="1" dirty="0" smtClean="0">
                <a:solidFill>
                  <a:srgbClr val="6600CC"/>
                </a:solidFill>
              </a:rPr>
              <a:t>  </a:t>
            </a:r>
            <a:r>
              <a:rPr lang="uk-UA" sz="1600" b="1" dirty="0" err="1" smtClean="0">
                <a:solidFill>
                  <a:srgbClr val="6600CC"/>
                </a:solidFill>
              </a:rPr>
              <a:t>учебу</a:t>
            </a:r>
            <a:r>
              <a:rPr lang="uk-UA" sz="1600" b="1" dirty="0" smtClean="0">
                <a:solidFill>
                  <a:srgbClr val="6600CC"/>
                </a:solidFill>
              </a:rPr>
              <a:t> с </a:t>
            </a:r>
            <a:r>
              <a:rPr lang="uk-UA" sz="1600" b="1" dirty="0" err="1" smtClean="0">
                <a:solidFill>
                  <a:srgbClr val="6600CC"/>
                </a:solidFill>
              </a:rPr>
              <a:t>отличием</a:t>
            </a:r>
            <a:r>
              <a:rPr lang="uk-UA" sz="1600" b="1" dirty="0" smtClean="0">
                <a:solidFill>
                  <a:srgbClr val="6600CC"/>
                </a:solidFill>
              </a:rPr>
              <a:t>. </a:t>
            </a:r>
            <a:endParaRPr lang="ru-RU" sz="1600" b="1" dirty="0">
              <a:solidFill>
                <a:srgbClr val="6600CC"/>
              </a:solidFill>
            </a:endParaRPr>
          </a:p>
        </p:txBody>
      </p:sp>
      <p:pic>
        <p:nvPicPr>
          <p:cNvPr id="7176" name="Picture 8" descr="Гагарін Юрій Олексійович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4038917"/>
            <a:ext cx="2743200" cy="256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Первый самостоятельный полет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40" name="Picture 4" descr="gagarin_2_31"/>
          <p:cNvPicPr>
            <a:picLocks noChangeAspect="1" noChangeArrowheads="1"/>
          </p:cNvPicPr>
          <p:nvPr/>
        </p:nvPicPr>
        <p:blipFill>
          <a:blip r:embed="rId3"/>
          <a:srcRect t="11899"/>
          <a:stretch>
            <a:fillRect/>
          </a:stretch>
        </p:blipFill>
        <p:spPr bwMode="auto">
          <a:xfrm>
            <a:off x="1066800" y="3248675"/>
            <a:ext cx="3579227" cy="3580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228600" y="1371600"/>
            <a:ext cx="5562600" cy="1754326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800" dirty="0">
                <a:solidFill>
                  <a:schemeClr val="bg1"/>
                </a:solidFill>
              </a:rPr>
              <a:t> </a:t>
            </a:r>
            <a:r>
              <a:rPr lang="uk-UA" sz="1800" dirty="0" smtClean="0">
                <a:solidFill>
                  <a:schemeClr val="bg1"/>
                </a:solidFill>
              </a:rPr>
              <a:t>   </a:t>
            </a:r>
            <a:r>
              <a:rPr lang="uk-UA" sz="1800" b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Юрий</a:t>
            </a:r>
            <a:r>
              <a:rPr lang="uk-UA" sz="18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 </a:t>
            </a:r>
            <a:r>
              <a:rPr lang="uk-UA" sz="1800" b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остался</a:t>
            </a:r>
            <a:r>
              <a:rPr lang="uk-UA" sz="18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в </a:t>
            </a:r>
            <a:r>
              <a:rPr lang="uk-UA" sz="1800" b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Саратове</a:t>
            </a:r>
            <a:r>
              <a:rPr lang="uk-UA" sz="18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, </a:t>
            </a:r>
            <a:r>
              <a:rPr lang="uk-UA" sz="1800" b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лето</a:t>
            </a:r>
            <a:r>
              <a:rPr lang="uk-UA" sz="18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он </a:t>
            </a:r>
            <a:r>
              <a:rPr lang="uk-UA" sz="1800" b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провел</a:t>
            </a:r>
            <a:r>
              <a:rPr lang="uk-UA" sz="18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в </a:t>
            </a:r>
            <a:r>
              <a:rPr lang="uk-UA" sz="1800" b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тренировочном</a:t>
            </a:r>
            <a:r>
              <a:rPr lang="uk-UA" sz="18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uk-UA" sz="1800" b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лагере</a:t>
            </a:r>
            <a:r>
              <a:rPr lang="uk-UA" sz="18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, </a:t>
            </a:r>
            <a:r>
              <a:rPr lang="uk-UA" sz="1800" b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учился</a:t>
            </a:r>
            <a:r>
              <a:rPr lang="uk-UA" sz="18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управлять </a:t>
            </a:r>
            <a:r>
              <a:rPr lang="uk-UA" sz="1800" b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самолетом</a:t>
            </a:r>
            <a:r>
              <a:rPr lang="uk-UA" sz="18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. </a:t>
            </a:r>
            <a:r>
              <a:rPr lang="uk-UA" sz="1800" b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Впервые</a:t>
            </a:r>
            <a:r>
              <a:rPr lang="uk-UA" sz="18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он </a:t>
            </a:r>
            <a:r>
              <a:rPr lang="uk-UA" sz="1800" b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самостоятельно</a:t>
            </a:r>
            <a:r>
              <a:rPr lang="uk-UA" sz="18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uk-UA" sz="1800" b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поднялся</a:t>
            </a:r>
            <a:r>
              <a:rPr lang="uk-UA" sz="18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в </a:t>
            </a:r>
            <a:r>
              <a:rPr lang="uk-UA" sz="1800" b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воздух</a:t>
            </a:r>
            <a:r>
              <a:rPr lang="uk-UA" sz="18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на </a:t>
            </a:r>
            <a:r>
              <a:rPr lang="uk-UA" sz="1800" b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самолете</a:t>
            </a:r>
            <a:r>
              <a:rPr lang="uk-UA" sz="18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Як-18.</a:t>
            </a:r>
            <a:r>
              <a:rPr lang="de-DE" sz="18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1800" b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Всего</a:t>
            </a:r>
            <a:r>
              <a:rPr lang="de-DE" sz="18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в </a:t>
            </a:r>
            <a:r>
              <a:rPr lang="de-DE" sz="1800" b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аэроклубе</a:t>
            </a:r>
            <a:r>
              <a:rPr lang="de-DE" sz="18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1800" b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Юрий</a:t>
            </a:r>
            <a:r>
              <a:rPr lang="de-DE" sz="18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1800" b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Гагарин</a:t>
            </a:r>
            <a:r>
              <a:rPr lang="de-DE" sz="18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de-DE" sz="1800" b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выполнил</a:t>
            </a:r>
            <a:r>
              <a:rPr lang="de-DE" sz="18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196 </a:t>
            </a:r>
            <a:r>
              <a:rPr lang="de-DE" sz="1800" b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полётов</a:t>
            </a:r>
            <a:r>
              <a:rPr lang="de-DE" sz="18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и </a:t>
            </a:r>
            <a:r>
              <a:rPr lang="de-DE" sz="1800" b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налетал</a:t>
            </a:r>
            <a:r>
              <a:rPr lang="de-DE" sz="18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42 </a:t>
            </a:r>
            <a:r>
              <a:rPr lang="de-DE" sz="1800" b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часа</a:t>
            </a:r>
            <a:r>
              <a:rPr lang="de-DE" sz="18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 23 </a:t>
            </a:r>
            <a:r>
              <a:rPr lang="de-DE" sz="1800" b="1" dirty="0" err="1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мин</a:t>
            </a:r>
            <a:r>
              <a:rPr lang="de-DE" sz="1800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.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5" name="Рисунок 4" descr="909-9_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18922">
            <a:off x="5721747" y="1355203"/>
            <a:ext cx="3132059" cy="4096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99"/>
            </a:gs>
            <a:gs pos="100000">
              <a:srgbClr val="CCFF9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G:\Мои рисунки\MP Navigator\2011_02_15\IM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462516">
            <a:off x="304800" y="609600"/>
            <a:ext cx="4321175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Прямоугольник 2"/>
          <p:cNvSpPr>
            <a:spLocks noChangeArrowheads="1"/>
          </p:cNvSpPr>
          <p:nvPr/>
        </p:nvSpPr>
        <p:spPr bwMode="auto">
          <a:xfrm>
            <a:off x="638175" y="3800474"/>
            <a:ext cx="4191000" cy="923926"/>
          </a:xfrm>
          <a:prstGeom prst="rect">
            <a:avLst/>
          </a:prstGeom>
          <a:solidFill>
            <a:schemeClr val="tx1"/>
          </a:solidFill>
          <a:ln w="28575" algn="ctr">
            <a:solidFill>
              <a:srgbClr val="33CC33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 dirty="0" smtClean="0">
                <a:solidFill>
                  <a:srgbClr val="009900"/>
                </a:solidFill>
                <a:latin typeface="Times New Roman" pitchFamily="18" charset="0"/>
              </a:rPr>
              <a:t>Ученики Люберецкого ремесленного училища в ливарному цеху.</a:t>
            </a:r>
            <a:endParaRPr lang="ru-RU" sz="2000" b="1" dirty="0">
              <a:solidFill>
                <a:srgbClr val="009900"/>
              </a:solidFill>
              <a:latin typeface="Times New Roman" pitchFamily="18" charset="0"/>
            </a:endParaRPr>
          </a:p>
        </p:txBody>
      </p:sp>
      <p:pic>
        <p:nvPicPr>
          <p:cNvPr id="32772" name="Picture 3" descr="G:\Мои рисунки\MP Navigator\2011_02_15\IMG_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98715">
            <a:off x="5181600" y="685800"/>
            <a:ext cx="3681413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Блок-схема: процесс 4"/>
          <p:cNvSpPr>
            <a:spLocks noChangeArrowheads="1"/>
          </p:cNvSpPr>
          <p:nvPr/>
        </p:nvSpPr>
        <p:spPr bwMode="auto">
          <a:xfrm>
            <a:off x="5257800" y="3124200"/>
            <a:ext cx="3124200" cy="609600"/>
          </a:xfrm>
          <a:prstGeom prst="flowChartProcess">
            <a:avLst/>
          </a:prstGeom>
          <a:solidFill>
            <a:schemeClr val="tx1"/>
          </a:solidFill>
          <a:ln w="25400" algn="ctr">
            <a:solidFill>
              <a:srgbClr val="33CC33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2000" b="1" dirty="0">
              <a:solidFill>
                <a:srgbClr val="009900"/>
              </a:solidFill>
              <a:latin typeface="Times New Roman" pitchFamily="18" charset="0"/>
            </a:endParaRPr>
          </a:p>
        </p:txBody>
      </p:sp>
      <p:pic>
        <p:nvPicPr>
          <p:cNvPr id="32774" name="Picture 4" descr="G:\Мои рисунки\MP Navigator\2011_02_15\IMG_00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3962400"/>
            <a:ext cx="379253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Rectangle 10"/>
          <p:cNvSpPr>
            <a:spLocks noChangeArrowheads="1"/>
          </p:cNvSpPr>
          <p:nvPr/>
        </p:nvSpPr>
        <p:spPr bwMode="auto">
          <a:xfrm>
            <a:off x="1371600" y="5715000"/>
            <a:ext cx="3505200" cy="685800"/>
          </a:xfrm>
          <a:prstGeom prst="rect">
            <a:avLst/>
          </a:prstGeom>
          <a:solidFill>
            <a:schemeClr val="tx1"/>
          </a:solidFill>
          <a:ln w="28575">
            <a:solidFill>
              <a:srgbClr val="33CC33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 sz="2000" b="1" dirty="0">
              <a:solidFill>
                <a:srgbClr val="009900"/>
              </a:solidFill>
              <a:latin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9900"/>
                </a:solidFill>
                <a:latin typeface="Times New Roman" pitchFamily="18" charset="0"/>
              </a:rPr>
              <a:t>Курсанты стахановского </a:t>
            </a:r>
          </a:p>
          <a:p>
            <a:pPr algn="ctr"/>
            <a:r>
              <a:rPr lang="ru-RU" sz="2000" b="1" dirty="0" smtClean="0">
                <a:solidFill>
                  <a:srgbClr val="009900"/>
                </a:solidFill>
                <a:latin typeface="Times New Roman" pitchFamily="18" charset="0"/>
              </a:rPr>
              <a:t>аэроклубу</a:t>
            </a:r>
          </a:p>
          <a:p>
            <a:pPr algn="ctr"/>
            <a:endParaRPr lang="ru-RU" dirty="0">
              <a:solidFill>
                <a:srgbClr val="0099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676899" y="3075057"/>
            <a:ext cx="2286001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9900"/>
                </a:solidFill>
                <a:latin typeface="Times New Roman" pitchFamily="18" charset="0"/>
              </a:rPr>
              <a:t>Юный Гагарин – курсант аэроклуб</a:t>
            </a:r>
            <a:endParaRPr lang="ru-RU" sz="2000" b="1" dirty="0">
              <a:solidFill>
                <a:srgbClr val="0099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181600" y="292621"/>
            <a:ext cx="3657600" cy="1368425"/>
          </a:xfrm>
        </p:spPr>
        <p:txBody>
          <a:bodyPr>
            <a:scene3d>
              <a:camera prst="orthographicFront"/>
              <a:lightRig rig="soft" dir="t">
                <a:rot lat="0" lon="0" rev="2100000"/>
              </a:lightRig>
            </a:scene3d>
            <a:sp3d prstMaterial="matte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FFFF00"/>
                </a:solidFill>
              </a:rPr>
              <a:t>Карьера</a:t>
            </a:r>
            <a:r>
              <a:rPr lang="uk-UA" dirty="0" smtClean="0">
                <a:solidFill>
                  <a:srgbClr val="FFFF00"/>
                </a:solidFill>
              </a:rPr>
              <a:t> в ВВС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5364" name="Picture 5" descr="Scan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4799"/>
            <a:ext cx="4419600" cy="6276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5029200" y="1802335"/>
            <a:ext cx="3962400" cy="427809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 smtClean="0"/>
              <a:t>      27 октября 1955 года Гагарин был призван в Советскую армию и направлен в Чкалов (ныне Оренбург), в 1-е военно-авиационное училище лётчиков имени К. Е. Ворошилова. Обучался Гагарин у известного в те времена лётчика-испытателя Я. Ш. </a:t>
            </a:r>
            <a:r>
              <a:rPr lang="ru-RU" sz="1600" b="1" dirty="0" err="1" smtClean="0"/>
              <a:t>Акбулатова</a:t>
            </a:r>
            <a:r>
              <a:rPr lang="ru-RU" sz="1600" b="1" dirty="0" smtClean="0"/>
              <a:t>. </a:t>
            </a:r>
          </a:p>
          <a:p>
            <a:pPr>
              <a:defRPr/>
            </a:pPr>
            <a:r>
              <a:rPr lang="ru-RU" sz="1600" b="1" dirty="0"/>
              <a:t> </a:t>
            </a:r>
            <a:r>
              <a:rPr lang="ru-RU" sz="1600" b="1" dirty="0" smtClean="0"/>
              <a:t>    25 октября 1957 года Гагарин окончил училище с отличием. В течение двух лет служил близ Мурманска в 169-м истребительном авиационном полку 122-й истребительной авиационной дивизии Северного флота, вооружённом самолётами МиГ-15бис. К октябрю 1959 года налетал в общей сложности 265 часов.</a:t>
            </a:r>
            <a:endParaRPr lang="ru-RU" sz="1600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30007" y="304800"/>
            <a:ext cx="5779186" cy="1186474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400" smtClean="0">
                <a:solidFill>
                  <a:srgbClr val="FFFF00"/>
                </a:solidFill>
              </a:rPr>
              <a:t>Время перемен</a:t>
            </a:r>
            <a:endParaRPr lang="ru-RU" sz="5400">
              <a:solidFill>
                <a:srgbClr val="FFFF00"/>
              </a:solidFill>
            </a:endParaRPr>
          </a:p>
        </p:txBody>
      </p:sp>
      <p:pic>
        <p:nvPicPr>
          <p:cNvPr id="23556" name="Picture 4" descr="Гагарин -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55819">
            <a:off x="4737429" y="1824269"/>
            <a:ext cx="4096886" cy="4703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 rot="-299765">
            <a:off x="370358" y="3965676"/>
            <a:ext cx="4000547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6 ноября 1957 года Юрий Гагарин женился на Валентине Горячевой, которая родила ему двух дочерей Елену и Галину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4824" name="FLOWERS OF THE SEA(keiko matsui)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8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8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82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CCFF"/>
            </a:gs>
            <a:gs pos="100000">
              <a:srgbClr val="FFFF99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9" descr="G:\Мои рисунки\MP Navigator\2011_02_09\IMG_0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913" y="1731963"/>
            <a:ext cx="4522787" cy="3509962"/>
          </a:xfrm>
          <a:prstGeom prst="rect">
            <a:avLst/>
          </a:prstGeom>
          <a:solidFill>
            <a:srgbClr val="0033CC"/>
          </a:solidFill>
          <a:ln w="9525">
            <a:solidFill>
              <a:srgbClr val="0033CC"/>
            </a:solidFill>
            <a:miter lim="800000"/>
            <a:headEnd/>
            <a:tailEnd/>
          </a:ln>
        </p:spPr>
      </p:pic>
      <p:pic>
        <p:nvPicPr>
          <p:cNvPr id="35843" name="Picture 10" descr="G:\Мои рисунки\MP Navigator\2011_02_09\IMG_0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828800"/>
            <a:ext cx="3975100" cy="4183063"/>
          </a:xfrm>
          <a:prstGeom prst="rect">
            <a:avLst/>
          </a:prstGeom>
          <a:solidFill>
            <a:srgbClr val="0033CC"/>
          </a:solidFill>
          <a:ln w="9525">
            <a:solidFill>
              <a:srgbClr val="0033CC"/>
            </a:solidFill>
            <a:miter lim="800000"/>
            <a:headEnd/>
            <a:tailEnd/>
          </a:ln>
        </p:spPr>
      </p:pic>
      <p:sp>
        <p:nvSpPr>
          <p:cNvPr id="35844" name="Лента лицом вверх 14"/>
          <p:cNvSpPr>
            <a:spLocks noChangeArrowheads="1"/>
          </p:cNvSpPr>
          <p:nvPr/>
        </p:nvSpPr>
        <p:spPr bwMode="auto">
          <a:xfrm>
            <a:off x="381000" y="304800"/>
            <a:ext cx="8458200" cy="914400"/>
          </a:xfrm>
          <a:prstGeom prst="ribbon2">
            <a:avLst>
              <a:gd name="adj1" fmla="val 16667"/>
              <a:gd name="adj2" fmla="val 75000"/>
            </a:avLst>
          </a:prstGeom>
          <a:solidFill>
            <a:srgbClr val="FF99FF"/>
          </a:solidFill>
          <a:ln w="25400" algn="ctr">
            <a:solidFill>
              <a:srgbClr val="0033CC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4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Юрий Гагарин с дочками</a:t>
            </a:r>
            <a:endParaRPr lang="ru-RU" sz="4000" b="1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35845" name="Прямоугольник 16"/>
          <p:cNvSpPr>
            <a:spLocks noChangeArrowheads="1"/>
          </p:cNvSpPr>
          <p:nvPr/>
        </p:nvSpPr>
        <p:spPr bwMode="auto">
          <a:xfrm>
            <a:off x="838200" y="5334000"/>
            <a:ext cx="2819400" cy="533400"/>
          </a:xfrm>
          <a:prstGeom prst="rect">
            <a:avLst/>
          </a:prstGeom>
          <a:solidFill>
            <a:srgbClr val="FFFF99"/>
          </a:solidFill>
          <a:ln w="28575" algn="ctr">
            <a:solidFill>
              <a:srgbClr val="0033CC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</a:rPr>
              <a:t>Еленой</a:t>
            </a:r>
            <a:endParaRPr lang="ru-RU" sz="3200" b="1" dirty="0">
              <a:solidFill>
                <a:srgbClr val="0033CC"/>
              </a:solidFill>
              <a:latin typeface="Times New Roman" pitchFamily="18" charset="0"/>
            </a:endParaRPr>
          </a:p>
        </p:txBody>
      </p:sp>
      <p:sp>
        <p:nvSpPr>
          <p:cNvPr id="35846" name="Прямоугольник 17"/>
          <p:cNvSpPr>
            <a:spLocks noChangeArrowheads="1"/>
          </p:cNvSpPr>
          <p:nvPr/>
        </p:nvSpPr>
        <p:spPr bwMode="auto">
          <a:xfrm>
            <a:off x="5486400" y="6087880"/>
            <a:ext cx="2819400" cy="533400"/>
          </a:xfrm>
          <a:prstGeom prst="rect">
            <a:avLst/>
          </a:prstGeom>
          <a:solidFill>
            <a:srgbClr val="FFFF99"/>
          </a:solidFill>
          <a:ln w="28575" algn="ctr">
            <a:solidFill>
              <a:srgbClr val="0033CC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</a:rPr>
              <a:t>Галиной</a:t>
            </a:r>
            <a:endParaRPr lang="ru-RU" sz="3200" b="1" dirty="0">
              <a:solidFill>
                <a:srgbClr val="0033CC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6"/>
          <p:cNvSpPr>
            <a:spLocks noChangeArrowheads="1"/>
          </p:cNvSpPr>
          <p:nvPr/>
        </p:nvSpPr>
        <p:spPr bwMode="auto">
          <a:xfrm>
            <a:off x="228600" y="1676400"/>
            <a:ext cx="5105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Text Box 9"/>
          <p:cNvSpPr txBox="1">
            <a:spLocks noChangeArrowheads="1"/>
          </p:cNvSpPr>
          <p:nvPr/>
        </p:nvSpPr>
        <p:spPr bwMode="auto">
          <a:xfrm>
            <a:off x="3437938" y="3602693"/>
            <a:ext cx="570606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i="1" dirty="0">
                <a:solidFill>
                  <a:srgbClr val="FFFF00"/>
                </a:solidFill>
                <a:latin typeface="Arial" charset="0"/>
              </a:rPr>
              <a:t>Проект </a:t>
            </a:r>
            <a:r>
              <a:rPr lang="uk-UA" sz="2000" b="1" i="1" dirty="0" smtClean="0">
                <a:solidFill>
                  <a:srgbClr val="FFFF00"/>
                </a:solidFill>
                <a:latin typeface="Arial" charset="0"/>
              </a:rPr>
              <a:t> на </a:t>
            </a:r>
            <a:r>
              <a:rPr lang="uk-UA" sz="2000" b="1" i="1" dirty="0">
                <a:solidFill>
                  <a:srgbClr val="FFFF00"/>
                </a:solidFill>
                <a:latin typeface="Arial" charset="0"/>
              </a:rPr>
              <a:t>тему: “ </a:t>
            </a:r>
            <a:r>
              <a:rPr lang="uk-UA" sz="2000" b="1" i="1" dirty="0" smtClean="0">
                <a:solidFill>
                  <a:srgbClr val="FFFF00"/>
                </a:solidFill>
                <a:latin typeface="Arial" charset="0"/>
              </a:rPr>
              <a:t>Путь к </a:t>
            </a:r>
            <a:r>
              <a:rPr lang="ru-RU" sz="2000" b="1" i="1" dirty="0" smtClean="0">
                <a:solidFill>
                  <a:srgbClr val="FFFF00"/>
                </a:solidFill>
                <a:latin typeface="Arial" charset="0"/>
              </a:rPr>
              <a:t>звёздам</a:t>
            </a:r>
            <a:r>
              <a:rPr lang="uk-UA" sz="2000" b="1" i="1" dirty="0" smtClean="0">
                <a:solidFill>
                  <a:srgbClr val="FFFF00"/>
                </a:solidFill>
                <a:latin typeface="Arial" charset="0"/>
              </a:rPr>
              <a:t>”</a:t>
            </a:r>
            <a:endParaRPr lang="uk-UA" sz="2000" b="1" i="1" dirty="0">
              <a:solidFill>
                <a:srgbClr val="FFFF00"/>
              </a:solidFill>
              <a:latin typeface="Arial" charset="0"/>
            </a:endParaRPr>
          </a:p>
          <a:p>
            <a:pPr algn="ctr"/>
            <a:r>
              <a:rPr lang="uk-UA" sz="2000" b="1" i="1" dirty="0">
                <a:solidFill>
                  <a:srgbClr val="FFFF00"/>
                </a:solidFill>
                <a:latin typeface="Arial" charset="0"/>
              </a:rPr>
              <a:t>Т</a:t>
            </a:r>
            <a:r>
              <a:rPr lang="uk-UA" sz="2000" b="1" i="1" dirty="0" smtClean="0">
                <a:solidFill>
                  <a:srgbClr val="FFFF00"/>
                </a:solidFill>
                <a:latin typeface="Arial" charset="0"/>
              </a:rPr>
              <a:t>ип </a:t>
            </a:r>
            <a:r>
              <a:rPr lang="ru-RU" sz="2000" b="1" i="1" dirty="0" smtClean="0">
                <a:solidFill>
                  <a:srgbClr val="FFFF00"/>
                </a:solidFill>
                <a:latin typeface="Arial" charset="0"/>
              </a:rPr>
              <a:t>проекта</a:t>
            </a:r>
            <a:r>
              <a:rPr lang="uk-UA" sz="2000" b="1" i="1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uk-UA" sz="2000" b="1" i="1" dirty="0">
                <a:solidFill>
                  <a:srgbClr val="FFFF00"/>
                </a:solidFill>
                <a:latin typeface="Arial" charset="0"/>
              </a:rPr>
              <a:t>: </a:t>
            </a:r>
            <a:r>
              <a:rPr lang="ru-RU" sz="2000" b="1" i="1" dirty="0" smtClean="0">
                <a:solidFill>
                  <a:srgbClr val="FFFF00"/>
                </a:solidFill>
                <a:latin typeface="Arial" charset="0"/>
              </a:rPr>
              <a:t>научно-воспитательный</a:t>
            </a:r>
          </a:p>
          <a:p>
            <a:pPr algn="ctr"/>
            <a:r>
              <a:rPr lang="ru-RU" sz="2000" b="1" i="1" dirty="0" smtClean="0">
                <a:solidFill>
                  <a:srgbClr val="FFFF00"/>
                </a:solidFill>
                <a:latin typeface="Arial" charset="0"/>
              </a:rPr>
              <a:t>Срок реализации: кратковременный</a:t>
            </a:r>
          </a:p>
          <a:p>
            <a:pPr algn="ctr"/>
            <a:r>
              <a:rPr lang="uk-UA" sz="2000" b="1" i="1" dirty="0" err="1" smtClean="0">
                <a:solidFill>
                  <a:srgbClr val="FFFF00"/>
                </a:solidFill>
                <a:latin typeface="Arial" charset="0"/>
              </a:rPr>
              <a:t>Спасских</a:t>
            </a:r>
            <a:r>
              <a:rPr lang="uk-UA" sz="2000" b="1" i="1" dirty="0" smtClean="0">
                <a:solidFill>
                  <a:srgbClr val="FFFF00"/>
                </a:solidFill>
                <a:latin typeface="Arial" charset="0"/>
              </a:rPr>
              <a:t> О.Л.</a:t>
            </a:r>
            <a:endParaRPr lang="uk-UA" sz="2000" b="1" i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389" name="WordArt 11"/>
          <p:cNvSpPr>
            <a:spLocks noChangeArrowheads="1" noChangeShapeType="1" noTextEdit="1"/>
          </p:cNvSpPr>
          <p:nvPr/>
        </p:nvSpPr>
        <p:spPr bwMode="auto">
          <a:xfrm>
            <a:off x="609600" y="228600"/>
            <a:ext cx="7391400" cy="1676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3600" kern="10" dirty="0"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Impact"/>
              </a:rPr>
              <a:t>Автор </a:t>
            </a:r>
            <a:r>
              <a:rPr lang="ru-RU" sz="3600" kern="10" dirty="0" smtClean="0">
                <a:ln w="28575">
                  <a:solidFill>
                    <a:schemeClr val="folHlink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0000"/>
                    </a:gs>
                  </a:gsLst>
                  <a:lin ang="5400000" scaled="1"/>
                </a:gradFill>
                <a:latin typeface="Impact"/>
              </a:rPr>
              <a:t>проекта</a:t>
            </a:r>
            <a:endParaRPr lang="ru-RU" sz="3600" kern="10" dirty="0">
              <a:ln w="28575">
                <a:solidFill>
                  <a:schemeClr val="folHlink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0000"/>
                  </a:gs>
                </a:gsLst>
                <a:lin ang="5400000" scaled="1"/>
              </a:gradFill>
              <a:latin typeface="Impact"/>
            </a:endParaRPr>
          </a:p>
        </p:txBody>
      </p:sp>
      <p:pic>
        <p:nvPicPr>
          <p:cNvPr id="6" name="Рисунок 7" descr="G:\Мои рисунки\MP Navigator\2010_12_09\IM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1" y="2272910"/>
            <a:ext cx="3209338" cy="408535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99FF"/>
            </a:gs>
            <a:gs pos="50000">
              <a:srgbClr val="CC99FF"/>
            </a:gs>
            <a:gs pos="100000">
              <a:srgbClr val="6699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G:\Мои рисунки\MP Navigator\2011_02_09\IMG_0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0"/>
            <a:ext cx="5181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Рисунок 4" descr="Копия 4e538015d716c3c6ff73ed15290aa2b3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275" y="304800"/>
            <a:ext cx="17716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Рисунок 8" descr="Копия 4e538015d716c3c6ff73ed15290aa2b3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7600" y="381000"/>
            <a:ext cx="1905000" cy="505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Блок-схема: типовой процесс 5"/>
          <p:cNvSpPr>
            <a:spLocks noChangeArrowheads="1"/>
          </p:cNvSpPr>
          <p:nvPr/>
        </p:nvSpPr>
        <p:spPr bwMode="auto">
          <a:xfrm>
            <a:off x="381000" y="5715000"/>
            <a:ext cx="8458200" cy="1143000"/>
          </a:xfrm>
          <a:prstGeom prst="flowChartPredefinedProcess">
            <a:avLst/>
          </a:prstGeom>
          <a:solidFill>
            <a:srgbClr val="CCECFF"/>
          </a:solidFill>
          <a:ln w="38100" cap="rnd" algn="ctr">
            <a:solidFill>
              <a:srgbClr val="0033CC"/>
            </a:solidFill>
            <a:prstDash val="sysDot"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200" b="1" dirty="0" smtClean="0">
                <a:solidFill>
                  <a:srgbClr val="0033CC"/>
                </a:solidFill>
                <a:latin typeface="Times New Roman" pitchFamily="18" charset="0"/>
              </a:rPr>
              <a:t>Отец вернулся с аэродрома. Октябрь 1963г.</a:t>
            </a:r>
            <a:endParaRPr lang="ru-RU" sz="3200" b="1" dirty="0">
              <a:solidFill>
                <a:srgbClr val="0033CC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FF"/>
            </a:gs>
            <a:gs pos="100000">
              <a:srgbClr val="CC99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1" descr="909-9_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371600"/>
            <a:ext cx="5181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Загнутый угол 2"/>
          <p:cNvSpPr>
            <a:spLocks noChangeArrowheads="1"/>
          </p:cNvSpPr>
          <p:nvPr/>
        </p:nvSpPr>
        <p:spPr bwMode="auto">
          <a:xfrm>
            <a:off x="990600" y="192374"/>
            <a:ext cx="7258050" cy="950626"/>
          </a:xfrm>
          <a:prstGeom prst="foldedCorner">
            <a:avLst>
              <a:gd name="adj" fmla="val 16667"/>
            </a:avLst>
          </a:prstGeom>
          <a:solidFill>
            <a:srgbClr val="CC66FF"/>
          </a:solidFill>
          <a:ln w="38100" algn="ctr">
            <a:pattFill prst="solidDmnd">
              <a:fgClr>
                <a:srgbClr val="9900CC"/>
              </a:fgClr>
              <a:bgClr>
                <a:srgbClr val="FFFFFF"/>
              </a:bgClr>
            </a:patt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3600" b="1" dirty="0" smtClean="0">
                <a:latin typeface="Times New Roman" pitchFamily="18" charset="0"/>
              </a:rPr>
              <a:t>Самое ценное в жизни – это семья</a:t>
            </a:r>
            <a:endParaRPr lang="ru-RU" sz="36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CCFF"/>
            </a:gs>
            <a:gs pos="100000">
              <a:srgbClr val="6699FF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G:\Мои рисунки\MP Navigator\2011_02_09\IMG_0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228600"/>
            <a:ext cx="5334000" cy="619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Выноска-облако 3"/>
          <p:cNvSpPr/>
          <p:nvPr/>
        </p:nvSpPr>
        <p:spPr>
          <a:xfrm>
            <a:off x="762000" y="5181600"/>
            <a:ext cx="7772400" cy="1447800"/>
          </a:xfrm>
          <a:prstGeom prst="cloudCallout">
            <a:avLst>
              <a:gd name="adj1" fmla="val -21570"/>
              <a:gd name="adj2" fmla="val 67226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i="1" dirty="0" smtClean="0">
                <a:solidFill>
                  <a:srgbClr val="0033CC"/>
                </a:solidFill>
                <a:latin typeface="Arial" charset="0"/>
                <a:cs typeface="Times New Roman" pitchFamily="18" charset="0"/>
              </a:rPr>
              <a:t>Он любил детей, </a:t>
            </a:r>
          </a:p>
          <a:p>
            <a:pPr algn="ctr">
              <a:defRPr/>
            </a:pPr>
            <a:r>
              <a:rPr lang="ru-RU" sz="3600" b="1" i="1" dirty="0" smtClean="0">
                <a:solidFill>
                  <a:srgbClr val="0033CC"/>
                </a:solidFill>
                <a:latin typeface="Arial" charset="0"/>
                <a:cs typeface="Times New Roman" pitchFamily="18" charset="0"/>
              </a:rPr>
              <a:t>и дети любили его.</a:t>
            </a:r>
            <a:endParaRPr lang="ru-RU" sz="3600" b="1" i="1" dirty="0">
              <a:solidFill>
                <a:srgbClr val="0033CC"/>
              </a:solidFill>
              <a:latin typeface="Arial" charset="0"/>
              <a:cs typeface="Times New Roman" pitchFamily="18" charset="0"/>
            </a:endParaRPr>
          </a:p>
        </p:txBody>
      </p:sp>
      <p:sp>
        <p:nvSpPr>
          <p:cNvPr id="5" name="5-конечная звезда 4"/>
          <p:cNvSpPr/>
          <p:nvPr/>
        </p:nvSpPr>
        <p:spPr>
          <a:xfrm flipV="1">
            <a:off x="381000" y="457200"/>
            <a:ext cx="838200" cy="10668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7772400" y="4495800"/>
            <a:ext cx="609600" cy="4572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8229600" y="3352800"/>
            <a:ext cx="609600" cy="4572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7620000" y="2438400"/>
            <a:ext cx="609600" cy="4572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8077200" y="1600200"/>
            <a:ext cx="609600" cy="4572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5-конечная звезда 9"/>
          <p:cNvSpPr/>
          <p:nvPr/>
        </p:nvSpPr>
        <p:spPr>
          <a:xfrm>
            <a:off x="7620000" y="685800"/>
            <a:ext cx="609600" cy="4572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228600" y="2971800"/>
            <a:ext cx="609600" cy="4572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914400" y="1828800"/>
            <a:ext cx="609600" cy="4572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304800" y="4953000"/>
            <a:ext cx="609600" cy="4572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1066800" y="3657600"/>
            <a:ext cx="609600" cy="4572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5-конечная звезда 14"/>
          <p:cNvSpPr/>
          <p:nvPr/>
        </p:nvSpPr>
        <p:spPr>
          <a:xfrm>
            <a:off x="8001000" y="6096000"/>
            <a:ext cx="609600" cy="4572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5" descr="Гагарин -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3124200"/>
            <a:ext cx="35814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9939" name="TextBox 6"/>
          <p:cNvSpPr txBox="1">
            <a:spLocks noChangeArrowheads="1"/>
          </p:cNvSpPr>
          <p:nvPr/>
        </p:nvSpPr>
        <p:spPr bwMode="auto">
          <a:xfrm>
            <a:off x="304800" y="3479800"/>
            <a:ext cx="4648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 b="1" dirty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Старт корабля «Восток» был </a:t>
            </a:r>
            <a:r>
              <a:rPr lang="ru-RU" sz="2400" b="1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осуществлён </a:t>
            </a:r>
            <a:r>
              <a:rPr lang="ru-RU" sz="2400" b="1" dirty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12 апреля 1961 в 09:07 по московскому времени с космодрома Байконур. Выполнив один оборот вокруг Земли в 10:25:34 на 108 минуте, плановый полет был </a:t>
            </a:r>
            <a:r>
              <a:rPr lang="ru-RU" sz="2400" b="1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завершён.</a:t>
            </a:r>
            <a:endParaRPr lang="uk-UA" sz="2000" b="1" dirty="0">
              <a:solidFill>
                <a:srgbClr val="990000"/>
              </a:solidFill>
              <a:latin typeface="Arial" charset="0"/>
            </a:endParaRPr>
          </a:p>
        </p:txBody>
      </p:sp>
      <p:pic>
        <p:nvPicPr>
          <p:cNvPr id="24581" name="Рисунок 5" descr="62977b926b32ad32cb4a5168f8d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925" y="142875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191000" y="457200"/>
            <a:ext cx="441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  <a:latin typeface="+mj-lt"/>
              </a:rPr>
              <a:t>В командировку куда никто не ездил…</a:t>
            </a:r>
            <a:endParaRPr lang="ru-RU" sz="4000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63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91333">
            <a:off x="196683" y="3263266"/>
            <a:ext cx="4562223" cy="3227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635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66FF33"/>
                </a:solidFill>
              </a:rPr>
              <a:t>Жизнь после полёта</a:t>
            </a:r>
            <a:endParaRPr lang="ru-RU" dirty="0">
              <a:solidFill>
                <a:srgbClr val="66FF33"/>
              </a:solidFill>
            </a:endParaRPr>
          </a:p>
        </p:txBody>
      </p:sp>
      <p:sp>
        <p:nvSpPr>
          <p:cNvPr id="40964" name="TextBox 4"/>
          <p:cNvSpPr txBox="1">
            <a:spLocks noChangeArrowheads="1"/>
          </p:cNvSpPr>
          <p:nvPr/>
        </p:nvSpPr>
        <p:spPr bwMode="auto">
          <a:xfrm>
            <a:off x="457200" y="914400"/>
            <a:ext cx="8458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108 минут </a:t>
            </a:r>
            <a:r>
              <a:rPr lang="ru-RU" sz="2400" b="1" dirty="0" smtClean="0">
                <a:solidFill>
                  <a:schemeClr val="bg1"/>
                </a:solidFill>
              </a:rPr>
              <a:t>полёта </a:t>
            </a:r>
            <a:r>
              <a:rPr lang="ru-RU" sz="2400" b="1" dirty="0">
                <a:solidFill>
                  <a:schemeClr val="bg1"/>
                </a:solidFill>
              </a:rPr>
              <a:t>сделали Ю. Гагарина одним из самых известных людей в мире. Настолько велико было желание советских людей встретиться с первым космонавтом, на протяжении </a:t>
            </a:r>
            <a:r>
              <a:rPr lang="ru-RU" sz="2400" b="1" dirty="0" smtClean="0">
                <a:solidFill>
                  <a:schemeClr val="bg1"/>
                </a:solidFill>
              </a:rPr>
              <a:t>трёх </a:t>
            </a:r>
            <a:r>
              <a:rPr lang="ru-RU" sz="2400" b="1" dirty="0">
                <a:solidFill>
                  <a:schemeClr val="bg1"/>
                </a:solidFill>
              </a:rPr>
              <a:t>лет встречи и поездки отнимали у Ю. Гагарина большую часть времени.</a:t>
            </a:r>
          </a:p>
          <a:p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pic>
        <p:nvPicPr>
          <p:cNvPr id="40965" name="Рисунок 4" descr="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210332">
            <a:off x="4257675" y="2870200"/>
            <a:ext cx="4876800" cy="399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Блок-схема: процесс 5"/>
          <p:cNvSpPr>
            <a:spLocks noChangeArrowheads="1"/>
          </p:cNvSpPr>
          <p:nvPr/>
        </p:nvSpPr>
        <p:spPr bwMode="auto">
          <a:xfrm>
            <a:off x="914400" y="6172200"/>
            <a:ext cx="7391400" cy="685800"/>
          </a:xfrm>
          <a:prstGeom prst="flowChartProcess">
            <a:avLst/>
          </a:prstGeom>
          <a:solidFill>
            <a:srgbClr val="FFFF99"/>
          </a:solidFill>
          <a:ln w="28575" algn="ctr">
            <a:solidFill>
              <a:srgbClr val="33CC33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dirty="0">
                <a:solidFill>
                  <a:srgbClr val="66FF33"/>
                </a:solidFill>
              </a:rPr>
              <a:t>Космонавт выступает перед земляками</a:t>
            </a:r>
            <a:endParaRPr lang="ru-RU" sz="2400" b="1" dirty="0">
              <a:solidFill>
                <a:srgbClr val="66FF33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G:\Мои рисунки\MP Navigator\2011_02_15\IMG_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457200"/>
            <a:ext cx="7620000" cy="489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с одним вырезанным скругленным углом 2"/>
          <p:cNvSpPr>
            <a:spLocks noChangeArrowheads="1"/>
          </p:cNvSpPr>
          <p:nvPr/>
        </p:nvSpPr>
        <p:spPr bwMode="auto">
          <a:xfrm>
            <a:off x="762000" y="5638800"/>
            <a:ext cx="7772400" cy="914400"/>
          </a:xfrm>
          <a:custGeom>
            <a:avLst/>
            <a:gdLst>
              <a:gd name="T0" fmla="*/ 7772400 w 7772400"/>
              <a:gd name="T1" fmla="*/ 457200 h 914400"/>
              <a:gd name="T2" fmla="*/ 3886200 w 7772400"/>
              <a:gd name="T3" fmla="*/ 914400 h 914400"/>
              <a:gd name="T4" fmla="*/ 0 w 7772400"/>
              <a:gd name="T5" fmla="*/ 457200 h 914400"/>
              <a:gd name="T6" fmla="*/ 3886200 w 7772400"/>
              <a:gd name="T7" fmla="*/ 0 h 9144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44637 w 7772400"/>
              <a:gd name="T13" fmla="*/ 44637 h 914400"/>
              <a:gd name="T14" fmla="*/ 7696195 w 7772400"/>
              <a:gd name="T15" fmla="*/ 914400 h 9144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772400" h="914400">
                <a:moveTo>
                  <a:pt x="152403" y="0"/>
                </a:moveTo>
                <a:lnTo>
                  <a:pt x="7619997" y="0"/>
                </a:lnTo>
                <a:lnTo>
                  <a:pt x="7772400" y="152403"/>
                </a:lnTo>
                <a:lnTo>
                  <a:pt x="7772400" y="914400"/>
                </a:lnTo>
                <a:lnTo>
                  <a:pt x="0" y="914400"/>
                </a:lnTo>
                <a:lnTo>
                  <a:pt x="0" y="152403"/>
                </a:lnTo>
                <a:cubicBezTo>
                  <a:pt x="0" y="68233"/>
                  <a:pt x="68233" y="0"/>
                  <a:pt x="152402" y="0"/>
                </a:cubicBezTo>
                <a:close/>
              </a:path>
            </a:pathLst>
          </a:custGeom>
          <a:solidFill>
            <a:srgbClr val="CCECFF"/>
          </a:solidFill>
          <a:ln w="9525" algn="ctr">
            <a:solidFill>
              <a:srgbClr val="755388"/>
            </a:solidFill>
            <a:miter lim="800000"/>
            <a:headEnd/>
            <a:tailEnd/>
          </a:ln>
          <a:effectLst>
            <a:outerShdw dist="228601" dir="2700000" sy="89999" rotWithShape="0">
              <a:srgbClr val="000000">
                <a:alpha val="254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6600FF"/>
                </a:solidFill>
                <a:latin typeface="Times New Roman" pitchFamily="18" charset="0"/>
              </a:rPr>
              <a:t>Среди преподавателей и учеников родной школы. </a:t>
            </a:r>
            <a:r>
              <a:rPr lang="ru-RU" sz="2800" b="1" dirty="0" err="1" smtClean="0">
                <a:solidFill>
                  <a:srgbClr val="6600FF"/>
                </a:solidFill>
                <a:latin typeface="Times New Roman" pitchFamily="18" charset="0"/>
              </a:rPr>
              <a:t>Гжатск</a:t>
            </a:r>
            <a:r>
              <a:rPr lang="ru-RU" sz="2800" b="1" dirty="0" smtClean="0">
                <a:solidFill>
                  <a:srgbClr val="6600FF"/>
                </a:solidFill>
                <a:latin typeface="Times New Roman" pitchFamily="18" charset="0"/>
              </a:rPr>
              <a:t>. Лето 1961г.</a:t>
            </a:r>
            <a:endParaRPr lang="ru-RU" sz="2800" b="1" dirty="0">
              <a:solidFill>
                <a:srgbClr val="6600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CC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7848600" cy="838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err="1" smtClean="0">
                <a:solidFill>
                  <a:srgbClr val="FF99FF"/>
                </a:solidFill>
              </a:rPr>
              <a:t>Зарубежные</a:t>
            </a:r>
            <a:r>
              <a:rPr lang="uk-UA" smtClean="0">
                <a:solidFill>
                  <a:srgbClr val="FF99FF"/>
                </a:solidFill>
              </a:rPr>
              <a:t> </a:t>
            </a:r>
            <a:r>
              <a:rPr lang="uk-UA" err="1" smtClean="0">
                <a:solidFill>
                  <a:srgbClr val="FF99FF"/>
                </a:solidFill>
              </a:rPr>
              <a:t>визиты</a:t>
            </a:r>
            <a:r>
              <a:rPr lang="uk-UA" smtClean="0">
                <a:solidFill>
                  <a:srgbClr val="FF99FF"/>
                </a:solidFill>
              </a:rPr>
              <a:t> в 1961-1962 </a:t>
            </a:r>
            <a:r>
              <a:rPr lang="uk-UA" err="1" smtClean="0">
                <a:solidFill>
                  <a:srgbClr val="FF99FF"/>
                </a:solidFill>
              </a:rPr>
              <a:t>годах</a:t>
            </a:r>
            <a:endParaRPr lang="ru-RU">
              <a:solidFill>
                <a:srgbClr val="FF99FF"/>
              </a:solidFill>
            </a:endParaRPr>
          </a:p>
        </p:txBody>
      </p:sp>
      <p:pic>
        <p:nvPicPr>
          <p:cNvPr id="47106" name="Picture 2" descr="220px-Gagarin_and_Nasser_and_Sadat_in_Cairo_Egypt_01-02-196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1828800"/>
            <a:ext cx="3581400" cy="3500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Горизонтальный свиток 4"/>
          <p:cNvSpPr/>
          <p:nvPr/>
        </p:nvSpPr>
        <p:spPr>
          <a:xfrm>
            <a:off x="609600" y="5410200"/>
            <a:ext cx="3810000" cy="990600"/>
          </a:xfrm>
          <a:prstGeom prst="horizontalScroll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</a:rPr>
              <a:t>Каир, 1 февраля 1961 года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02634601"/>
              </p:ext>
            </p:extLst>
          </p:nvPr>
        </p:nvGraphicFramePr>
        <p:xfrm>
          <a:off x="1524000" y="1397000"/>
          <a:ext cx="8077200" cy="523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4953000" y="4648200"/>
            <a:ext cx="3657600" cy="18288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rgbClr val="FFFF66"/>
                </a:solidFill>
              </a:rPr>
              <a:t>Всего Гагарин  в рамках  своих  зарубежных визитов   побывал в около 30   странах</a:t>
            </a:r>
            <a:endParaRPr lang="ru-RU" sz="2400" b="1" dirty="0">
              <a:solidFill>
                <a:srgbClr val="FFFF66"/>
              </a:solidFill>
            </a:endParaRPr>
          </a:p>
        </p:txBody>
      </p:sp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ChangeArrowheads="1"/>
          </p:cNvSpPr>
          <p:nvPr/>
        </p:nvSpPr>
        <p:spPr bwMode="auto">
          <a:xfrm>
            <a:off x="2590800" y="2209800"/>
            <a:ext cx="4953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ru-RU" dirty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ru-RU" dirty="0">
                <a:solidFill>
                  <a:srgbClr val="003366"/>
                </a:solidFill>
                <a:latin typeface="Tahoma" pitchFamily="34" charset="0"/>
                <a:cs typeface="Tahoma" pitchFamily="34" charset="0"/>
              </a:rPr>
            </a:br>
            <a:endParaRPr lang="ru-RU" dirty="0">
              <a:solidFill>
                <a:srgbClr val="003366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4035" name="TextBox 6"/>
          <p:cNvSpPr txBox="1">
            <a:spLocks noChangeArrowheads="1"/>
          </p:cNvSpPr>
          <p:nvPr/>
        </p:nvSpPr>
        <p:spPr bwMode="auto">
          <a:xfrm>
            <a:off x="228600" y="304800"/>
            <a:ext cx="54864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Ø"/>
            </a:pPr>
            <a:r>
              <a:rPr lang="de-DE" sz="2000" b="1" dirty="0" err="1"/>
              <a:t>Герой</a:t>
            </a:r>
            <a:r>
              <a:rPr lang="de-DE" sz="2000" b="1" dirty="0"/>
              <a:t> </a:t>
            </a:r>
            <a:r>
              <a:rPr lang="de-DE" sz="2000" b="1" dirty="0" err="1"/>
              <a:t>Советского</a:t>
            </a:r>
            <a:r>
              <a:rPr lang="de-DE" sz="2000" b="1" dirty="0"/>
              <a:t> </a:t>
            </a:r>
            <a:r>
              <a:rPr lang="de-DE" sz="2000" b="1" dirty="0" err="1"/>
              <a:t>Союза</a:t>
            </a:r>
            <a:r>
              <a:rPr lang="de-DE" sz="2000" b="1" dirty="0"/>
              <a:t> (14 </a:t>
            </a:r>
            <a:r>
              <a:rPr lang="de-DE" sz="2000" b="1" dirty="0" err="1"/>
              <a:t>апреля</a:t>
            </a:r>
            <a:r>
              <a:rPr lang="de-DE" sz="2000" b="1" dirty="0"/>
              <a:t> </a:t>
            </a:r>
            <a:r>
              <a:rPr lang="de-DE" sz="2000" b="1" dirty="0" smtClean="0"/>
              <a:t>1961)</a:t>
            </a:r>
            <a:endParaRPr lang="ru-RU" sz="2000" dirty="0"/>
          </a:p>
          <a:p>
            <a:pPr marL="342900" lvl="0" indent="-342900">
              <a:buFont typeface="Wingdings" pitchFamily="2" charset="2"/>
              <a:buChar char="Ø"/>
            </a:pPr>
            <a:r>
              <a:rPr lang="de-DE" sz="2000" b="1" dirty="0" err="1" smtClean="0"/>
              <a:t>Лётчик-космонавт</a:t>
            </a:r>
            <a:r>
              <a:rPr lang="de-DE" sz="2000" b="1" dirty="0" smtClean="0"/>
              <a:t> </a:t>
            </a:r>
            <a:r>
              <a:rPr lang="de-DE" sz="2000" b="1" dirty="0"/>
              <a:t>СССР (27 </a:t>
            </a:r>
            <a:r>
              <a:rPr lang="de-DE" sz="2000" b="1" dirty="0" err="1"/>
              <a:t>июня</a:t>
            </a:r>
            <a:r>
              <a:rPr lang="de-DE" sz="2000" b="1" dirty="0"/>
              <a:t> </a:t>
            </a:r>
            <a:r>
              <a:rPr lang="de-DE" sz="2000" b="1" dirty="0" smtClean="0"/>
              <a:t>1961)</a:t>
            </a:r>
            <a:endParaRPr lang="ru-RU" sz="2000" dirty="0"/>
          </a:p>
          <a:p>
            <a:pPr marL="342900" lvl="0" indent="-342900">
              <a:buFont typeface="Wingdings" pitchFamily="2" charset="2"/>
              <a:buChar char="Ø"/>
            </a:pPr>
            <a:r>
              <a:rPr lang="de-DE" sz="2000" b="1" dirty="0" err="1" smtClean="0"/>
              <a:t>Герой</a:t>
            </a:r>
            <a:r>
              <a:rPr lang="de-DE" sz="2000" b="1" dirty="0" smtClean="0"/>
              <a:t> </a:t>
            </a:r>
            <a:r>
              <a:rPr lang="de-DE" sz="2000" b="1" dirty="0" err="1"/>
              <a:t>Социалистического</a:t>
            </a:r>
            <a:r>
              <a:rPr lang="de-DE" sz="2000" b="1" dirty="0"/>
              <a:t> </a:t>
            </a:r>
            <a:r>
              <a:rPr lang="de-DE" sz="2000" b="1" dirty="0" err="1"/>
              <a:t>Труда</a:t>
            </a:r>
            <a:r>
              <a:rPr lang="de-DE" sz="2000" b="1" dirty="0"/>
              <a:t> ЧССР (29 </a:t>
            </a:r>
            <a:r>
              <a:rPr lang="de-DE" sz="2000" b="1" dirty="0" err="1"/>
              <a:t>апреля</a:t>
            </a:r>
            <a:r>
              <a:rPr lang="de-DE" sz="2000" b="1" dirty="0"/>
              <a:t> </a:t>
            </a:r>
            <a:r>
              <a:rPr lang="de-DE" sz="2000" b="1" dirty="0" smtClean="0"/>
              <a:t>1961)</a:t>
            </a:r>
            <a:endParaRPr lang="ru-RU" sz="2000" dirty="0"/>
          </a:p>
          <a:p>
            <a:pPr marL="342900" lvl="0" indent="-342900">
              <a:buFont typeface="Wingdings" pitchFamily="2" charset="2"/>
              <a:buChar char="Ø"/>
            </a:pPr>
            <a:r>
              <a:rPr lang="de-DE" sz="2000" b="1" dirty="0" err="1" smtClean="0"/>
              <a:t>Герой</a:t>
            </a:r>
            <a:r>
              <a:rPr lang="de-DE" sz="2000" b="1" dirty="0" smtClean="0"/>
              <a:t> </a:t>
            </a:r>
            <a:r>
              <a:rPr lang="de-DE" sz="2000" b="1" dirty="0" err="1"/>
              <a:t>Социалистического</a:t>
            </a:r>
            <a:r>
              <a:rPr lang="de-DE" sz="2000" b="1" dirty="0"/>
              <a:t> </a:t>
            </a:r>
            <a:r>
              <a:rPr lang="de-DE" sz="2000" b="1" dirty="0" err="1"/>
              <a:t>Труда</a:t>
            </a:r>
            <a:r>
              <a:rPr lang="de-DE" sz="2000" b="1" dirty="0"/>
              <a:t> (НРБ) (24 </a:t>
            </a:r>
            <a:r>
              <a:rPr lang="de-DE" sz="2000" b="1" dirty="0" err="1"/>
              <a:t>мая</a:t>
            </a:r>
            <a:r>
              <a:rPr lang="de-DE" sz="2000" b="1" dirty="0"/>
              <a:t> </a:t>
            </a:r>
            <a:r>
              <a:rPr lang="de-DE" sz="2000" b="1" dirty="0" smtClean="0"/>
              <a:t>1961)</a:t>
            </a:r>
            <a:endParaRPr lang="ru-RU" sz="2000" b="1" dirty="0" smtClean="0"/>
          </a:p>
          <a:p>
            <a:pPr marL="342900" lvl="0" indent="-342900">
              <a:buFont typeface="Wingdings" pitchFamily="2" charset="2"/>
              <a:buChar char="Ø"/>
            </a:pPr>
            <a:r>
              <a:rPr lang="de-DE" sz="2000" b="1" dirty="0" err="1" smtClean="0"/>
              <a:t>Герой</a:t>
            </a:r>
            <a:r>
              <a:rPr lang="de-DE" sz="2000" b="1" dirty="0" smtClean="0"/>
              <a:t> </a:t>
            </a:r>
            <a:r>
              <a:rPr lang="de-DE" sz="2000" b="1" dirty="0" err="1"/>
              <a:t>Труда</a:t>
            </a:r>
            <a:r>
              <a:rPr lang="de-DE" sz="2000" b="1" dirty="0"/>
              <a:t> (СРВ) (28 </a:t>
            </a:r>
            <a:r>
              <a:rPr lang="de-DE" sz="2000" b="1" dirty="0" err="1"/>
              <a:t>апреля</a:t>
            </a:r>
            <a:r>
              <a:rPr lang="de-DE" sz="2000" b="1" dirty="0"/>
              <a:t> 1962)</a:t>
            </a:r>
            <a:endParaRPr lang="ru-RU" sz="2000" dirty="0"/>
          </a:p>
          <a:p>
            <a:r>
              <a:rPr lang="de-DE" sz="2000" b="1" dirty="0" err="1"/>
              <a:t>Советское</a:t>
            </a:r>
            <a:r>
              <a:rPr lang="de-DE" sz="2000" b="1" dirty="0"/>
              <a:t> </a:t>
            </a:r>
            <a:r>
              <a:rPr lang="de-DE" sz="2000" b="1" dirty="0" err="1"/>
              <a:t>правительство</a:t>
            </a:r>
            <a:r>
              <a:rPr lang="de-DE" sz="2000" b="1" dirty="0"/>
              <a:t> </a:t>
            </a:r>
            <a:r>
              <a:rPr lang="de-DE" sz="2000" b="1" dirty="0" err="1"/>
              <a:t>также</a:t>
            </a:r>
            <a:r>
              <a:rPr lang="de-DE" sz="2000" b="1" dirty="0"/>
              <a:t> </a:t>
            </a:r>
            <a:r>
              <a:rPr lang="de-DE" sz="2000" b="1" dirty="0" err="1"/>
              <a:t>повысило</a:t>
            </a:r>
            <a:r>
              <a:rPr lang="de-DE" sz="2000" b="1" dirty="0"/>
              <a:t> Ю. А. </a:t>
            </a:r>
            <a:r>
              <a:rPr lang="de-DE" sz="2000" b="1" dirty="0" err="1"/>
              <a:t>Гагарина</a:t>
            </a:r>
            <a:r>
              <a:rPr lang="de-DE" sz="2000" b="1" dirty="0"/>
              <a:t> в </a:t>
            </a:r>
            <a:r>
              <a:rPr lang="de-DE" sz="2000" b="1" dirty="0" err="1"/>
              <a:t>звании</a:t>
            </a:r>
            <a:r>
              <a:rPr lang="de-DE" sz="2000" b="1" dirty="0"/>
              <a:t> </a:t>
            </a:r>
            <a:r>
              <a:rPr lang="de-DE" sz="2000" b="1" dirty="0" err="1"/>
              <a:t>от</a:t>
            </a:r>
            <a:r>
              <a:rPr lang="de-DE" sz="2000" b="1" dirty="0"/>
              <a:t> </a:t>
            </a:r>
            <a:r>
              <a:rPr lang="de-DE" sz="2000" b="1" dirty="0" err="1"/>
              <a:t>старшего</a:t>
            </a:r>
            <a:r>
              <a:rPr lang="de-DE" sz="2000" b="1" dirty="0"/>
              <a:t> </a:t>
            </a:r>
            <a:r>
              <a:rPr lang="de-DE" sz="2000" b="1" dirty="0" err="1"/>
              <a:t>лейтенанта</a:t>
            </a:r>
            <a:r>
              <a:rPr lang="de-DE" sz="2000" b="1" dirty="0"/>
              <a:t> </a:t>
            </a:r>
            <a:r>
              <a:rPr lang="de-DE" sz="2000" b="1" dirty="0" err="1"/>
              <a:t>сразу</a:t>
            </a:r>
            <a:r>
              <a:rPr lang="de-DE" sz="2000" b="1" dirty="0"/>
              <a:t> </a:t>
            </a:r>
            <a:r>
              <a:rPr lang="de-DE" sz="2000" b="1" dirty="0" err="1"/>
              <a:t>до</a:t>
            </a:r>
            <a:r>
              <a:rPr lang="de-DE" sz="2000" b="1" dirty="0"/>
              <a:t> </a:t>
            </a:r>
            <a:r>
              <a:rPr lang="de-DE" sz="2000" b="1" dirty="0" err="1"/>
              <a:t>майора</a:t>
            </a:r>
            <a:r>
              <a:rPr lang="de-DE" sz="2000" b="1" dirty="0"/>
              <a:t> (</a:t>
            </a:r>
            <a:r>
              <a:rPr lang="de-DE" sz="2000" b="1" dirty="0" err="1"/>
              <a:t>стартовал</a:t>
            </a:r>
            <a:r>
              <a:rPr lang="de-DE" sz="2000" b="1" dirty="0"/>
              <a:t> в </a:t>
            </a:r>
            <a:r>
              <a:rPr lang="de-DE" sz="2000" b="1" dirty="0" err="1"/>
              <a:t>космос</a:t>
            </a:r>
            <a:r>
              <a:rPr lang="de-DE" sz="2000" b="1" dirty="0"/>
              <a:t> в </a:t>
            </a:r>
            <a:r>
              <a:rPr lang="de-DE" sz="2000" b="1" dirty="0" err="1"/>
              <a:t>звании</a:t>
            </a:r>
            <a:r>
              <a:rPr lang="de-DE" sz="2000" b="1" dirty="0"/>
              <a:t> </a:t>
            </a:r>
            <a:r>
              <a:rPr lang="de-DE" sz="2000" b="1" dirty="0" err="1"/>
              <a:t>старшего</a:t>
            </a:r>
            <a:r>
              <a:rPr lang="de-DE" sz="2000" b="1" dirty="0"/>
              <a:t> </a:t>
            </a:r>
            <a:r>
              <a:rPr lang="de-DE" sz="2000" b="1" dirty="0" err="1"/>
              <a:t>лейтенанта</a:t>
            </a:r>
            <a:r>
              <a:rPr lang="de-DE" sz="2000" b="1" dirty="0"/>
              <a:t>, </a:t>
            </a:r>
            <a:r>
              <a:rPr lang="de-DE" sz="2000" b="1" dirty="0" err="1"/>
              <a:t>приземлился</a:t>
            </a:r>
            <a:r>
              <a:rPr lang="de-DE" sz="2000" b="1" dirty="0"/>
              <a:t> — </a:t>
            </a:r>
            <a:r>
              <a:rPr lang="de-DE" sz="2000" b="1" dirty="0" err="1"/>
              <a:t>майором</a:t>
            </a:r>
            <a:r>
              <a:rPr lang="de-DE" sz="2000" b="1" dirty="0" smtClean="0"/>
              <a:t>).</a:t>
            </a:r>
            <a:endParaRPr lang="ru-RU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de-DE" sz="2000" b="1" dirty="0" err="1" smtClean="0"/>
              <a:t>Президент</a:t>
            </a:r>
            <a:r>
              <a:rPr lang="de-DE" sz="2000" b="1" dirty="0" smtClean="0"/>
              <a:t> </a:t>
            </a:r>
            <a:r>
              <a:rPr lang="de-DE" sz="2000" b="1" dirty="0" err="1"/>
              <a:t>Общества</a:t>
            </a:r>
            <a:r>
              <a:rPr lang="de-DE" sz="2000" b="1" dirty="0"/>
              <a:t> </a:t>
            </a:r>
            <a:r>
              <a:rPr lang="de-DE" sz="2000" b="1" dirty="0" err="1"/>
              <a:t>советско-кубинской</a:t>
            </a:r>
            <a:r>
              <a:rPr lang="de-DE" sz="2000" b="1" dirty="0"/>
              <a:t> </a:t>
            </a:r>
            <a:r>
              <a:rPr lang="de-DE" sz="2000" b="1" dirty="0" err="1" smtClean="0"/>
              <a:t>дружбы</a:t>
            </a:r>
            <a:endParaRPr lang="ru-RU" sz="2000" dirty="0"/>
          </a:p>
          <a:p>
            <a:pPr marL="342900" indent="-342900">
              <a:buFont typeface="Wingdings" pitchFamily="2" charset="2"/>
              <a:buChar char="Ø"/>
            </a:pPr>
            <a:r>
              <a:rPr lang="de-DE" sz="2000" b="1" dirty="0" err="1" smtClean="0"/>
              <a:t>Почётный</a:t>
            </a:r>
            <a:r>
              <a:rPr lang="de-DE" sz="2000" b="1" dirty="0" smtClean="0"/>
              <a:t> </a:t>
            </a:r>
            <a:r>
              <a:rPr lang="de-DE" sz="2000" b="1" dirty="0" err="1"/>
              <a:t>член</a:t>
            </a:r>
            <a:r>
              <a:rPr lang="de-DE" sz="2000" b="1" dirty="0"/>
              <a:t> </a:t>
            </a:r>
            <a:r>
              <a:rPr lang="de-DE" sz="2000" b="1" dirty="0" err="1"/>
              <a:t>Общества</a:t>
            </a:r>
            <a:r>
              <a:rPr lang="de-DE" sz="2000" b="1" dirty="0"/>
              <a:t> «</a:t>
            </a:r>
            <a:r>
              <a:rPr lang="de-DE" sz="2000" b="1" dirty="0" err="1"/>
              <a:t>Финляндия</a:t>
            </a:r>
            <a:r>
              <a:rPr lang="de-DE" sz="2000" b="1" dirty="0"/>
              <a:t>—</a:t>
            </a:r>
            <a:r>
              <a:rPr lang="de-DE" sz="2000" b="1" dirty="0" err="1"/>
              <a:t>Советский</a:t>
            </a:r>
            <a:r>
              <a:rPr lang="de-DE" sz="2000" b="1" dirty="0"/>
              <a:t> </a:t>
            </a:r>
            <a:r>
              <a:rPr lang="de-DE" sz="2000" b="1" dirty="0" err="1"/>
              <a:t>Союз</a:t>
            </a:r>
            <a:r>
              <a:rPr lang="de-DE" sz="2000" b="1" dirty="0"/>
              <a:t>»</a:t>
            </a:r>
            <a:endParaRPr lang="ru-RU" sz="2000" dirty="0"/>
          </a:p>
          <a:p>
            <a:r>
              <a:rPr lang="de-DE" sz="2000" b="1" dirty="0"/>
              <a:t>и </a:t>
            </a:r>
            <a:r>
              <a:rPr lang="de-DE" sz="2000" b="1" dirty="0" err="1" smtClean="0"/>
              <a:t>друг</a:t>
            </a:r>
            <a:r>
              <a:rPr lang="ru-RU" sz="2000" b="1" dirty="0" err="1" smtClean="0"/>
              <a:t>ие</a:t>
            </a:r>
            <a:endParaRPr lang="ru-RU" sz="2000" dirty="0"/>
          </a:p>
        </p:txBody>
      </p:sp>
      <p:sp>
        <p:nvSpPr>
          <p:cNvPr id="44036" name="TextBox 7"/>
          <p:cNvSpPr txBox="1">
            <a:spLocks noChangeArrowheads="1"/>
          </p:cNvSpPr>
          <p:nvPr/>
        </p:nvSpPr>
        <p:spPr bwMode="auto">
          <a:xfrm>
            <a:off x="5334000" y="0"/>
            <a:ext cx="3810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8AFD6"/>
                </a:solidFill>
                <a:latin typeface="Times New Roman" pitchFamily="18" charset="0"/>
                <a:cs typeface="Times New Roman" pitchFamily="18" charset="0"/>
              </a:rPr>
              <a:t>Почётные звания космонавта</a:t>
            </a:r>
            <a:endParaRPr lang="ru-RU" sz="4800" b="1" dirty="0">
              <a:solidFill>
                <a:srgbClr val="C8AFD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618424_normal_7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244" y="2217169"/>
            <a:ext cx="3275983" cy="4631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66FF"/>
            </a:gs>
            <a:gs pos="100000">
              <a:srgbClr val="FFFF6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600200" y="0"/>
            <a:ext cx="6858000" cy="1066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6000" dirty="0" err="1" smtClean="0">
                <a:solidFill>
                  <a:srgbClr val="FF99FF"/>
                </a:solidFill>
              </a:rPr>
              <a:t>Медали</a:t>
            </a:r>
            <a:r>
              <a:rPr lang="uk-UA" sz="6000" dirty="0" smtClean="0">
                <a:solidFill>
                  <a:srgbClr val="FF99FF"/>
                </a:solidFill>
              </a:rPr>
              <a:t> и </a:t>
            </a:r>
            <a:r>
              <a:rPr lang="uk-UA" sz="6000" dirty="0" err="1" smtClean="0">
                <a:solidFill>
                  <a:srgbClr val="FF99FF"/>
                </a:solidFill>
              </a:rPr>
              <a:t>дипломы</a:t>
            </a:r>
            <a:endParaRPr lang="uk-UA" sz="6000" dirty="0" smtClean="0">
              <a:solidFill>
                <a:srgbClr val="FF99FF"/>
              </a:solidFill>
            </a:endParaRPr>
          </a:p>
        </p:txBody>
      </p:sp>
      <p:sp>
        <p:nvSpPr>
          <p:cNvPr id="45059" name="Прямоугольник 3"/>
          <p:cNvSpPr>
            <a:spLocks noChangeArrowheads="1"/>
          </p:cNvSpPr>
          <p:nvPr/>
        </p:nvSpPr>
        <p:spPr bwMode="auto">
          <a:xfrm>
            <a:off x="26232" y="990600"/>
            <a:ext cx="8127168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r>
              <a:rPr lang="de-DE" sz="1600" b="1" dirty="0" err="1">
                <a:solidFill>
                  <a:schemeClr val="bg1"/>
                </a:solidFill>
              </a:rPr>
              <a:t>Медаль</a:t>
            </a:r>
            <a:r>
              <a:rPr lang="de-DE" sz="1600" b="1" dirty="0">
                <a:solidFill>
                  <a:schemeClr val="bg1"/>
                </a:solidFill>
              </a:rPr>
              <a:t> «40 </a:t>
            </a:r>
            <a:r>
              <a:rPr lang="de-DE" sz="1600" b="1" dirty="0" err="1">
                <a:solidFill>
                  <a:schemeClr val="bg1"/>
                </a:solidFill>
              </a:rPr>
              <a:t>лет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Вооружённых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Сил</a:t>
            </a:r>
            <a:r>
              <a:rPr lang="de-DE" sz="1600" b="1" dirty="0">
                <a:solidFill>
                  <a:schemeClr val="bg1"/>
                </a:solidFill>
              </a:rPr>
              <a:t> СССР» (</a:t>
            </a:r>
            <a:r>
              <a:rPr lang="de-DE" sz="1600" b="1" dirty="0" smtClean="0">
                <a:solidFill>
                  <a:schemeClr val="bg1"/>
                </a:solidFill>
              </a:rPr>
              <a:t>СССР,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smtClean="0">
                <a:solidFill>
                  <a:schemeClr val="bg1"/>
                </a:solidFill>
              </a:rPr>
              <a:t>1958</a:t>
            </a:r>
            <a:r>
              <a:rPr lang="de-DE" sz="1600" b="1" dirty="0">
                <a:solidFill>
                  <a:schemeClr val="bg1"/>
                </a:solidFill>
              </a:rPr>
              <a:t>)</a:t>
            </a:r>
            <a:endParaRPr lang="ru-RU" sz="1600" dirty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de-DE" sz="1600" b="1" dirty="0" err="1">
                <a:solidFill>
                  <a:schemeClr val="bg1"/>
                </a:solidFill>
              </a:rPr>
              <a:t>Медаль</a:t>
            </a:r>
            <a:r>
              <a:rPr lang="de-DE" sz="1600" b="1" dirty="0">
                <a:solidFill>
                  <a:schemeClr val="bg1"/>
                </a:solidFill>
              </a:rPr>
              <a:t> «</a:t>
            </a:r>
            <a:r>
              <a:rPr lang="de-DE" sz="1600" b="1" dirty="0" err="1">
                <a:solidFill>
                  <a:schemeClr val="bg1"/>
                </a:solidFill>
              </a:rPr>
              <a:t>За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освоение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целинных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земель</a:t>
            </a:r>
            <a:r>
              <a:rPr lang="de-DE" sz="1600" b="1" dirty="0">
                <a:solidFill>
                  <a:schemeClr val="bg1"/>
                </a:solidFill>
              </a:rPr>
              <a:t>» (</a:t>
            </a:r>
            <a:r>
              <a:rPr lang="de-DE" sz="1600" b="1" dirty="0" smtClean="0">
                <a:solidFill>
                  <a:schemeClr val="bg1"/>
                </a:solidFill>
              </a:rPr>
              <a:t>СССР,1961</a:t>
            </a:r>
            <a:r>
              <a:rPr lang="de-DE" sz="1600" b="1" dirty="0">
                <a:solidFill>
                  <a:schemeClr val="bg1"/>
                </a:solidFill>
              </a:rPr>
              <a:t>)</a:t>
            </a:r>
            <a:endParaRPr lang="ru-RU" sz="1600" dirty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de-DE" sz="1600" b="1" dirty="0" err="1">
                <a:solidFill>
                  <a:schemeClr val="bg1"/>
                </a:solidFill>
              </a:rPr>
              <a:t>Медаль</a:t>
            </a:r>
            <a:r>
              <a:rPr lang="de-DE" sz="1600" b="1" dirty="0">
                <a:solidFill>
                  <a:schemeClr val="bg1"/>
                </a:solidFill>
              </a:rPr>
              <a:t> «</a:t>
            </a:r>
            <a:r>
              <a:rPr lang="de-DE" sz="1600" b="1" dirty="0" err="1">
                <a:solidFill>
                  <a:schemeClr val="bg1"/>
                </a:solidFill>
              </a:rPr>
              <a:t>Золотая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Звезда</a:t>
            </a:r>
            <a:r>
              <a:rPr lang="de-DE" sz="1600" b="1" dirty="0">
                <a:solidFill>
                  <a:schemeClr val="bg1"/>
                </a:solidFill>
              </a:rPr>
              <a:t>» (</a:t>
            </a:r>
            <a:r>
              <a:rPr lang="de-DE" sz="1600" b="1" dirty="0" smtClean="0">
                <a:solidFill>
                  <a:schemeClr val="bg1"/>
                </a:solidFill>
              </a:rPr>
              <a:t>СССР,1961</a:t>
            </a:r>
            <a:r>
              <a:rPr lang="de-DE" sz="1600" b="1" dirty="0">
                <a:solidFill>
                  <a:schemeClr val="bg1"/>
                </a:solidFill>
              </a:rPr>
              <a:t>)</a:t>
            </a:r>
            <a:endParaRPr lang="ru-RU" sz="1600" dirty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de-DE" sz="1600" b="1" dirty="0" err="1">
                <a:solidFill>
                  <a:schemeClr val="bg1"/>
                </a:solidFill>
              </a:rPr>
              <a:t>Золотая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медаль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Британского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общества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межпланетных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сообщений</a:t>
            </a:r>
            <a:r>
              <a:rPr lang="de-DE" sz="1600" b="1" dirty="0">
                <a:solidFill>
                  <a:schemeClr val="bg1"/>
                </a:solidFill>
              </a:rPr>
              <a:t>, 1961</a:t>
            </a:r>
            <a:endParaRPr lang="ru-RU" sz="1600" dirty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de-DE" sz="1600" b="1" dirty="0" err="1">
                <a:solidFill>
                  <a:schemeClr val="bg1"/>
                </a:solidFill>
              </a:rPr>
              <a:t>Золотая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медаль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правительства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Австрии</a:t>
            </a:r>
            <a:r>
              <a:rPr lang="de-DE" sz="1600" b="1" dirty="0">
                <a:solidFill>
                  <a:schemeClr val="bg1"/>
                </a:solidFill>
              </a:rPr>
              <a:t>, 1962</a:t>
            </a:r>
            <a:endParaRPr lang="ru-RU" sz="1600" dirty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de-DE" sz="1600" b="1" dirty="0" err="1">
                <a:solidFill>
                  <a:schemeClr val="bg1"/>
                </a:solidFill>
              </a:rPr>
              <a:t>Юбилейная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медаль</a:t>
            </a:r>
            <a:r>
              <a:rPr lang="de-DE" sz="1600" b="1" dirty="0">
                <a:solidFill>
                  <a:schemeClr val="bg1"/>
                </a:solidFill>
              </a:rPr>
              <a:t> «</a:t>
            </a:r>
            <a:r>
              <a:rPr lang="de-DE" sz="1600" b="1" dirty="0" err="1">
                <a:solidFill>
                  <a:schemeClr val="bg1"/>
                </a:solidFill>
              </a:rPr>
              <a:t>Двадцать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лет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Победы</a:t>
            </a:r>
            <a:r>
              <a:rPr lang="de-DE" sz="1600" b="1" dirty="0">
                <a:solidFill>
                  <a:schemeClr val="bg1"/>
                </a:solidFill>
              </a:rPr>
              <a:t> в </a:t>
            </a:r>
            <a:r>
              <a:rPr lang="ru-RU" sz="1600" b="1" dirty="0" smtClean="0">
                <a:solidFill>
                  <a:schemeClr val="bg1"/>
                </a:solidFill>
              </a:rPr>
              <a:t>  </a:t>
            </a:r>
            <a:r>
              <a:rPr lang="de-DE" sz="1600" b="1" dirty="0" err="1" smtClean="0">
                <a:solidFill>
                  <a:schemeClr val="bg1"/>
                </a:solidFill>
              </a:rPr>
              <a:t>Великой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Отечественной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войне</a:t>
            </a:r>
            <a:r>
              <a:rPr lang="de-DE" sz="1600" b="1" dirty="0">
                <a:solidFill>
                  <a:schemeClr val="bg1"/>
                </a:solidFill>
              </a:rPr>
              <a:t> 1941—1945 </a:t>
            </a:r>
            <a:r>
              <a:rPr lang="de-DE" sz="1600" b="1" dirty="0" err="1">
                <a:solidFill>
                  <a:schemeClr val="bg1"/>
                </a:solidFill>
              </a:rPr>
              <a:t>гг</a:t>
            </a:r>
            <a:r>
              <a:rPr lang="de-DE" sz="1600" b="1" dirty="0" smtClean="0">
                <a:solidFill>
                  <a:schemeClr val="bg1"/>
                </a:solidFill>
              </a:rPr>
              <a:t>.»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smtClean="0">
                <a:solidFill>
                  <a:schemeClr val="bg1"/>
                </a:solidFill>
              </a:rPr>
              <a:t>(</a:t>
            </a:r>
            <a:r>
              <a:rPr lang="de-DE" sz="1600" b="1" dirty="0">
                <a:solidFill>
                  <a:schemeClr val="bg1"/>
                </a:solidFill>
              </a:rPr>
              <a:t>СССР, </a:t>
            </a:r>
            <a:r>
              <a:rPr lang="ru-RU" sz="1600" b="1" dirty="0" smtClean="0">
                <a:solidFill>
                  <a:schemeClr val="bg1"/>
                </a:solidFill>
              </a:rPr>
              <a:t>май </a:t>
            </a:r>
            <a:r>
              <a:rPr lang="de-DE" sz="1600" b="1" dirty="0" smtClean="0">
                <a:solidFill>
                  <a:schemeClr val="bg1"/>
                </a:solidFill>
              </a:rPr>
              <a:t>1965</a:t>
            </a:r>
            <a:r>
              <a:rPr lang="de-DE" sz="1600" b="1" dirty="0">
                <a:solidFill>
                  <a:schemeClr val="bg1"/>
                </a:solidFill>
              </a:rPr>
              <a:t>)</a:t>
            </a:r>
            <a:endParaRPr lang="ru-RU" sz="1600" dirty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de-DE" sz="1600" b="1" dirty="0" err="1">
                <a:solidFill>
                  <a:schemeClr val="bg1"/>
                </a:solidFill>
              </a:rPr>
              <a:t>Медаль</a:t>
            </a:r>
            <a:r>
              <a:rPr lang="de-DE" sz="1600" b="1" dirty="0">
                <a:solidFill>
                  <a:schemeClr val="bg1"/>
                </a:solidFill>
              </a:rPr>
              <a:t> «</a:t>
            </a:r>
            <a:r>
              <a:rPr lang="de-DE" sz="1600" b="1" dirty="0" err="1">
                <a:solidFill>
                  <a:schemeClr val="bg1"/>
                </a:solidFill>
              </a:rPr>
              <a:t>За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безупречную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службу</a:t>
            </a:r>
            <a:r>
              <a:rPr lang="de-DE" sz="1600" b="1" dirty="0">
                <a:solidFill>
                  <a:schemeClr val="bg1"/>
                </a:solidFill>
              </a:rPr>
              <a:t>» III </a:t>
            </a:r>
            <a:r>
              <a:rPr lang="de-DE" sz="1600" b="1" dirty="0" err="1">
                <a:solidFill>
                  <a:schemeClr val="bg1"/>
                </a:solidFill>
              </a:rPr>
              <a:t>степени</a:t>
            </a:r>
            <a:r>
              <a:rPr lang="de-DE" sz="1600" b="1" dirty="0">
                <a:solidFill>
                  <a:schemeClr val="bg1"/>
                </a:solidFill>
              </a:rPr>
              <a:t> (СССР, </a:t>
            </a:r>
            <a:r>
              <a:rPr lang="de-DE" sz="1600" b="1" dirty="0" smtClean="0">
                <a:solidFill>
                  <a:schemeClr val="bg1"/>
                </a:solidFill>
              </a:rPr>
              <a:t>1966</a:t>
            </a:r>
            <a:r>
              <a:rPr lang="de-DE" sz="1600" b="1" dirty="0">
                <a:solidFill>
                  <a:schemeClr val="bg1"/>
                </a:solidFill>
              </a:rPr>
              <a:t>)</a:t>
            </a:r>
            <a:endParaRPr lang="ru-RU" sz="1600" dirty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de-DE" sz="1600" b="1" dirty="0" err="1">
                <a:solidFill>
                  <a:schemeClr val="bg1"/>
                </a:solidFill>
              </a:rPr>
              <a:t>Медаль</a:t>
            </a:r>
            <a:r>
              <a:rPr lang="de-DE" sz="1600" b="1" dirty="0">
                <a:solidFill>
                  <a:schemeClr val="bg1"/>
                </a:solidFill>
              </a:rPr>
              <a:t> «50 </a:t>
            </a:r>
            <a:r>
              <a:rPr lang="de-DE" sz="1600" b="1" dirty="0" err="1">
                <a:solidFill>
                  <a:schemeClr val="bg1"/>
                </a:solidFill>
              </a:rPr>
              <a:t>лет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Вооружённых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Сил</a:t>
            </a:r>
            <a:r>
              <a:rPr lang="de-DE" sz="1600" b="1" dirty="0">
                <a:solidFill>
                  <a:schemeClr val="bg1"/>
                </a:solidFill>
              </a:rPr>
              <a:t> СССР» (СССР</a:t>
            </a:r>
            <a:r>
              <a:rPr lang="de-DE" sz="1600" b="1" dirty="0" smtClean="0">
                <a:solidFill>
                  <a:schemeClr val="bg1"/>
                </a:solidFill>
              </a:rPr>
              <a:t>, </a:t>
            </a:r>
            <a:r>
              <a:rPr lang="de-DE" sz="1600" b="1" dirty="0">
                <a:solidFill>
                  <a:schemeClr val="bg1"/>
                </a:solidFill>
              </a:rPr>
              <a:t>1968)</a:t>
            </a:r>
            <a:endParaRPr lang="ru-RU" sz="1600" dirty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de-DE" sz="1600" b="1" dirty="0" err="1">
                <a:solidFill>
                  <a:schemeClr val="bg1"/>
                </a:solidFill>
              </a:rPr>
              <a:t>Золотая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медаль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имени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Константина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Циолковского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</a:rPr>
              <a:t>  </a:t>
            </a:r>
            <a:r>
              <a:rPr lang="de-DE" sz="1600" b="1" dirty="0" smtClean="0">
                <a:solidFill>
                  <a:schemeClr val="bg1"/>
                </a:solidFill>
              </a:rPr>
              <a:t>«</a:t>
            </a:r>
            <a:r>
              <a:rPr lang="de-DE" sz="1600" b="1" dirty="0">
                <a:solidFill>
                  <a:schemeClr val="bg1"/>
                </a:solidFill>
              </a:rPr>
              <a:t>3а </a:t>
            </a:r>
            <a:r>
              <a:rPr lang="de-DE" sz="1600" b="1" dirty="0" err="1">
                <a:solidFill>
                  <a:schemeClr val="bg1"/>
                </a:solidFill>
              </a:rPr>
              <a:t>выдающиеся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работы</a:t>
            </a:r>
            <a:r>
              <a:rPr lang="de-DE" sz="1600" b="1" dirty="0">
                <a:solidFill>
                  <a:schemeClr val="bg1"/>
                </a:solidFill>
              </a:rPr>
              <a:t> в </a:t>
            </a:r>
            <a:r>
              <a:rPr lang="de-DE" sz="1600" b="1" dirty="0" err="1">
                <a:solidFill>
                  <a:schemeClr val="bg1"/>
                </a:solidFill>
              </a:rPr>
              <a:t>области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межпланетных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сообщений</a:t>
            </a:r>
            <a:r>
              <a:rPr lang="de-DE" sz="1600" b="1" dirty="0" smtClean="0">
                <a:solidFill>
                  <a:schemeClr val="bg1"/>
                </a:solidFill>
              </a:rPr>
              <a:t>»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>
                <a:solidFill>
                  <a:schemeClr val="bg1"/>
                </a:solidFill>
              </a:rPr>
              <a:t>(</a:t>
            </a:r>
            <a:r>
              <a:rPr lang="de-DE" sz="1600" b="1" dirty="0" smtClean="0">
                <a:solidFill>
                  <a:schemeClr val="bg1"/>
                </a:solidFill>
              </a:rPr>
              <a:t>АН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smtClean="0">
                <a:solidFill>
                  <a:schemeClr val="bg1"/>
                </a:solidFill>
              </a:rPr>
              <a:t>СССР</a:t>
            </a:r>
            <a:r>
              <a:rPr lang="de-DE" sz="1600" b="1" dirty="0">
                <a:solidFill>
                  <a:schemeClr val="bg1"/>
                </a:solidFill>
              </a:rPr>
              <a:t>)</a:t>
            </a:r>
            <a:endParaRPr lang="ru-RU" sz="1600" dirty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de-DE" sz="1600" b="1" dirty="0" err="1">
                <a:solidFill>
                  <a:schemeClr val="bg1"/>
                </a:solidFill>
              </a:rPr>
              <a:t>Медаль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де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Лаво</a:t>
            </a:r>
            <a:r>
              <a:rPr lang="de-DE" sz="1600" b="1" dirty="0">
                <a:solidFill>
                  <a:schemeClr val="bg1"/>
                </a:solidFill>
              </a:rPr>
              <a:t> (ФАИ)</a:t>
            </a:r>
            <a:endParaRPr lang="ru-RU" sz="1600" dirty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de-DE" sz="1600" b="1" dirty="0" err="1">
                <a:solidFill>
                  <a:schemeClr val="bg1"/>
                </a:solidFill>
              </a:rPr>
              <a:t>Золотая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медаль</a:t>
            </a:r>
            <a:r>
              <a:rPr lang="de-DE" sz="1600" b="1" dirty="0">
                <a:solidFill>
                  <a:schemeClr val="bg1"/>
                </a:solidFill>
              </a:rPr>
              <a:t> и </a:t>
            </a:r>
            <a:r>
              <a:rPr lang="de-DE" sz="1600" b="1" dirty="0" err="1">
                <a:solidFill>
                  <a:schemeClr val="bg1"/>
                </a:solidFill>
              </a:rPr>
              <a:t>почётный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диплом</a:t>
            </a:r>
            <a:r>
              <a:rPr lang="de-DE" sz="1600" b="1" dirty="0">
                <a:solidFill>
                  <a:schemeClr val="bg1"/>
                </a:solidFill>
              </a:rPr>
              <a:t> «</a:t>
            </a:r>
            <a:r>
              <a:rPr lang="de-DE" sz="1600" b="1" dirty="0" err="1">
                <a:solidFill>
                  <a:schemeClr val="bg1"/>
                </a:solidFill>
              </a:rPr>
              <a:t>Человек</a:t>
            </a:r>
            <a:r>
              <a:rPr lang="de-DE" sz="1600" b="1" dirty="0">
                <a:solidFill>
                  <a:schemeClr val="bg1"/>
                </a:solidFill>
              </a:rPr>
              <a:t> в </a:t>
            </a:r>
            <a:r>
              <a:rPr lang="de-DE" sz="1600" b="1" dirty="0" err="1" smtClean="0">
                <a:solidFill>
                  <a:schemeClr val="bg1"/>
                </a:solidFill>
              </a:rPr>
              <a:t>космосе</a:t>
            </a:r>
            <a:r>
              <a:rPr lang="de-DE" sz="1600" b="1" dirty="0" smtClean="0">
                <a:solidFill>
                  <a:schemeClr val="bg1"/>
                </a:solidFill>
              </a:rPr>
              <a:t>»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Итальянской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ассоциации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космонавтики</a:t>
            </a:r>
            <a:endParaRPr lang="ru-RU" sz="1600" dirty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de-DE" sz="1600" b="1" dirty="0" err="1">
                <a:solidFill>
                  <a:schemeClr val="bg1"/>
                </a:solidFill>
              </a:rPr>
              <a:t>Золотая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медаль</a:t>
            </a:r>
            <a:r>
              <a:rPr lang="de-DE" sz="1600" b="1" dirty="0">
                <a:solidFill>
                  <a:schemeClr val="bg1"/>
                </a:solidFill>
              </a:rPr>
              <a:t> «</a:t>
            </a:r>
            <a:r>
              <a:rPr lang="de-DE" sz="1600" b="1" dirty="0" err="1">
                <a:solidFill>
                  <a:schemeClr val="bg1"/>
                </a:solidFill>
              </a:rPr>
              <a:t>За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выдающееся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отличие</a:t>
            </a:r>
            <a:r>
              <a:rPr lang="de-DE" sz="1600" b="1" dirty="0">
                <a:solidFill>
                  <a:schemeClr val="bg1"/>
                </a:solidFill>
              </a:rPr>
              <a:t>» и </a:t>
            </a:r>
            <a:r>
              <a:rPr lang="de-DE" sz="1600" b="1" dirty="0" err="1">
                <a:solidFill>
                  <a:schemeClr val="bg1"/>
                </a:solidFill>
              </a:rPr>
              <a:t>почётный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диплом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 smtClean="0">
                <a:solidFill>
                  <a:schemeClr val="bg1"/>
                </a:solidFill>
              </a:rPr>
              <a:t>Королевского</a:t>
            </a:r>
            <a:r>
              <a:rPr lang="de-DE" sz="1600" b="1" dirty="0" smtClean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аэроклуба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Швеции</a:t>
            </a:r>
            <a:endParaRPr lang="ru-RU" sz="1600" dirty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de-DE" sz="1600" b="1" dirty="0" err="1">
                <a:solidFill>
                  <a:schemeClr val="bg1"/>
                </a:solidFill>
              </a:rPr>
              <a:t>Большая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золотая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медаль</a:t>
            </a:r>
            <a:r>
              <a:rPr lang="de-DE" sz="1600" b="1" dirty="0">
                <a:solidFill>
                  <a:schemeClr val="bg1"/>
                </a:solidFill>
              </a:rPr>
              <a:t> и </a:t>
            </a:r>
            <a:r>
              <a:rPr lang="de-DE" sz="1600" b="1" dirty="0" err="1">
                <a:solidFill>
                  <a:schemeClr val="bg1"/>
                </a:solidFill>
              </a:rPr>
              <a:t>диплом</a:t>
            </a:r>
            <a:r>
              <a:rPr lang="de-DE" sz="1600" b="1" dirty="0">
                <a:solidFill>
                  <a:schemeClr val="bg1"/>
                </a:solidFill>
              </a:rPr>
              <a:t> ФАИ</a:t>
            </a:r>
            <a:endParaRPr lang="ru-RU" sz="1600" dirty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de-DE" sz="1600" b="1" dirty="0" err="1">
                <a:solidFill>
                  <a:schemeClr val="bg1"/>
                </a:solidFill>
              </a:rPr>
              <a:t>Медаль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Колумба</a:t>
            </a:r>
            <a:r>
              <a:rPr lang="de-DE" sz="1600" b="1" dirty="0">
                <a:solidFill>
                  <a:schemeClr val="bg1"/>
                </a:solidFill>
              </a:rPr>
              <a:t> (</a:t>
            </a:r>
            <a:r>
              <a:rPr lang="de-DE" sz="1600" b="1" dirty="0" err="1">
                <a:solidFill>
                  <a:schemeClr val="bg1"/>
                </a:solidFill>
              </a:rPr>
              <a:t>Италия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de-DE" sz="1600" b="1" dirty="0">
                <a:solidFill>
                  <a:schemeClr val="bg1"/>
                </a:solidFill>
              </a:rPr>
              <a:t>)</a:t>
            </a:r>
            <a:endParaRPr lang="ru-RU" sz="1600" dirty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de-DE" sz="1600" b="1" dirty="0" err="1">
                <a:solidFill>
                  <a:schemeClr val="bg1"/>
                </a:solidFill>
              </a:rPr>
              <a:t>Золотая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медаль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города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Сен-Дени</a:t>
            </a:r>
            <a:r>
              <a:rPr lang="de-DE" sz="1600" b="1" dirty="0">
                <a:solidFill>
                  <a:schemeClr val="bg1"/>
                </a:solidFill>
              </a:rPr>
              <a:t> (</a:t>
            </a:r>
            <a:r>
              <a:rPr lang="de-DE" sz="1600" b="1" dirty="0" err="1">
                <a:solidFill>
                  <a:schemeClr val="bg1"/>
                </a:solidFill>
              </a:rPr>
              <a:t>Франция</a:t>
            </a:r>
            <a:r>
              <a:rPr lang="de-DE" sz="1600" b="1" dirty="0">
                <a:solidFill>
                  <a:schemeClr val="bg1"/>
                </a:solidFill>
              </a:rPr>
              <a:t>)</a:t>
            </a:r>
            <a:endParaRPr lang="ru-RU" sz="1600" dirty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de-DE" sz="1600" b="1" dirty="0" err="1">
                <a:solidFill>
                  <a:schemeClr val="bg1"/>
                </a:solidFill>
              </a:rPr>
              <a:t>Золотая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медаль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Премии</a:t>
            </a:r>
            <a:r>
              <a:rPr lang="de-DE" sz="1600" b="1" dirty="0">
                <a:solidFill>
                  <a:schemeClr val="bg1"/>
                </a:solidFill>
              </a:rPr>
              <a:t> «</a:t>
            </a:r>
            <a:r>
              <a:rPr lang="de-DE" sz="1600" b="1" dirty="0" err="1">
                <a:solidFill>
                  <a:schemeClr val="bg1"/>
                </a:solidFill>
              </a:rPr>
              <a:t>За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храбрость</a:t>
            </a:r>
            <a:r>
              <a:rPr lang="de-DE" sz="1600" b="1" dirty="0">
                <a:solidFill>
                  <a:schemeClr val="bg1"/>
                </a:solidFill>
              </a:rPr>
              <a:t>» </a:t>
            </a:r>
            <a:r>
              <a:rPr lang="de-DE" sz="1600" b="1" dirty="0" err="1">
                <a:solidFill>
                  <a:schemeClr val="bg1"/>
                </a:solidFill>
              </a:rPr>
              <a:t>Фонда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Маццотти</a:t>
            </a:r>
            <a:r>
              <a:rPr lang="de-DE" sz="1600" b="1" dirty="0">
                <a:solidFill>
                  <a:schemeClr val="bg1"/>
                </a:solidFill>
              </a:rPr>
              <a:t> (</a:t>
            </a:r>
            <a:r>
              <a:rPr lang="de-DE" sz="1600" b="1" dirty="0" err="1">
                <a:solidFill>
                  <a:schemeClr val="bg1"/>
                </a:solidFill>
              </a:rPr>
              <a:t>Италия</a:t>
            </a:r>
            <a:r>
              <a:rPr lang="de-DE" sz="1600" b="1" dirty="0">
                <a:solidFill>
                  <a:schemeClr val="bg1"/>
                </a:solidFill>
              </a:rPr>
              <a:t>), </a:t>
            </a:r>
            <a:r>
              <a:rPr lang="de-DE" sz="1600" b="1" dirty="0" smtClean="0">
                <a:solidFill>
                  <a:schemeClr val="bg1"/>
                </a:solidFill>
              </a:rPr>
              <a:t>2007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de-DE" sz="1600" b="1" dirty="0" smtClean="0">
                <a:solidFill>
                  <a:schemeClr val="bg1"/>
                </a:solidFill>
              </a:rPr>
              <a:t>и </a:t>
            </a:r>
            <a:r>
              <a:rPr lang="de-DE" sz="1600" b="1" dirty="0" err="1" smtClean="0">
                <a:solidFill>
                  <a:schemeClr val="bg1"/>
                </a:solidFill>
              </a:rPr>
              <a:t>друг</a:t>
            </a:r>
            <a:r>
              <a:rPr lang="ru-RU" sz="1600" b="1" dirty="0" err="1" smtClean="0">
                <a:solidFill>
                  <a:schemeClr val="bg1"/>
                </a:solidFill>
              </a:rPr>
              <a:t>ие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45060" name="Рисунок 4" descr="03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96150" y="991849"/>
            <a:ext cx="184785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50000">
              <a:srgbClr val="0066FF"/>
            </a:gs>
            <a:gs pos="100000">
              <a:srgbClr val="66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86ef5af805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38200"/>
            <a:ext cx="3200401" cy="38001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1230014494_allday.ru_3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3124200"/>
            <a:ext cx="4114800" cy="33826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Багетная рамка 5"/>
          <p:cNvSpPr/>
          <p:nvPr/>
        </p:nvSpPr>
        <p:spPr>
          <a:xfrm>
            <a:off x="3733800" y="381000"/>
            <a:ext cx="5410200" cy="2362200"/>
          </a:xfrm>
          <a:prstGeom prst="bevel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400" b="1" dirty="0" smtClean="0">
                <a:solidFill>
                  <a:schemeClr val="tx1"/>
                </a:solidFill>
              </a:rPr>
              <a:t>Большой</a:t>
            </a:r>
            <a:r>
              <a:rPr lang="uk-UA" sz="4400" b="1" dirty="0" smtClean="0">
                <a:solidFill>
                  <a:schemeClr val="tx1"/>
                </a:solidFill>
              </a:rPr>
              <a:t> мир </a:t>
            </a:r>
            <a:r>
              <a:rPr lang="ru-RU" sz="4400" b="1" dirty="0" smtClean="0">
                <a:solidFill>
                  <a:schemeClr val="tx1"/>
                </a:solidFill>
              </a:rPr>
              <a:t>увлечений</a:t>
            </a:r>
            <a:r>
              <a:rPr lang="uk-UA" sz="4400" b="1" dirty="0" smtClean="0">
                <a:solidFill>
                  <a:schemeClr val="tx1"/>
                </a:solidFill>
              </a:rPr>
              <a:t> космонавта</a:t>
            </a:r>
            <a:endParaRPr lang="ru-RU" sz="4400" b="1" dirty="0">
              <a:solidFill>
                <a:schemeClr val="tx1"/>
              </a:solidFill>
            </a:endParaRPr>
          </a:p>
        </p:txBody>
      </p:sp>
      <p:sp>
        <p:nvSpPr>
          <p:cNvPr id="46087" name="AutoShape 10"/>
          <p:cNvSpPr>
            <a:spLocks noChangeArrowheads="1"/>
          </p:cNvSpPr>
          <p:nvPr/>
        </p:nvSpPr>
        <p:spPr bwMode="auto">
          <a:xfrm rot="3942850">
            <a:off x="2247900" y="5143500"/>
            <a:ext cx="1371600" cy="1143000"/>
          </a:xfrm>
          <a:custGeom>
            <a:avLst/>
            <a:gdLst>
              <a:gd name="T0" fmla="*/ 979741 w 21600"/>
              <a:gd name="T1" fmla="*/ 0 h 21600"/>
              <a:gd name="T2" fmla="*/ 587820 w 21600"/>
              <a:gd name="T3" fmla="*/ 326549 h 21600"/>
              <a:gd name="T4" fmla="*/ 391858 w 21600"/>
              <a:gd name="T5" fmla="*/ 489850 h 21600"/>
              <a:gd name="T6" fmla="*/ 0 w 21600"/>
              <a:gd name="T7" fmla="*/ 816451 h 21600"/>
              <a:gd name="T8" fmla="*/ 391858 w 21600"/>
              <a:gd name="T9" fmla="*/ 1143000 h 21600"/>
              <a:gd name="T10" fmla="*/ 783780 w 21600"/>
              <a:gd name="T11" fmla="*/ 979699 h 21600"/>
              <a:gd name="T12" fmla="*/ 1175639 w 21600"/>
              <a:gd name="T13" fmla="*/ 653150 h 21600"/>
              <a:gd name="T14" fmla="*/ 1371600 w 21600"/>
              <a:gd name="T15" fmla="*/ 326549 h 21600"/>
              <a:gd name="T16" fmla="*/ 17694720 60000 65536"/>
              <a:gd name="T17" fmla="*/ 11796480 60000 65536"/>
              <a:gd name="T18" fmla="*/ 17694720 60000 65536"/>
              <a:gd name="T19" fmla="*/ 11796480 60000 65536"/>
              <a:gd name="T20" fmla="*/ 5898240 60000 65536"/>
              <a:gd name="T21" fmla="*/ 5898240 60000 65536"/>
              <a:gd name="T22" fmla="*/ 0 60000 65536"/>
              <a:gd name="T23" fmla="*/ 0 60000 65536"/>
              <a:gd name="T24" fmla="*/ 3085 w 21600"/>
              <a:gd name="T25" fmla="*/ 12343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close/>
              </a:path>
            </a:pathLst>
          </a:custGeom>
          <a:solidFill>
            <a:srgbClr val="99009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27681144"/>
              </p:ext>
            </p:extLst>
          </p:nvPr>
        </p:nvGraphicFramePr>
        <p:xfrm>
          <a:off x="186687" y="78468"/>
          <a:ext cx="8742379" cy="6779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 spd="med">
    <p:comb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FFFF99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омб 14"/>
          <p:cNvSpPr/>
          <p:nvPr/>
        </p:nvSpPr>
        <p:spPr>
          <a:xfrm>
            <a:off x="2782452" y="27134"/>
            <a:ext cx="4315191" cy="2496284"/>
          </a:xfrm>
          <a:prstGeom prst="diamon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8133" name="Rectangle 13"/>
          <p:cNvSpPr>
            <a:spLocks noChangeArrowheads="1"/>
          </p:cNvSpPr>
          <p:nvPr/>
        </p:nvSpPr>
        <p:spPr bwMode="auto">
          <a:xfrm>
            <a:off x="3352800" y="685800"/>
            <a:ext cx="3276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</a:rPr>
              <a:t>Всегда рядом с космонавтом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</a:rPr>
              <a:t> кинокамера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</a:rPr>
              <a:t>1962г.</a:t>
            </a:r>
            <a:endParaRPr lang="ru-RU" sz="2400" b="1" dirty="0">
              <a:latin typeface="Times New Roman" pitchFamily="18" charset="0"/>
            </a:endParaRPr>
          </a:p>
        </p:txBody>
      </p:sp>
      <p:pic>
        <p:nvPicPr>
          <p:cNvPr id="30722" name="Picture 11" descr="G:\Мои рисунки\MP Navigator\2011_02_10\IMG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38" y="679341"/>
            <a:ext cx="2621432" cy="56992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Ромб 14"/>
          <p:cNvSpPr/>
          <p:nvPr/>
        </p:nvSpPr>
        <p:spPr>
          <a:xfrm>
            <a:off x="2024956" y="4438650"/>
            <a:ext cx="4810377" cy="1752600"/>
          </a:xfrm>
          <a:prstGeom prst="diamon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  <a:cs typeface="Times New Roman" pitchFamily="18" charset="0"/>
              </a:rPr>
              <a:t>На охоте в родных местах</a:t>
            </a:r>
            <a:endParaRPr lang="ru-RU" sz="1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30723" name="Picture 12" descr="G:\Мои рисунки\MP Navigator\2011_02_10\IMG_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2438400" cy="5965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Рисунок 5" descr="1261921587_1_3.jpg"/>
          <p:cNvPicPr>
            <a:picLocks noChangeAspect="1"/>
          </p:cNvPicPr>
          <p:nvPr/>
        </p:nvPicPr>
        <p:blipFill>
          <a:blip r:embed="rId3"/>
          <a:srcRect l="23615" t="4443" r="21776" b="15556"/>
          <a:stretch>
            <a:fillRect/>
          </a:stretch>
        </p:blipFill>
        <p:spPr bwMode="auto">
          <a:xfrm>
            <a:off x="6477000" y="1600200"/>
            <a:ext cx="2667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WordArt 8"/>
          <p:cNvSpPr>
            <a:spLocks noChangeArrowheads="1" noChangeShapeType="1" noTextEdit="1"/>
          </p:cNvSpPr>
          <p:nvPr/>
        </p:nvSpPr>
        <p:spPr bwMode="auto">
          <a:xfrm>
            <a:off x="533400" y="3810000"/>
            <a:ext cx="7924800" cy="2819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rect">
                    <a:fillToRect l="50000" t="50000" r="50000" b="50000"/>
                  </a:path>
                </a:gradFill>
                <a:latin typeface="Arial"/>
                <a:cs typeface="Arial"/>
              </a:rPr>
              <a:t>Роковой </a:t>
            </a:r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path path="rect">
                    <a:fillToRect l="50000" t="50000" r="50000" b="50000"/>
                  </a:path>
                </a:gradFill>
                <a:latin typeface="Arial"/>
                <a:cs typeface="Arial"/>
              </a:rPr>
              <a:t>день</a:t>
            </a:r>
          </a:p>
        </p:txBody>
      </p:sp>
      <p:sp>
        <p:nvSpPr>
          <p:cNvPr id="49156" name="Text Box 8"/>
          <p:cNvSpPr txBox="1">
            <a:spLocks noChangeArrowheads="1"/>
          </p:cNvSpPr>
          <p:nvPr/>
        </p:nvSpPr>
        <p:spPr bwMode="auto">
          <a:xfrm>
            <a:off x="304800" y="0"/>
            <a:ext cx="8610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3300"/>
                </a:solidFill>
                <a:latin typeface="+mj-lt"/>
              </a:rPr>
              <a:t>27 </a:t>
            </a:r>
            <a:r>
              <a:rPr lang="ru-RU" sz="2400" b="1" dirty="0">
                <a:solidFill>
                  <a:srgbClr val="FF3300"/>
                </a:solidFill>
                <a:latin typeface="+mj-lt"/>
              </a:rPr>
              <a:t>марта 1968 в 10:18 Гагарин и Серегин взлетели с подмосковного аэродрома "Чкаловский" в </a:t>
            </a:r>
            <a:r>
              <a:rPr lang="ru-RU" sz="2400" b="1" dirty="0" smtClean="0">
                <a:solidFill>
                  <a:srgbClr val="FF3300"/>
                </a:solidFill>
                <a:latin typeface="+mj-lt"/>
              </a:rPr>
              <a:t>Щёлково.</a:t>
            </a:r>
            <a:r>
              <a:rPr lang="ru-RU" sz="2400" b="1" dirty="0">
                <a:solidFill>
                  <a:srgbClr val="FF3300"/>
                </a:solidFill>
                <a:latin typeface="+mj-lt"/>
              </a:rPr>
              <a:t> На момент </a:t>
            </a:r>
            <a:r>
              <a:rPr lang="ru-RU" sz="2400" b="1" dirty="0" smtClean="0">
                <a:solidFill>
                  <a:srgbClr val="FF3300"/>
                </a:solidFill>
                <a:latin typeface="+mj-lt"/>
              </a:rPr>
              <a:t>взлёта </a:t>
            </a:r>
            <a:r>
              <a:rPr lang="ru-RU" sz="2400" b="1" dirty="0">
                <a:solidFill>
                  <a:srgbClr val="FF3300"/>
                </a:solidFill>
                <a:latin typeface="+mj-lt"/>
              </a:rPr>
              <a:t>условия видимости были удовлетворительными. Выполнение задания в пилотажной зоне должно было занять не более 20 минут, но через 12 минуты Гагарин сообщил на землю о выполнении задания, запросил разрешения развернуться и вернуться на базу</a:t>
            </a:r>
            <a:r>
              <a:rPr lang="ru-RU" sz="2400" b="1" dirty="0" smtClean="0">
                <a:solidFill>
                  <a:srgbClr val="FF3300"/>
                </a:solidFill>
                <a:latin typeface="+mj-lt"/>
              </a:rPr>
              <a:t>. После </a:t>
            </a:r>
            <a:r>
              <a:rPr lang="ru-RU" sz="2400" b="1" dirty="0">
                <a:solidFill>
                  <a:srgbClr val="FF3300"/>
                </a:solidFill>
                <a:latin typeface="+mj-lt"/>
              </a:rPr>
              <a:t>этого связь с </a:t>
            </a:r>
            <a:r>
              <a:rPr lang="ru-RU" sz="2400" b="1" dirty="0" smtClean="0">
                <a:solidFill>
                  <a:srgbClr val="FF3300"/>
                </a:solidFill>
                <a:latin typeface="+mj-lt"/>
              </a:rPr>
              <a:t>самолётом </a:t>
            </a:r>
            <a:r>
              <a:rPr lang="ru-RU" sz="2400" b="1" dirty="0">
                <a:solidFill>
                  <a:srgbClr val="FF3300"/>
                </a:solidFill>
                <a:latin typeface="+mj-lt"/>
              </a:rPr>
              <a:t>прервалась ...</a:t>
            </a:r>
            <a:r>
              <a:rPr lang="uk-UA" sz="2400" b="1" dirty="0" smtClean="0">
                <a:solidFill>
                  <a:srgbClr val="FF3300"/>
                </a:solidFill>
                <a:latin typeface="+mj-lt"/>
              </a:rPr>
              <a:t> </a:t>
            </a:r>
            <a:endParaRPr lang="ru-RU" sz="2400" b="1" dirty="0">
              <a:solidFill>
                <a:srgbClr val="FF3300"/>
              </a:solidFill>
              <a:latin typeface="+mj-lt"/>
            </a:endParaRPr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00_db7707830edac38c650b5a22b4c7c62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2521" y="2152238"/>
            <a:ext cx="7131255" cy="45366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0179" name="Text Box 6"/>
          <p:cNvSpPr txBox="1">
            <a:spLocks noChangeArrowheads="1"/>
          </p:cNvSpPr>
          <p:nvPr/>
        </p:nvSpPr>
        <p:spPr bwMode="auto">
          <a:xfrm>
            <a:off x="609600" y="228600"/>
            <a:ext cx="838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/>
              <a:t>В связи с гибелью первого космонавта СССР был объявлен </a:t>
            </a:r>
            <a:r>
              <a:rPr lang="ru-RU" sz="3200" b="1" dirty="0" smtClean="0"/>
              <a:t>Межнациональный </a:t>
            </a:r>
            <a:r>
              <a:rPr lang="ru-RU" sz="3200" b="1" dirty="0"/>
              <a:t>Д</a:t>
            </a:r>
            <a:r>
              <a:rPr lang="ru-RU" sz="3200" b="1" dirty="0" smtClean="0"/>
              <a:t>ень </a:t>
            </a:r>
            <a:r>
              <a:rPr lang="ru-RU" sz="3200" b="1" dirty="0"/>
              <a:t>Т</a:t>
            </a:r>
            <a:r>
              <a:rPr lang="ru-RU" sz="3200" b="1" dirty="0" smtClean="0"/>
              <a:t>раура</a:t>
            </a:r>
            <a:r>
              <a:rPr lang="ru-RU" sz="3200" dirty="0" smtClean="0"/>
              <a:t>.</a:t>
            </a:r>
            <a:endParaRPr lang="ru-RU" sz="3200" b="1" dirty="0">
              <a:latin typeface="Arial" charset="0"/>
            </a:endParaRPr>
          </a:p>
        </p:txBody>
      </p:sp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300px-%D0%97%D0%B0%D0%BF%D0%B8%D1%81%D0%BA%D0%B0_%D0%93%D0%B0%D0%B3%D0%B0%D1%80%D0%B8%D0%BD%D0%B0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2209800"/>
            <a:ext cx="7086600" cy="40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4"/>
          <p:cNvSpPr txBox="1">
            <a:spLocks noChangeArrowheads="1"/>
          </p:cNvSpPr>
          <p:nvPr/>
        </p:nvSpPr>
        <p:spPr bwMode="auto">
          <a:xfrm rot="20689513">
            <a:off x="44450" y="822236"/>
            <a:ext cx="6477000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Обращение</a:t>
            </a:r>
            <a:r>
              <a:rPr lang="uk-UA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Ю.А. 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Гагарина </a:t>
            </a:r>
            <a:r>
              <a:rPr lang="uk-UA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 потомкам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checke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99FF"/>
            </a:gs>
            <a:gs pos="100000">
              <a:srgbClr val="CCFFFF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0" descr="saturn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2454029">
            <a:off x="6757232" y="3622116"/>
            <a:ext cx="2306638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4" descr="Гагарин -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2065337"/>
            <a:ext cx="4562475" cy="4792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8975" y="165100"/>
            <a:ext cx="8153400" cy="16764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FF"/>
                </a:solidFill>
                <a:effectLst/>
              </a:rPr>
              <a:t>Его неповторимую </a:t>
            </a:r>
            <a:r>
              <a:rPr lang="ru-RU" sz="3600" dirty="0">
                <a:solidFill>
                  <a:srgbClr val="FF00FF"/>
                </a:solidFill>
                <a:effectLst/>
              </a:rPr>
              <a:t>улыбку не забудут люди нашей планеты никогда </a:t>
            </a:r>
            <a:r>
              <a:rPr lang="ru-RU" sz="3600" dirty="0" smtClean="0">
                <a:solidFill>
                  <a:srgbClr val="FF00FF"/>
                </a:solidFill>
                <a:effectLst/>
              </a:rPr>
              <a:t>...</a:t>
            </a:r>
            <a:endParaRPr lang="uk-UA" sz="4000" dirty="0">
              <a:solidFill>
                <a:srgbClr val="FF00FF"/>
              </a:solidFill>
            </a:endParaRPr>
          </a:p>
        </p:txBody>
      </p:sp>
      <p:pic>
        <p:nvPicPr>
          <p:cNvPr id="52229" name="Picture 4" descr="nept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8925111">
            <a:off x="7115095" y="1977155"/>
            <a:ext cx="10191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5" descr="nept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381000" y="36576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7" descr="neptun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546160">
            <a:off x="204085" y="722768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8" descr="saturn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630249">
            <a:off x="228600" y="5486400"/>
            <a:ext cx="22860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11" descr="eart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191896">
            <a:off x="7135019" y="53043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4" name="Picture 12" descr="eart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444991">
            <a:off x="428625" y="17526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5" name="Picture 13" descr="eart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988226">
            <a:off x="8307719" y="1301466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-32479" y="0"/>
            <a:ext cx="9144000" cy="677108"/>
          </a:xfrm>
          <a:prstGeom prst="rect">
            <a:avLst/>
          </a:prstGeom>
          <a:solidFill>
            <a:srgbClr val="FF9966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>
            <a:outerShdw dist="101600" dir="2700000" algn="tl" rotWithShape="0">
              <a:srgbClr val="000000">
                <a:alpha val="34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800" b="1" dirty="0" smtClean="0">
                <a:solidFill>
                  <a:srgbClr val="FFFF00"/>
                </a:solidFill>
                <a:latin typeface="+mn-lt"/>
              </a:rPr>
              <a:t>Память народа, память человеческая…</a:t>
            </a:r>
            <a:endParaRPr lang="ru-RU" sz="38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53251" name="Picture 4" descr="0210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3657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3810000" y="990600"/>
            <a:ext cx="5334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2800" b="1" dirty="0">
                <a:solidFill>
                  <a:srgbClr val="C00000"/>
                </a:solidFill>
                <a:latin typeface="+mj-lt"/>
              </a:rPr>
              <a:t>  </a:t>
            </a:r>
            <a:r>
              <a:rPr lang="uk-UA" sz="2800" b="1" dirty="0" smtClean="0">
                <a:solidFill>
                  <a:srgbClr val="C00000"/>
                </a:solidFill>
                <a:latin typeface="+mj-lt"/>
              </a:rPr>
              <a:t>  </a:t>
            </a:r>
            <a:r>
              <a:rPr lang="ru-RU" sz="2600" b="1" dirty="0" smtClean="0">
                <a:solidFill>
                  <a:srgbClr val="C00000"/>
                </a:solidFill>
                <a:latin typeface="+mj-lt"/>
              </a:rPr>
              <a:t>Вскоре </a:t>
            </a:r>
            <a:r>
              <a:rPr lang="ru-RU" sz="2600" b="1" dirty="0">
                <a:solidFill>
                  <a:srgbClr val="C00000"/>
                </a:solidFill>
                <a:latin typeface="+mj-lt"/>
              </a:rPr>
              <a:t>после трагедии родной город космонавта стали называть Гагариным</a:t>
            </a:r>
            <a:r>
              <a:rPr lang="ru-RU" sz="2600" b="1" dirty="0" smtClean="0">
                <a:solidFill>
                  <a:srgbClr val="C00000"/>
                </a:solidFill>
                <a:latin typeface="+mj-lt"/>
              </a:rPr>
              <a:t>. </a:t>
            </a:r>
            <a:r>
              <a:rPr lang="ru-RU" sz="2600" b="1" dirty="0">
                <a:solidFill>
                  <a:srgbClr val="C00000"/>
                </a:solidFill>
                <a:latin typeface="+mj-lt"/>
              </a:rPr>
              <a:t> В </a:t>
            </a:r>
            <a:r>
              <a:rPr lang="ru-RU" sz="2600" b="1" dirty="0" smtClean="0">
                <a:solidFill>
                  <a:srgbClr val="C00000"/>
                </a:solidFill>
                <a:latin typeface="+mj-lt"/>
              </a:rPr>
              <a:t>Звёздном </a:t>
            </a:r>
            <a:r>
              <a:rPr lang="ru-RU" sz="2600" b="1" dirty="0">
                <a:solidFill>
                  <a:srgbClr val="C00000"/>
                </a:solidFill>
                <a:latin typeface="+mj-lt"/>
              </a:rPr>
              <a:t>и в Гагарине открыли музеи, памятники из бронзы и гранита в его честь. </a:t>
            </a:r>
            <a:endParaRPr lang="ru-RU" sz="2600" b="1" dirty="0" smtClean="0">
              <a:solidFill>
                <a:srgbClr val="C00000"/>
              </a:solidFill>
              <a:latin typeface="+mj-lt"/>
            </a:endParaRPr>
          </a:p>
          <a:p>
            <a:pPr algn="just"/>
            <a:endParaRPr lang="ru-RU" sz="2600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ru-RU" sz="2600" b="1" dirty="0" smtClean="0">
                <a:solidFill>
                  <a:srgbClr val="C00000"/>
                </a:solidFill>
                <a:latin typeface="+mj-lt"/>
              </a:rPr>
              <a:t>    Его </a:t>
            </a:r>
            <a:r>
              <a:rPr lang="ru-RU" sz="2600" b="1" dirty="0">
                <a:solidFill>
                  <a:srgbClr val="C00000"/>
                </a:solidFill>
                <a:latin typeface="+mj-lt"/>
              </a:rPr>
              <a:t>именем названы улицы, школы, </a:t>
            </a:r>
            <a:r>
              <a:rPr lang="ru-RU" sz="2600" b="1" smtClean="0">
                <a:solidFill>
                  <a:srgbClr val="C00000"/>
                </a:solidFill>
                <a:latin typeface="+mj-lt"/>
              </a:rPr>
              <a:t>корабли…</a:t>
            </a:r>
          </a:p>
          <a:p>
            <a:pPr algn="just"/>
            <a:endParaRPr lang="ru-RU" sz="2600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ru-RU" sz="2600" b="1" dirty="0" smtClean="0">
                <a:solidFill>
                  <a:srgbClr val="C00000"/>
                </a:solidFill>
                <a:latin typeface="+mj-lt"/>
              </a:rPr>
              <a:t>    О </a:t>
            </a:r>
            <a:r>
              <a:rPr lang="ru-RU" sz="2600" b="1" dirty="0">
                <a:solidFill>
                  <a:srgbClr val="C00000"/>
                </a:solidFill>
                <a:latin typeface="+mj-lt"/>
              </a:rPr>
              <a:t>нем слагают </a:t>
            </a:r>
            <a:r>
              <a:rPr lang="ru-RU" sz="2600" b="1" dirty="0" smtClean="0">
                <a:solidFill>
                  <a:srgbClr val="C00000"/>
                </a:solidFill>
                <a:latin typeface="+mj-lt"/>
              </a:rPr>
              <a:t>песни…</a:t>
            </a:r>
            <a:endParaRPr lang="ru-RU" sz="2600" b="1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5"/>
          <p:cNvSpPr txBox="1">
            <a:spLocks noChangeArrowheads="1"/>
          </p:cNvSpPr>
          <p:nvPr/>
        </p:nvSpPr>
        <p:spPr bwMode="auto">
          <a:xfrm>
            <a:off x="457200" y="533400"/>
            <a:ext cx="8382000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b="1" i="1">
                <a:solidFill>
                  <a:srgbClr val="FFFF00"/>
                </a:solidFill>
                <a:latin typeface="Arial" charset="0"/>
              </a:rPr>
              <a:t>“Науки не дают ответа о смысле жизни, а лишь показывают, что в необъятных, с их помощью открытых горизонтах, ответа на этот вопрос нет ”</a:t>
            </a:r>
          </a:p>
          <a:p>
            <a:pPr algn="r">
              <a:spcBef>
                <a:spcPct val="50000"/>
              </a:spcBef>
            </a:pPr>
            <a:r>
              <a:rPr lang="ru-RU" sz="2800" b="1" i="1">
                <a:solidFill>
                  <a:srgbClr val="FFFF00"/>
                </a:solidFill>
                <a:latin typeface="Arial" charset="0"/>
              </a:rPr>
              <a:t>Л. Толстой</a:t>
            </a:r>
          </a:p>
        </p:txBody>
      </p:sp>
      <p:sp>
        <p:nvSpPr>
          <p:cNvPr id="54275" name="Rectangle 6"/>
          <p:cNvSpPr>
            <a:spLocks noChangeArrowheads="1"/>
          </p:cNvSpPr>
          <p:nvPr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54276" name="Рисунок 461" descr="http://allforchildren.ru/pictures/school/school09-04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2135188"/>
            <a:ext cx="5638800" cy="472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Рисунок 345" descr="http://allforchildren.ru/pictures/school/school05-12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6900" y="0"/>
            <a:ext cx="21971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Blip>
                <a:blip r:embed="rId4"/>
              </a:buBlip>
            </a:pPr>
            <a:endParaRPr lang="ru-RU" sz="2500" b="1" dirty="0" smtClean="0">
              <a:solidFill>
                <a:srgbClr val="C00000"/>
              </a:solidFill>
            </a:endParaRPr>
          </a:p>
          <a:p>
            <a:pPr eaLnBrk="1" hangingPunct="1">
              <a:lnSpc>
                <a:spcPct val="80000"/>
              </a:lnSpc>
              <a:buBlip>
                <a:blip r:embed="rId4"/>
              </a:buBlip>
            </a:pPr>
            <a:r>
              <a:rPr lang="ru-RU" sz="2500" b="1" dirty="0" smtClean="0">
                <a:solidFill>
                  <a:srgbClr val="C00000"/>
                </a:solidFill>
              </a:rPr>
              <a:t>Гагарин </a:t>
            </a:r>
            <a:r>
              <a:rPr lang="ru-RU" sz="2500" b="1" dirty="0">
                <a:solidFill>
                  <a:srgbClr val="C00000"/>
                </a:solidFill>
              </a:rPr>
              <a:t>В.А. «Мой брат Юрий»: Изд. Радуга, 1981.-344с., Ил</a:t>
            </a:r>
            <a:r>
              <a:rPr lang="ru-RU" sz="2500" b="1" dirty="0" smtClean="0">
                <a:solidFill>
                  <a:srgbClr val="C00000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  <a:buBlip>
                <a:blip r:embed="rId4"/>
              </a:buBlip>
            </a:pPr>
            <a:r>
              <a:rPr lang="ru-RU" sz="2500" b="1" dirty="0" smtClean="0">
                <a:solidFill>
                  <a:srgbClr val="C00000"/>
                </a:solidFill>
              </a:rPr>
              <a:t>«</a:t>
            </a:r>
            <a:r>
              <a:rPr lang="ru-RU" sz="2500" b="1" dirty="0">
                <a:solidFill>
                  <a:srgbClr val="C00000"/>
                </a:solidFill>
              </a:rPr>
              <a:t>Энциклопедический словарь юного астронома», / М. П </a:t>
            </a:r>
            <a:r>
              <a:rPr lang="ru-RU" sz="2500" b="1" dirty="0" err="1">
                <a:solidFill>
                  <a:srgbClr val="C00000"/>
                </a:solidFill>
              </a:rPr>
              <a:t>Ерпилев</a:t>
            </a:r>
            <a:r>
              <a:rPr lang="ru-RU" sz="2500" b="1" dirty="0">
                <a:solidFill>
                  <a:srgbClr val="C00000"/>
                </a:solidFill>
              </a:rPr>
              <a:t>. - М .: Педагогика, 1980. - 320с., Ил. </a:t>
            </a:r>
            <a:endParaRPr lang="ru-RU" sz="2500" b="1" dirty="0" smtClean="0">
              <a:solidFill>
                <a:srgbClr val="C00000"/>
              </a:solidFill>
            </a:endParaRPr>
          </a:p>
          <a:p>
            <a:pPr eaLnBrk="1" hangingPunct="1">
              <a:lnSpc>
                <a:spcPct val="80000"/>
              </a:lnSpc>
              <a:buBlip>
                <a:blip r:embed="rId4"/>
              </a:buBlip>
            </a:pPr>
            <a:r>
              <a:rPr lang="ru-RU" sz="2500" b="1" dirty="0" err="1" smtClean="0">
                <a:solidFill>
                  <a:srgbClr val="C00000"/>
                </a:solidFill>
              </a:rPr>
              <a:t>Щенников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>
                <a:solidFill>
                  <a:srgbClr val="C00000"/>
                </a:solidFill>
              </a:rPr>
              <a:t>В.И. «Астрономия» .- Донецк: ООО ПКФ «БАО», 2007. - 320с. Еженедельное издание «100 человек, которые изменили ход истории»: - Москва: </a:t>
            </a:r>
            <a:r>
              <a:rPr lang="ru-RU" sz="2500" b="1" dirty="0" err="1">
                <a:solidFill>
                  <a:srgbClr val="C00000"/>
                </a:solidFill>
              </a:rPr>
              <a:t>Просвищение</a:t>
            </a:r>
            <a:r>
              <a:rPr lang="ru-RU" sz="2500" b="1" dirty="0">
                <a:solidFill>
                  <a:srgbClr val="C00000"/>
                </a:solidFill>
              </a:rPr>
              <a:t>, 1987.-340С. </a:t>
            </a:r>
            <a:endParaRPr lang="ru-RU" sz="2500" b="1" dirty="0" smtClean="0">
              <a:solidFill>
                <a:srgbClr val="C00000"/>
              </a:solidFill>
            </a:endParaRPr>
          </a:p>
          <a:p>
            <a:pPr eaLnBrk="1" hangingPunct="1">
              <a:lnSpc>
                <a:spcPct val="80000"/>
              </a:lnSpc>
              <a:buBlip>
                <a:blip r:embed="rId4"/>
              </a:buBlip>
            </a:pPr>
            <a:r>
              <a:rPr lang="ru-RU" sz="2500" b="1" dirty="0" err="1" smtClean="0">
                <a:solidFill>
                  <a:srgbClr val="C00000"/>
                </a:solidFill>
              </a:rPr>
              <a:t>В.Синицин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>
                <a:solidFill>
                  <a:srgbClr val="C00000"/>
                </a:solidFill>
              </a:rPr>
              <a:t>«Первый космонавт». - Киев: 1979 .- 254с. </a:t>
            </a:r>
            <a:endParaRPr lang="ru-RU" sz="2500" b="1" dirty="0" smtClean="0">
              <a:solidFill>
                <a:srgbClr val="C00000"/>
              </a:solidFill>
            </a:endParaRPr>
          </a:p>
          <a:p>
            <a:pPr eaLnBrk="1" hangingPunct="1">
              <a:lnSpc>
                <a:spcPct val="80000"/>
              </a:lnSpc>
              <a:buBlip>
                <a:blip r:embed="rId4"/>
              </a:buBlip>
            </a:pPr>
            <a:r>
              <a:rPr lang="ru-RU" sz="2500" b="1" dirty="0" err="1" smtClean="0">
                <a:solidFill>
                  <a:srgbClr val="C00000"/>
                </a:solidFill>
              </a:rPr>
              <a:t>Ю.Докучаев</a:t>
            </a:r>
            <a:r>
              <a:rPr lang="ru-RU" sz="2500" b="1" dirty="0" smtClean="0">
                <a:solidFill>
                  <a:srgbClr val="C00000"/>
                </a:solidFill>
              </a:rPr>
              <a:t> </a:t>
            </a:r>
            <a:r>
              <a:rPr lang="ru-RU" sz="2500" b="1" dirty="0">
                <a:solidFill>
                  <a:srgbClr val="C00000"/>
                </a:solidFill>
              </a:rPr>
              <a:t>«Юрий Гагарин» .- М., 1981 </a:t>
            </a:r>
            <a:r>
              <a:rPr lang="ru-RU" sz="2500" b="1" dirty="0" smtClean="0">
                <a:solidFill>
                  <a:srgbClr val="C00000"/>
                </a:solidFill>
              </a:rPr>
              <a:t>.- 287с. </a:t>
            </a:r>
            <a:endParaRPr lang="ru-RU" sz="2500" b="1" dirty="0" smtClean="0"/>
          </a:p>
        </p:txBody>
      </p:sp>
      <p:sp>
        <p:nvSpPr>
          <p:cNvPr id="55300" name="WordArt 4"/>
          <p:cNvSpPr>
            <a:spLocks noChangeArrowheads="1" noChangeShapeType="1" noTextEdit="1"/>
          </p:cNvSpPr>
          <p:nvPr/>
        </p:nvSpPr>
        <p:spPr bwMode="auto">
          <a:xfrm>
            <a:off x="457200" y="609600"/>
            <a:ext cx="61722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CC66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Список </a:t>
            </a:r>
            <a:r>
              <a:rPr lang="ru-RU" sz="3600" kern="10" dirty="0" smtClean="0">
                <a:ln w="2857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CC66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литературы</a:t>
            </a:r>
            <a:endParaRPr lang="ru-RU" sz="3600" kern="10" dirty="0">
              <a:ln w="28575">
                <a:solidFill>
                  <a:srgbClr val="FF9900"/>
                </a:solidFill>
                <a:round/>
                <a:headEnd/>
                <a:tailEnd/>
              </a:ln>
              <a:solidFill>
                <a:srgbClr val="CC66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51164562"/>
              </p:ext>
            </p:extLst>
          </p:nvPr>
        </p:nvGraphicFramePr>
        <p:xfrm>
          <a:off x="199872" y="163941"/>
          <a:ext cx="8820520" cy="6557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47800"/>
            <a:ext cx="8610600" cy="42672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mtClean="0">
                <a:solidFill>
                  <a:srgbClr val="FFC000"/>
                </a:solidFill>
              </a:rPr>
              <a:t>« В необъятной вселенной безмерно долгое время будут возникать для нас, один за другим, новые нерешенные вопросы; таким образом, перед человеком лежит уходящий в бесконечность путь… »</a:t>
            </a:r>
            <a:br>
              <a:rPr lang="ru-RU" smtClean="0">
                <a:solidFill>
                  <a:srgbClr val="FFC000"/>
                </a:solidFill>
              </a:rPr>
            </a:br>
            <a:r>
              <a:rPr lang="ru-RU" smtClean="0">
                <a:solidFill>
                  <a:srgbClr val="FFC000"/>
                </a:solidFill>
              </a:rPr>
              <a:t/>
            </a:r>
            <a:br>
              <a:rPr lang="ru-RU" smtClean="0">
                <a:solidFill>
                  <a:srgbClr val="FFC000"/>
                </a:solidFill>
              </a:rPr>
            </a:br>
            <a:r>
              <a:rPr lang="ru-RU" smtClean="0">
                <a:solidFill>
                  <a:srgbClr val="FFC000"/>
                </a:solidFill>
              </a:rPr>
              <a:t>                 Академик Ф. А. Бредихин</a:t>
            </a:r>
            <a:endParaRPr lang="ru-RU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86864" y="381000"/>
            <a:ext cx="499207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cap="all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ВСЕЛЕННАЯ</a:t>
            </a:r>
            <a:endParaRPr lang="ru-RU" sz="5400" b="1" cap="all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838200" y="1524000"/>
            <a:ext cx="7772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3200" b="1">
                <a:solidFill>
                  <a:srgbClr val="FF99FF"/>
                </a:solidFill>
              </a:rPr>
              <a:t>  </a:t>
            </a:r>
            <a:r>
              <a:rPr lang="ru-RU" sz="3200" b="1" smtClean="0">
                <a:solidFill>
                  <a:srgbClr val="FF99FF"/>
                </a:solidFill>
              </a:rPr>
              <a:t>Звездное небо окружало человека всегда. Только не всегда он понимал, что это такое, какие формы и размеры Вселенной.</a:t>
            </a:r>
          </a:p>
          <a:p>
            <a:pPr algn="just"/>
            <a:r>
              <a:rPr lang="ru-RU" sz="3200" b="1" smtClean="0">
                <a:solidFill>
                  <a:srgbClr val="FF99FF"/>
                </a:solidFill>
              </a:rPr>
              <a:t>    Не одно  тысячелетие понадобилось человеку, что бы  преодолеть эти достаточно ограниченные представления. </a:t>
            </a:r>
            <a:endParaRPr lang="ru-RU" sz="3200" b="1">
              <a:solidFill>
                <a:srgbClr val="FF99FF"/>
              </a:solidFill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7-конечная звезда 11"/>
          <p:cNvSpPr/>
          <p:nvPr/>
        </p:nvSpPr>
        <p:spPr>
          <a:xfrm>
            <a:off x="6019800" y="0"/>
            <a:ext cx="3124200" cy="2743200"/>
          </a:xfrm>
          <a:prstGeom prst="star7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smtClean="0">
                <a:solidFill>
                  <a:srgbClr val="990099"/>
                </a:solidFill>
              </a:rPr>
              <a:t>“В любом деле очень важен первый шаг…”</a:t>
            </a:r>
            <a:r>
              <a:rPr lang="ru-RU" sz="2000" b="1" smtClean="0">
                <a:solidFill>
                  <a:schemeClr val="tx1"/>
                </a:solidFill>
              </a:rPr>
              <a:t> </a:t>
            </a:r>
            <a:endParaRPr lang="ru-RU" sz="2000" b="1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705600" cy="1143000"/>
          </a:xfr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540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Ступеньками истории</a:t>
            </a:r>
            <a:endParaRPr lang="ru-RU" sz="540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534" name="Прямоугольник 5"/>
          <p:cNvSpPr>
            <a:spLocks noChangeArrowheads="1"/>
          </p:cNvSpPr>
          <p:nvPr/>
        </p:nvSpPr>
        <p:spPr bwMode="auto">
          <a:xfrm>
            <a:off x="304800" y="1219200"/>
            <a:ext cx="4953000" cy="609600"/>
          </a:xfrm>
          <a:prstGeom prst="rect">
            <a:avLst/>
          </a:prstGeom>
          <a:solidFill>
            <a:srgbClr val="FFCC99"/>
          </a:solidFill>
          <a:ln w="28575" algn="ctr">
            <a:solidFill>
              <a:srgbClr val="FF99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800" b="1" smtClean="0">
                <a:solidFill>
                  <a:srgbClr val="FF3300"/>
                </a:solidFill>
                <a:latin typeface="Times New Roman" pitchFamily="18" charset="0"/>
              </a:rPr>
              <a:t>В ІІ в. до н. э в науке крепко закрепилась </a:t>
            </a:r>
            <a:r>
              <a:rPr lang="ru-RU" sz="1800" b="1" err="1" smtClean="0">
                <a:solidFill>
                  <a:srgbClr val="FF3300"/>
                </a:solidFill>
                <a:latin typeface="Times New Roman" pitchFamily="18" charset="0"/>
              </a:rPr>
              <a:t>геоцентричная</a:t>
            </a:r>
            <a:r>
              <a:rPr lang="ru-RU" sz="1800" b="1" smtClean="0">
                <a:solidFill>
                  <a:srgbClr val="FF3300"/>
                </a:solidFill>
                <a:latin typeface="Times New Roman" pitchFamily="18" charset="0"/>
              </a:rPr>
              <a:t>  система мира  К. </a:t>
            </a:r>
            <a:r>
              <a:rPr lang="ru-RU" sz="1800" b="1" err="1" smtClean="0">
                <a:solidFill>
                  <a:srgbClr val="FF3300"/>
                </a:solidFill>
                <a:latin typeface="Times New Roman" pitchFamily="18" charset="0"/>
              </a:rPr>
              <a:t>Птоломея</a:t>
            </a:r>
            <a:r>
              <a:rPr lang="ru-RU" sz="1800" smtClean="0">
                <a:latin typeface="Times New Roman" pitchFamily="18" charset="0"/>
              </a:rPr>
              <a:t> </a:t>
            </a:r>
            <a:endParaRPr lang="ru-RU" sz="1800">
              <a:latin typeface="Times New Roman" pitchFamily="18" charset="0"/>
            </a:endParaRPr>
          </a:p>
        </p:txBody>
      </p:sp>
      <p:sp>
        <p:nvSpPr>
          <p:cNvPr id="22535" name="Прямоугольник 6"/>
          <p:cNvSpPr>
            <a:spLocks noChangeArrowheads="1"/>
          </p:cNvSpPr>
          <p:nvPr/>
        </p:nvSpPr>
        <p:spPr bwMode="auto">
          <a:xfrm>
            <a:off x="685800" y="1981200"/>
            <a:ext cx="5334000" cy="609600"/>
          </a:xfrm>
          <a:prstGeom prst="rect">
            <a:avLst/>
          </a:prstGeom>
          <a:solidFill>
            <a:srgbClr val="FFCC99"/>
          </a:solidFill>
          <a:ln w="28575" algn="ctr">
            <a:solidFill>
              <a:srgbClr val="FF99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1800" b="1">
                <a:solidFill>
                  <a:srgbClr val="FF3300"/>
                </a:solidFill>
                <a:latin typeface="Times New Roman" pitchFamily="18" charset="0"/>
              </a:rPr>
              <a:t>В Х</a:t>
            </a:r>
            <a:r>
              <a:rPr lang="en-US" sz="1800" b="1">
                <a:solidFill>
                  <a:srgbClr val="FF3300"/>
                </a:solidFill>
                <a:latin typeface="Book Antiqua" pitchFamily="18" charset="0"/>
              </a:rPr>
              <a:t>V</a:t>
            </a:r>
            <a:r>
              <a:rPr lang="uk-UA" sz="1800" b="1">
                <a:solidFill>
                  <a:srgbClr val="FF3300"/>
                </a:solidFill>
                <a:latin typeface="Times New Roman" pitchFamily="18" charset="0"/>
              </a:rPr>
              <a:t>І в</a:t>
            </a:r>
            <a:r>
              <a:rPr lang="uk-UA" sz="1800" b="1" smtClean="0">
                <a:solidFill>
                  <a:srgbClr val="FF3300"/>
                </a:solidFill>
                <a:latin typeface="Times New Roman" pitchFamily="18" charset="0"/>
              </a:rPr>
              <a:t>. </a:t>
            </a:r>
            <a:r>
              <a:rPr lang="uk-UA" sz="1800" b="1">
                <a:solidFill>
                  <a:srgbClr val="FF3300"/>
                </a:solidFill>
                <a:latin typeface="Times New Roman" pitchFamily="18" charset="0"/>
              </a:rPr>
              <a:t>Н. </a:t>
            </a:r>
            <a:r>
              <a:rPr lang="uk-UA" sz="1800" b="1" smtClean="0">
                <a:solidFill>
                  <a:srgbClr val="FF3300"/>
                </a:solidFill>
                <a:latin typeface="Times New Roman" pitchFamily="18" charset="0"/>
              </a:rPr>
              <a:t>Коперник  </a:t>
            </a:r>
            <a:r>
              <a:rPr lang="ru-RU" sz="1800" b="1" smtClean="0">
                <a:solidFill>
                  <a:srgbClr val="FF3300"/>
                </a:solidFill>
                <a:latin typeface="Times New Roman" pitchFamily="18" charset="0"/>
              </a:rPr>
              <a:t>отобразил</a:t>
            </a:r>
            <a:r>
              <a:rPr lang="uk-UA" sz="1800" b="1" smtClean="0">
                <a:solidFill>
                  <a:srgbClr val="FF3300"/>
                </a:solidFill>
                <a:latin typeface="Times New Roman" pitchFamily="18" charset="0"/>
              </a:rPr>
              <a:t> модель </a:t>
            </a:r>
            <a:r>
              <a:rPr lang="ru-RU" sz="1800" b="1" smtClean="0">
                <a:solidFill>
                  <a:srgbClr val="FF3300"/>
                </a:solidFill>
                <a:latin typeface="Times New Roman" pitchFamily="18" charset="0"/>
              </a:rPr>
              <a:t>строения небесных тел Солнечной системы</a:t>
            </a:r>
            <a:endParaRPr lang="ru-RU" sz="18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2536" name="Прямоугольник 7"/>
          <p:cNvSpPr>
            <a:spLocks noChangeArrowheads="1"/>
          </p:cNvSpPr>
          <p:nvPr/>
        </p:nvSpPr>
        <p:spPr bwMode="auto">
          <a:xfrm>
            <a:off x="3124200" y="2743200"/>
            <a:ext cx="6019800" cy="685800"/>
          </a:xfrm>
          <a:prstGeom prst="rect">
            <a:avLst/>
          </a:prstGeom>
          <a:solidFill>
            <a:srgbClr val="FFCC99"/>
          </a:solidFill>
          <a:ln w="28575" algn="ctr">
            <a:solidFill>
              <a:srgbClr val="FF99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1800" b="1">
                <a:solidFill>
                  <a:srgbClr val="FF3300"/>
                </a:solidFill>
                <a:latin typeface="Times New Roman" pitchFamily="18" charset="0"/>
              </a:rPr>
              <a:t>В </a:t>
            </a:r>
            <a:r>
              <a:rPr lang="ru-RU" sz="1800" b="1" smtClean="0">
                <a:solidFill>
                  <a:srgbClr val="FF3300"/>
                </a:solidFill>
                <a:latin typeface="Times New Roman" pitchFamily="18" charset="0"/>
              </a:rPr>
              <a:t>конце Х</a:t>
            </a:r>
            <a:r>
              <a:rPr lang="en-US" sz="1800" b="1" smtClean="0">
                <a:solidFill>
                  <a:srgbClr val="FF3300"/>
                </a:solidFill>
                <a:latin typeface="Book Antiqua" pitchFamily="18" charset="0"/>
              </a:rPr>
              <a:t>V</a:t>
            </a:r>
            <a:r>
              <a:rPr lang="uk-UA" sz="1800" b="1">
                <a:solidFill>
                  <a:srgbClr val="FF3300"/>
                </a:solidFill>
                <a:latin typeface="Times New Roman" pitchFamily="18" charset="0"/>
              </a:rPr>
              <a:t>І в</a:t>
            </a:r>
            <a:r>
              <a:rPr lang="uk-UA" sz="1800" b="1" smtClean="0">
                <a:solidFill>
                  <a:srgbClr val="FF3300"/>
                </a:solidFill>
                <a:latin typeface="Times New Roman" pitchFamily="18" charset="0"/>
              </a:rPr>
              <a:t>. </a:t>
            </a:r>
            <a:r>
              <a:rPr lang="uk-UA" sz="1800" b="1">
                <a:solidFill>
                  <a:srgbClr val="FF3300"/>
                </a:solidFill>
                <a:latin typeface="Times New Roman" pitchFamily="18" charset="0"/>
              </a:rPr>
              <a:t>Джордано Бруно </a:t>
            </a:r>
            <a:r>
              <a:rPr lang="ru-RU" sz="1800" b="1" smtClean="0">
                <a:solidFill>
                  <a:srgbClr val="FF3300"/>
                </a:solidFill>
                <a:latin typeface="Times New Roman" pitchFamily="18" charset="0"/>
              </a:rPr>
              <a:t>открыл бесконечность  Вселенной</a:t>
            </a:r>
            <a:r>
              <a:rPr lang="ru-RU" sz="1800" smtClean="0">
                <a:solidFill>
                  <a:srgbClr val="FF3300"/>
                </a:solidFill>
                <a:latin typeface="Times New Roman" pitchFamily="18" charset="0"/>
              </a:rPr>
              <a:t>   </a:t>
            </a:r>
            <a:endParaRPr lang="ru-RU" sz="180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2537" name="Прямоугольник 8"/>
          <p:cNvSpPr>
            <a:spLocks noChangeArrowheads="1"/>
          </p:cNvSpPr>
          <p:nvPr/>
        </p:nvSpPr>
        <p:spPr bwMode="auto">
          <a:xfrm>
            <a:off x="990600" y="3581400"/>
            <a:ext cx="4953000" cy="609600"/>
          </a:xfrm>
          <a:prstGeom prst="rect">
            <a:avLst/>
          </a:prstGeom>
          <a:solidFill>
            <a:srgbClr val="FFCC99"/>
          </a:solidFill>
          <a:ln w="28575" algn="ctr">
            <a:solidFill>
              <a:srgbClr val="FF99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1800" b="1">
                <a:solidFill>
                  <a:srgbClr val="FF3300"/>
                </a:solidFill>
                <a:latin typeface="Times New Roman" pitchFamily="18" charset="0"/>
              </a:rPr>
              <a:t>В Х</a:t>
            </a:r>
            <a:r>
              <a:rPr lang="en-US" sz="1800" b="1">
                <a:solidFill>
                  <a:srgbClr val="FF3300"/>
                </a:solidFill>
                <a:latin typeface="Book Antiqua" pitchFamily="18" charset="0"/>
              </a:rPr>
              <a:t>V</a:t>
            </a:r>
            <a:r>
              <a:rPr lang="uk-UA" sz="1800" b="1">
                <a:solidFill>
                  <a:srgbClr val="FF3300"/>
                </a:solidFill>
                <a:latin typeface="Times New Roman" pitchFamily="18" charset="0"/>
              </a:rPr>
              <a:t>ІІ в</a:t>
            </a:r>
            <a:r>
              <a:rPr lang="uk-UA" sz="1800" b="1" smtClean="0">
                <a:solidFill>
                  <a:srgbClr val="FF3300"/>
                </a:solidFill>
                <a:latin typeface="Times New Roman" pitchFamily="18" charset="0"/>
              </a:rPr>
              <a:t>. </a:t>
            </a:r>
            <a:r>
              <a:rPr lang="uk-UA" sz="1800" b="1">
                <a:solidFill>
                  <a:srgbClr val="FF3300"/>
                </a:solidFill>
                <a:latin typeface="Times New Roman" pitchFamily="18" charset="0"/>
              </a:rPr>
              <a:t>Г. </a:t>
            </a:r>
            <a:r>
              <a:rPr lang="ru-RU" sz="1800" b="1" smtClean="0">
                <a:solidFill>
                  <a:srgbClr val="FF3300"/>
                </a:solidFill>
                <a:latin typeface="Times New Roman" pitchFamily="18" charset="0"/>
              </a:rPr>
              <a:t>Галилей стал наблюдать за небесными телами с помощью  </a:t>
            </a:r>
            <a:r>
              <a:rPr lang="uk-UA" sz="1800" b="1" smtClean="0">
                <a:solidFill>
                  <a:srgbClr val="FF3300"/>
                </a:solidFill>
                <a:latin typeface="Times New Roman" pitchFamily="18" charset="0"/>
              </a:rPr>
              <a:t>телескопа</a:t>
            </a:r>
            <a:endParaRPr lang="ru-RU" sz="18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2538" name="Прямоугольник 9"/>
          <p:cNvSpPr>
            <a:spLocks noChangeArrowheads="1"/>
          </p:cNvSpPr>
          <p:nvPr/>
        </p:nvSpPr>
        <p:spPr bwMode="auto">
          <a:xfrm>
            <a:off x="4191000" y="4343400"/>
            <a:ext cx="4953000" cy="609600"/>
          </a:xfrm>
          <a:prstGeom prst="rect">
            <a:avLst/>
          </a:prstGeom>
          <a:solidFill>
            <a:srgbClr val="FFCC99"/>
          </a:solidFill>
          <a:ln w="28575" algn="ctr">
            <a:solidFill>
              <a:srgbClr val="FF99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uk-UA" sz="1800" b="1">
                <a:solidFill>
                  <a:srgbClr val="FF3300"/>
                </a:solidFill>
                <a:latin typeface="Times New Roman" pitchFamily="18" charset="0"/>
              </a:rPr>
              <a:t>В  ХІХ </a:t>
            </a:r>
            <a:r>
              <a:rPr lang="uk-UA" sz="1800" b="1" smtClean="0">
                <a:solidFill>
                  <a:srgbClr val="FF3300"/>
                </a:solidFill>
                <a:latin typeface="Times New Roman" pitchFamily="18" charset="0"/>
              </a:rPr>
              <a:t>в</a:t>
            </a:r>
            <a:r>
              <a:rPr lang="ru-RU" sz="1800" b="1" smtClean="0">
                <a:solidFill>
                  <a:srgbClr val="FF3300"/>
                </a:solidFill>
                <a:latin typeface="Times New Roman" pitchFamily="18" charset="0"/>
              </a:rPr>
              <a:t>. было открыто  существование гигантской звездной системы - Галактики</a:t>
            </a:r>
            <a:endParaRPr lang="ru-RU" sz="18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2539" name="Прямоугольник 10"/>
          <p:cNvSpPr>
            <a:spLocks noChangeArrowheads="1"/>
          </p:cNvSpPr>
          <p:nvPr/>
        </p:nvSpPr>
        <p:spPr bwMode="auto">
          <a:xfrm>
            <a:off x="381000" y="5029200"/>
            <a:ext cx="5753100" cy="762000"/>
          </a:xfrm>
          <a:prstGeom prst="rect">
            <a:avLst/>
          </a:prstGeom>
          <a:solidFill>
            <a:srgbClr val="FFCC99"/>
          </a:solidFill>
          <a:ln w="28575" algn="ctr">
            <a:solidFill>
              <a:srgbClr val="FF99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800" b="1" smtClean="0">
                <a:solidFill>
                  <a:srgbClr val="FF3300"/>
                </a:solidFill>
                <a:latin typeface="Times New Roman" pitchFamily="18" charset="0"/>
              </a:rPr>
              <a:t>В ХХ в. </a:t>
            </a:r>
            <a:r>
              <a:rPr lang="ru-RU" sz="1800" b="1">
                <a:solidFill>
                  <a:srgbClr val="FF3300"/>
                </a:solidFill>
                <a:latin typeface="Times New Roman" pitchFamily="18" charset="0"/>
              </a:rPr>
              <a:t>б</a:t>
            </a:r>
            <a:r>
              <a:rPr lang="ru-RU" sz="1800" b="1" smtClean="0">
                <a:solidFill>
                  <a:srgbClr val="FF3300"/>
                </a:solidFill>
                <a:latin typeface="Times New Roman" pitchFamily="18" charset="0"/>
              </a:rPr>
              <a:t>ыло открыто существование других звездных систем – галактик, а после совокупность галактик</a:t>
            </a:r>
            <a:endParaRPr lang="ru-RU" sz="18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2540" name="Прямоугольник 14"/>
          <p:cNvSpPr>
            <a:spLocks noChangeArrowheads="1"/>
          </p:cNvSpPr>
          <p:nvPr/>
        </p:nvSpPr>
        <p:spPr bwMode="auto">
          <a:xfrm>
            <a:off x="1371600" y="5943600"/>
            <a:ext cx="7772400" cy="914400"/>
          </a:xfrm>
          <a:prstGeom prst="rect">
            <a:avLst/>
          </a:prstGeom>
          <a:solidFill>
            <a:srgbClr val="FFCC99"/>
          </a:solidFill>
          <a:ln w="28575" algn="ctr">
            <a:solidFill>
              <a:srgbClr val="FF99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800" b="1" smtClean="0">
                <a:solidFill>
                  <a:srgbClr val="FF3300"/>
                </a:solidFill>
                <a:latin typeface="Times New Roman" pitchFamily="18" charset="0"/>
              </a:rPr>
              <a:t>Во второй половине ХХ в. в связи с возникновением радиоастрономии и выходом человека в космическое пространство ученые получили основные представления об эволюции всех небесных тел и их систем</a:t>
            </a:r>
            <a:endParaRPr lang="ru-RU" sz="1800" b="1">
              <a:solidFill>
                <a:srgbClr val="FF33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CC"/>
            </a:gs>
            <a:gs pos="50000">
              <a:srgbClr val="CCFFCC"/>
            </a:gs>
            <a:gs pos="100000">
              <a:srgbClr val="99FFCC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1470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914400"/>
            <a:ext cx="3786188" cy="47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4267200" y="685800"/>
            <a:ext cx="4648200" cy="537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1600" b="1" dirty="0">
                <a:solidFill>
                  <a:srgbClr val="0033CC"/>
                </a:solidFill>
              </a:rPr>
              <a:t>  </a:t>
            </a:r>
            <a:r>
              <a:rPr lang="uk-UA" sz="1600" b="1" dirty="0" smtClean="0">
                <a:solidFill>
                  <a:srgbClr val="0033CC"/>
                </a:solidFill>
              </a:rPr>
              <a:t>   </a:t>
            </a:r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За 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  <a:t>26 лет до выхода на орбиту Земли советского космического корабля "Восток" с человеком на борту Константин Эдуардович Циолковский сказал:</a:t>
            </a:r>
            <a:r>
              <a:rPr lang="uk-UA" sz="1600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 algn="just"/>
            <a:r>
              <a:rPr lang="uk-UA" sz="16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uk-UA" sz="1600" b="1" dirty="0" smtClean="0">
                <a:solidFill>
                  <a:schemeClr val="accent4">
                    <a:lumMod val="50000"/>
                  </a:schemeClr>
                </a:solidFill>
              </a:rPr>
              <a:t>     </a:t>
            </a:r>
            <a:r>
              <a:rPr lang="uk-UA" sz="1800" b="1" dirty="0" smtClean="0">
                <a:solidFill>
                  <a:schemeClr val="accent4">
                    <a:lumMod val="50000"/>
                  </a:schemeClr>
                </a:solidFill>
              </a:rPr>
              <a:t>“</a:t>
            </a:r>
            <a:r>
              <a:rPr lang="ru-RU" sz="1800" b="1" dirty="0">
                <a:solidFill>
                  <a:schemeClr val="accent4">
                    <a:lumMod val="50000"/>
                  </a:schemeClr>
                </a:solidFill>
              </a:rPr>
              <a:t>Не хочется умирать на пороге проникновения человека в космос. Я легко представляю первого человека, что преодолел земное притяжение и полетела в межпланетное пространство ... Это - гражданин Советского Союза. По специальности, скорее всего, </a:t>
            </a: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</a:rPr>
              <a:t>лётчик </a:t>
            </a:r>
            <a:r>
              <a:rPr lang="ru-RU" sz="1800" b="1" dirty="0">
                <a:solidFill>
                  <a:schemeClr val="accent4">
                    <a:lumMod val="50000"/>
                  </a:schemeClr>
                </a:solidFill>
              </a:rPr>
              <a:t>... У него отвага умная, без всякого безрассудства ... Представляю его открытое лицо, глаза сокола</a:t>
            </a:r>
            <a:r>
              <a:rPr lang="uk-UA" sz="1800" b="1" dirty="0" smtClean="0">
                <a:solidFill>
                  <a:schemeClr val="accent4">
                    <a:lumMod val="50000"/>
                  </a:schemeClr>
                </a:solidFill>
              </a:rPr>
              <a:t>”. </a:t>
            </a:r>
            <a:endParaRPr lang="ru-RU" sz="1800" b="1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spcBef>
                <a:spcPct val="50000"/>
              </a:spcBef>
            </a:pPr>
            <a:endParaRPr lang="ru-RU" sz="1800" dirty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CC"/>
            </a:gs>
            <a:gs pos="100000">
              <a:srgbClr val="CC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1560-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457200"/>
            <a:ext cx="3810000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04800" y="4191000"/>
            <a:ext cx="82296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smtClean="0">
                <a:solidFill>
                  <a:srgbClr val="6600FF"/>
                </a:solidFill>
              </a:rPr>
              <a:t>       Эти слова  великий ученый сказал  1935 году. Юрию Гагарину было  на то время около года.</a:t>
            </a:r>
          </a:p>
          <a:p>
            <a:pPr algn="just"/>
            <a:r>
              <a:rPr lang="ru-RU" sz="2000" b="1" smtClean="0">
                <a:solidFill>
                  <a:srgbClr val="6600FF"/>
                </a:solidFill>
              </a:rPr>
              <a:t>       Кто мог тогда предвидеть, что именно этот малыш, из семьи смоленских колхозников, станет первым из  тех жителей  планеты, кому будет суждено, разорвав сети земного притяжения, проникнуть в  межпланетное пространство?  </a:t>
            </a:r>
            <a:endParaRPr lang="ru-RU" sz="2000" b="1">
              <a:solidFill>
                <a:srgbClr val="6600FF"/>
              </a:solidFill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2042</TotalTime>
  <Words>1261</Words>
  <Application>Microsoft Office PowerPoint</Application>
  <PresentationFormat>Экран (4:3)</PresentationFormat>
  <Paragraphs>145</Paragraphs>
  <Slides>37</Slides>
  <Notes>7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« В необъятной вселенной безмерно долгое время будут возникать для нас, один за другим, новые нерешенные вопросы; таким образом, перед человеком лежит уходящий в бесконечность путь… »                   Академик Ф. А. Бредихин</vt:lpstr>
      <vt:lpstr>Презентация PowerPoint</vt:lpstr>
      <vt:lpstr>Ступеньками истории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Самые яркие моменты из жизни героя</vt:lpstr>
      <vt:lpstr>Годы обучения</vt:lpstr>
      <vt:lpstr>Первый самостоятельный полет</vt:lpstr>
      <vt:lpstr>Презентация PowerPoint</vt:lpstr>
      <vt:lpstr>Карьера в ВВС</vt:lpstr>
      <vt:lpstr>Время перемен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Жизнь после полёта</vt:lpstr>
      <vt:lpstr>Презентация PowerPoint</vt:lpstr>
      <vt:lpstr>Зарубежные визиты в 1961-1962 годах</vt:lpstr>
      <vt:lpstr>Презентация PowerPoint</vt:lpstr>
      <vt:lpstr>Медали и дипломы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Его неповторимую улыбку не забудут люди нашей планеты никогда ...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lenovo</cp:lastModifiedBy>
  <cp:revision>147</cp:revision>
  <cp:lastPrinted>1601-01-01T00:00:00Z</cp:lastPrinted>
  <dcterms:created xsi:type="dcterms:W3CDTF">1601-01-01T00:00:00Z</dcterms:created>
  <dcterms:modified xsi:type="dcterms:W3CDTF">2016-10-17T18:33:43Z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