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B04FE9-7908-43C4-B08C-38F1D9D81B3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9504C3-5B61-48B8-A2B3-D487054148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Меркулова С.Д. учитель начальных классов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1340768"/>
            <a:ext cx="4968552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409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Методика проведения изложения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b="1" dirty="0"/>
              <a:t>Самостоятельное написание изложения.</a:t>
            </a:r>
            <a:r>
              <a:rPr lang="ru-RU" dirty="0"/>
              <a:t> Ока­зание индивидуальной помощи</a:t>
            </a:r>
            <a:r>
              <a:rPr lang="ru-RU" dirty="0" smtClean="0"/>
              <a:t>.</a:t>
            </a:r>
          </a:p>
          <a:p>
            <a:pPr lvl="0" algn="ctr"/>
            <a:r>
              <a:rPr lang="ru-RU" b="1" dirty="0"/>
              <a:t>Самопроверка и совершенствование текста учащимися.</a:t>
            </a:r>
            <a:r>
              <a:rPr lang="ru-RU" dirty="0"/>
              <a:t> Аккуратно сделанные исправления учени­ков не учитываются при выставлении отметки.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b="1" dirty="0"/>
              <a:t>Проверка изложения учителем.</a:t>
            </a:r>
            <a:r>
              <a:rPr lang="ru-RU" dirty="0"/>
              <a:t> Для проведения последующей работы над ошибками учитель анализирует изложения и классифицирует их с учётом:</a:t>
            </a:r>
          </a:p>
          <a:p>
            <a:pPr algn="ctr"/>
            <a:r>
              <a:rPr lang="ru-RU" dirty="0" smtClean="0"/>
              <a:t>точности </a:t>
            </a:r>
            <a:r>
              <a:rPr lang="ru-RU" dirty="0"/>
              <a:t>и последовательности передачи содержания текста;</a:t>
            </a:r>
          </a:p>
          <a:p>
            <a:pPr algn="ctr"/>
            <a:r>
              <a:rPr lang="ru-RU" dirty="0" smtClean="0"/>
              <a:t>ошибок </a:t>
            </a:r>
            <a:r>
              <a:rPr lang="ru-RU" dirty="0"/>
              <a:t>в построении предложений;</a:t>
            </a:r>
          </a:p>
          <a:p>
            <a:pPr algn="ctr"/>
            <a:r>
              <a:rPr lang="ru-RU" dirty="0" smtClean="0"/>
              <a:t>неправильного </a:t>
            </a:r>
            <a:r>
              <a:rPr lang="ru-RU" dirty="0"/>
              <a:t>употребления слов;</a:t>
            </a:r>
          </a:p>
          <a:p>
            <a:pPr algn="ctr"/>
            <a:r>
              <a:rPr lang="ru-RU" dirty="0" smtClean="0"/>
              <a:t>наиболее </a:t>
            </a:r>
            <a:r>
              <a:rPr lang="ru-RU" dirty="0"/>
              <a:t>грубых и типичных орфографических и пунктуационных ошибок.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357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Работа над ошибками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      Работа </a:t>
            </a:r>
            <a:r>
              <a:rPr lang="ru-RU" dirty="0"/>
              <a:t>организуется следующим образом:</a:t>
            </a:r>
          </a:p>
          <a:p>
            <a:pPr lvl="0" algn="ctr"/>
            <a:r>
              <a:rPr lang="ru-RU" dirty="0"/>
              <a:t>учитель зачитывает первоначальный текст изложения;</a:t>
            </a:r>
          </a:p>
          <a:p>
            <a:pPr lvl="0" algn="ctr"/>
            <a:r>
              <a:rPr lang="ru-RU" dirty="0"/>
              <a:t>учитель зачитывает одну или две-три работы с нарушениями последовательности содержания текста; коллективно устанавливается, какие эпизоды упущены, перемещены, неточно изложены; как следовало бы на­писать и т.д.;</a:t>
            </a:r>
          </a:p>
          <a:p>
            <a:pPr lvl="0" algn="ctr"/>
            <a:r>
              <a:rPr lang="ru-RU" dirty="0"/>
              <a:t>учитель записывает на доске или зачитывает неправильно написанные предложения, ошибки коллек­тивно исправляются;</a:t>
            </a:r>
          </a:p>
          <a:p>
            <a:pPr lvl="0" algn="ctr"/>
            <a:r>
              <a:rPr lang="ru-RU" dirty="0"/>
              <a:t>учитель выписывает на доске или читает неудачно употреблённые в изложении слова, вместе с детьми определяет, почему данное слово следует считать неудачным, какое слово было бы лучше употребить вместо него;</a:t>
            </a:r>
          </a:p>
          <a:p>
            <a:pPr lvl="0" algn="ctr"/>
            <a:r>
              <a:rPr lang="ru-RU" dirty="0"/>
              <a:t>осуществляется орфографический разбор слов с типичными или грубыми ошибками;</a:t>
            </a:r>
          </a:p>
          <a:p>
            <a:pPr lvl="0" algn="ctr"/>
            <a:r>
              <a:rPr lang="ru-RU" dirty="0"/>
              <a:t>организуется индивидуальная работа учащихся над ошибками.</a:t>
            </a:r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29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/>
              <a:t>ОРФОГРАФИЧЕСКИЙ РАЗБОР</a:t>
            </a:r>
            <a:r>
              <a:rPr lang="ru-RU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7200800" cy="2448272"/>
          </a:xfrm>
        </p:spPr>
        <p:txBody>
          <a:bodyPr/>
          <a:lstStyle/>
          <a:p>
            <a:pPr lvl="0">
              <a:buClr>
                <a:srgbClr val="F0A22E"/>
              </a:buClr>
            </a:pPr>
            <a:r>
              <a:rPr lang="ru-RU" dirty="0">
                <a:solidFill>
                  <a:srgbClr val="000000"/>
                </a:solidFill>
                <a:latin typeface="Times New Roman CYR"/>
                <a:ea typeface="Times New Roman"/>
              </a:rPr>
              <a:t>- вид языкового анализа; включает анализ слов, словосочетаний, пред­ложений, текстов с целью обнаружения орфограмм, их объяснение, указание способа проверки и выполнение орфографического действия — проверки.</a:t>
            </a:r>
            <a:endParaRPr lang="ru-RU" dirty="0">
              <a:solidFill>
                <a:srgbClr val="4E3B30">
                  <a:shade val="75000"/>
                </a:srgb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01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 орфографического разбора: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dirty="0"/>
              <a:t>полный — разбору повергаются все орфограммы;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ru-RU" dirty="0"/>
              <a:t>тематический, выборочный — разбору подверга­ются только определённые орфограммы.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13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Порядок орфографического разбора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ctr"/>
            <a:r>
              <a:rPr lang="ru-RU" dirty="0"/>
              <a:t>Нахождение орфограммы.</a:t>
            </a:r>
          </a:p>
          <a:p>
            <a:pPr lvl="0" algn="ctr"/>
            <a:r>
              <a:rPr lang="ru-RU" dirty="0"/>
              <a:t>Определение типа орфограммы (подведение её под соответствующее правило).</a:t>
            </a:r>
          </a:p>
          <a:p>
            <a:pPr lvl="0" algn="ctr"/>
            <a:r>
              <a:rPr lang="ru-RU" dirty="0"/>
              <a:t>Воспроизведение правила, которому подчиня­ется данная орфограмма.</a:t>
            </a:r>
          </a:p>
          <a:p>
            <a:pPr lvl="0" algn="ctr"/>
            <a:r>
              <a:rPr lang="ru-RU" dirty="0"/>
              <a:t>Подбор проверочного слова (для проверяемых написаний) или установление, что орфограмма не проверяется, её написание нужно запомнить.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08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Образец полного (развёрнутого) орфографиче­ского разбора: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ctr"/>
            <a:r>
              <a:rPr lang="ru-RU" dirty="0"/>
              <a:t>мороз — мороз, ударение на вторую гласную о;</a:t>
            </a:r>
          </a:p>
          <a:p>
            <a:pPr lvl="0" algn="ctr"/>
            <a:r>
              <a:rPr lang="ru-RU" dirty="0"/>
              <a:t>орфограмма о в первом слоге, безударная гласная в корне слова, не проверяемая ударением. Нужно запомнить, что слово мороз пишется с гласной о;</a:t>
            </a:r>
          </a:p>
          <a:p>
            <a:pPr lvl="0" algn="ctr"/>
            <a:r>
              <a:rPr lang="ru-RU" dirty="0"/>
              <a:t>орфограмма з, парный согласный по звонкости-глухости на конце слова. Чтобы проверить парный согласный, нужно изменить слова так, чтобы со­гласный стоял перед гласным. Проверяем: мо­роз — морозь/, морозец.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38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Образец краткого орфографического </a:t>
            </a:r>
            <a:r>
              <a:rPr lang="ru-RU" u="sng" dirty="0" smtClean="0"/>
              <a:t>разбора: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мороз — мороз, безударная гласная о в первом слоге, её написание нужно запомнить, парная согласная з, проверочные слова — морозы, мо­розец.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83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ИЗЛОЖЕНИЕ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/>
              <a:t>Проводится на заключительном этапе изучения орфографической темы, когда учащиеся овладели правилом и научились его применять. Для изложения используется текст, насыщенный изучаемыми орфограммами</a:t>
            </a:r>
            <a:r>
              <a:rPr lang="ru-RU" dirty="0" smtClean="0"/>
              <a:t>.</a:t>
            </a:r>
            <a:r>
              <a:rPr lang="ru-RU" dirty="0"/>
              <a:t> В рассказе долж­но быть небольшое количество эпизодов. Построение рассказа также должно быть простым: 3-4 части, легко выделяемые в абзацы.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80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Методика проведения изложения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b="1" dirty="0"/>
              <a:t>Знакомство с текстом.</a:t>
            </a:r>
            <a:r>
              <a:rPr lang="ru-RU" dirty="0"/>
              <a:t> Учитель читает текст, учащиеся внимательно слушают его, следят за сюжет­ной линией</a:t>
            </a:r>
            <a:r>
              <a:rPr lang="ru-RU" dirty="0" smtClean="0"/>
              <a:t>.</a:t>
            </a:r>
          </a:p>
          <a:p>
            <a:pPr algn="ctr"/>
            <a:r>
              <a:rPr lang="ru-RU" b="1" dirty="0"/>
              <a:t>Беседа, краткий разбор содержания по во­просам учителя.</a:t>
            </a:r>
            <a:r>
              <a:rPr lang="ru-RU" dirty="0"/>
              <a:t> Ставится 3-4 вопроса по содержа­нию текста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 algn="ctr"/>
            <a:r>
              <a:rPr lang="ru-RU" b="1" dirty="0"/>
              <a:t>Повторное прочтение текста.</a:t>
            </a:r>
            <a:r>
              <a:rPr lang="ru-RU" dirty="0"/>
              <a:t> Текст, предназна­ченный для изложения, прочитывается не более 2 раз, чтобы учащиеся не заучивали его наизусть.</a:t>
            </a:r>
          </a:p>
          <a:p>
            <a:pPr lvl="0" algn="ctr"/>
            <a:r>
              <a:rPr lang="ru-RU" b="1" dirty="0"/>
              <a:t>Составление плана (можно совместить с беседой</a:t>
            </a:r>
            <a:r>
              <a:rPr lang="ru-RU" b="1" dirty="0" smtClean="0"/>
              <a:t>).</a:t>
            </a:r>
            <a:r>
              <a:rPr lang="ru-RU" dirty="0"/>
              <a:t> </a:t>
            </a:r>
            <a:r>
              <a:rPr lang="ru-RU" dirty="0" smtClean="0"/>
              <a:t>План </a:t>
            </a:r>
            <a:r>
              <a:rPr lang="ru-RU" dirty="0"/>
              <a:t>изложения записывается на доске.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188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Методика проведения изложения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 algn="ctr"/>
            <a:r>
              <a:rPr lang="ru-RU" b="1" dirty="0"/>
              <a:t>Орфографическая подготовка, словарно-лексическая работа</a:t>
            </a:r>
            <a:r>
              <a:rPr lang="ru-RU" b="1" dirty="0" smtClean="0"/>
              <a:t>.</a:t>
            </a:r>
            <a:r>
              <a:rPr lang="ru-RU" dirty="0"/>
              <a:t> Запись на доске слов и словосочетаний, требующих особого внимания учащихся.</a:t>
            </a:r>
          </a:p>
          <a:p>
            <a:pPr algn="ctr"/>
            <a:r>
              <a:rPr lang="ru-RU" b="1" dirty="0"/>
              <a:t>Предварительный пересказ фрагментов тек­ста. Выделение опорных слов.</a:t>
            </a: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 algn="ctr"/>
            <a:r>
              <a:rPr lang="ru-RU" b="1" dirty="0"/>
              <a:t>Устный пересказ текста.</a:t>
            </a:r>
            <a:r>
              <a:rPr lang="ru-RU" dirty="0"/>
              <a:t> Несколько учеников устно пересказывают текст по плану и опорным сло­вам.</a:t>
            </a:r>
          </a:p>
          <a:p>
            <a:pPr algn="ctr"/>
            <a:r>
              <a:rPr lang="ru-RU" b="1" dirty="0"/>
              <a:t>Анализ устного пересказа и его совершен­ствование.</a:t>
            </a:r>
            <a:r>
              <a:rPr lang="ru-RU" dirty="0"/>
              <a:t> Коллективное исправление недостатков, уточнение отдельных моментов. </a:t>
            </a:r>
          </a:p>
        </p:txBody>
      </p:sp>
    </p:spTree>
    <p:extLst>
      <p:ext uri="{BB962C8B-B14F-4D97-AF65-F5344CB8AC3E}">
        <p14:creationId xmlns:p14="http://schemas.microsoft.com/office/powerpoint/2010/main" val="3781450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582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Меркулова С.Д. учитель начальных классов</vt:lpstr>
      <vt:lpstr>ОРФОГРАФИЧЕСКИЙ РАЗБОР </vt:lpstr>
      <vt:lpstr>Виды орфографического разбора: </vt:lpstr>
      <vt:lpstr>Порядок орфографического разбора </vt:lpstr>
      <vt:lpstr>Образец полного (развёрнутого) орфографиче­ского разбора: </vt:lpstr>
      <vt:lpstr>Образец краткого орфографического разбора:</vt:lpstr>
      <vt:lpstr>ИЗЛОЖЕНИЕ</vt:lpstr>
      <vt:lpstr>Методика проведения изложения </vt:lpstr>
      <vt:lpstr>Методика проведения изложения</vt:lpstr>
      <vt:lpstr>Методика проведения изложения </vt:lpstr>
      <vt:lpstr>Работа над ошибками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ОРФОГРАФИЧЕСКИЙ РАЗБОР</dc:title>
  <dc:creator>Svetlana</dc:creator>
  <cp:lastModifiedBy>Svetlana</cp:lastModifiedBy>
  <cp:revision>5</cp:revision>
  <dcterms:created xsi:type="dcterms:W3CDTF">2014-12-18T07:03:12Z</dcterms:created>
  <dcterms:modified xsi:type="dcterms:W3CDTF">2016-11-09T05:25:12Z</dcterms:modified>
</cp:coreProperties>
</file>