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7"/>
  </p:notesMasterIdLst>
  <p:sldIdLst>
    <p:sldId id="274" r:id="rId2"/>
    <p:sldId id="259" r:id="rId3"/>
    <p:sldId id="257" r:id="rId4"/>
    <p:sldId id="258" r:id="rId5"/>
    <p:sldId id="260" r:id="rId6"/>
    <p:sldId id="275" r:id="rId7"/>
    <p:sldId id="261" r:id="rId8"/>
    <p:sldId id="262" r:id="rId9"/>
    <p:sldId id="263" r:id="rId10"/>
    <p:sldId id="264" r:id="rId11"/>
    <p:sldId id="265" r:id="rId12"/>
    <p:sldId id="266" r:id="rId13"/>
    <p:sldId id="267" r:id="rId14"/>
    <p:sldId id="268" r:id="rId15"/>
    <p:sldId id="276" r:id="rId16"/>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6" autoAdjust="0"/>
    <p:restoredTop sz="83374" autoAdjust="0"/>
  </p:normalViewPr>
  <p:slideViewPr>
    <p:cSldViewPr>
      <p:cViewPr>
        <p:scale>
          <a:sx n="77" d="100"/>
          <a:sy n="77" d="100"/>
        </p:scale>
        <p:origin x="-804" y="180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94FF9-1F81-4C0E-BF2F-49F50B5CC6D5}" type="datetimeFigureOut">
              <a:rPr lang="ru-RU" smtClean="0"/>
              <a:pPr/>
              <a:t>13.11.2016</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A91DB-2D30-479F-9563-C8B5EFB1D21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АКТУАЛЬНОСТЬ ПРОЕКТА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Прогулки в детском саду зимой – не только прекрасное время для развлечений на свежем воздухе, но и замечательный способ оздоровления. На зимней прогулке дети получают возможность проявить большую активность, самостоятельность и инициативу в действиях. Зимнее время самое любимое для ребенка. Ведь именно зимой можно кататься на коньках, лыжах, ледянках, санках, играть в хоккей. Проводимые в зимний период подвижные игры снимают умственное напряжение. </a:t>
            </a:r>
          </a:p>
          <a:p>
            <a:r>
              <a:rPr lang="ru-RU" sz="1200" kern="1200" dirty="0" smtClean="0">
                <a:solidFill>
                  <a:schemeClr val="tx1"/>
                </a:solidFill>
                <a:latin typeface="+mn-lt"/>
                <a:ea typeface="+mn-ea"/>
                <a:cs typeface="+mn-cs"/>
              </a:rPr>
              <a:t>Пребывание детей на свежем воздухе имеет большое значение для закаливания детского организма и физического развития, развития эмоциональной сферы ребенка. Сколько радости доставляют ребенку игры со снегом, сооружение снежных построек. Эти виды деятельности помогают сплотить детский коллектив, научить понимать друг друга, уважать интересы сверстников, способствуют созданию атмосферы комфорта.</a:t>
            </a:r>
          </a:p>
          <a:p>
            <a:r>
              <a:rPr lang="ru-RU" sz="1200" kern="1200" dirty="0" smtClean="0">
                <a:solidFill>
                  <a:schemeClr val="tx1"/>
                </a:solidFill>
                <a:latin typeface="+mn-lt"/>
                <a:ea typeface="+mn-ea"/>
                <a:cs typeface="+mn-cs"/>
              </a:rPr>
              <a:t>Зимние наблюдения в природе, экспериментирование помогают научить ребенка правильно вести себя в природе, чтобы избежать опасных для здоровья ситуаций, расширяют представление об окружающем мире.</a:t>
            </a:r>
          </a:p>
          <a:p>
            <a:r>
              <a:rPr lang="ru-RU" sz="1200" kern="1200" dirty="0" smtClean="0">
                <a:solidFill>
                  <a:schemeClr val="tx1"/>
                </a:solidFill>
                <a:latin typeface="+mn-lt"/>
                <a:ea typeface="+mn-ea"/>
                <a:cs typeface="+mn-cs"/>
              </a:rPr>
              <a:t>Здоровье человека – это не только отсутствие болезней, это состояние оптимальной работоспособности, творческой отдачи, эмоционального тонуса, того, что создает фундамент будущего благополучия личности.</a:t>
            </a:r>
          </a:p>
          <a:p>
            <a:r>
              <a:rPr lang="ru-RU" sz="1200" kern="1200" dirty="0" smtClean="0">
                <a:solidFill>
                  <a:schemeClr val="tx1"/>
                </a:solidFill>
                <a:latin typeface="+mn-lt"/>
                <a:ea typeface="+mn-ea"/>
                <a:cs typeface="+mn-cs"/>
              </a:rPr>
              <a:t>Современное общество отличается многообразием приемов образа жизни человека, с которым постоянно сталкивается ребенок. Это многообразие не всегда является образцом для ребенка, в результате создается хаотичность в представлении о здоровом образе жизни и разрушаются уже сложившиеся представления. Поэтому, вовлечение родителей в оформление зимнего участка, участие их в детских развлечениях и праздниках служит положительным примером для детей, а эмоциональный настрой и положительное отношение к зимним прогулкам детей разрушает складывающиеся отрицательные стереотипы.</a:t>
            </a:r>
          </a:p>
          <a:p>
            <a:endParaRPr lang="ru-RU" dirty="0"/>
          </a:p>
        </p:txBody>
      </p:sp>
      <p:sp>
        <p:nvSpPr>
          <p:cNvPr id="4" name="Номер слайда 3"/>
          <p:cNvSpPr>
            <a:spLocks noGrp="1"/>
          </p:cNvSpPr>
          <p:nvPr>
            <p:ph type="sldNum" sz="quarter" idx="10"/>
          </p:nvPr>
        </p:nvSpPr>
        <p:spPr/>
        <p:txBody>
          <a:bodyPr/>
          <a:lstStyle/>
          <a:p>
            <a:fld id="{8A3A91DB-2D30-479F-9563-C8B5EFB1D21E}"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1219202"/>
            <a:ext cx="1543050" cy="694901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1219202"/>
            <a:ext cx="4514850" cy="694901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D8EC70-64C1-47A6-B999-0A87678951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3ADBDE5-5D36-41C9-8E57-71E158F3CAF2}" type="datetimeFigureOut">
              <a:rPr lang="ru-RU" smtClean="0"/>
              <a:pPr/>
              <a:t>13.11.2016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057900" y="8475134"/>
            <a:ext cx="457200" cy="486833"/>
          </a:xfrm>
        </p:spPr>
        <p:txBody>
          <a:bodyPr/>
          <a:lstStyle/>
          <a:p>
            <a:fld id="{F5D8EC70-64C1-47A6-B999-0A87678951B0}" type="slidenum">
              <a:rPr lang="ru-RU" smtClean="0"/>
              <a:pPr/>
              <a:t>‹#›</a:t>
            </a:fld>
            <a:endParaRPr lang="ru-RU"/>
          </a:p>
        </p:txBody>
      </p:sp>
      <p:sp>
        <p:nvSpPr>
          <p:cNvPr id="3" name="Рисунок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ADBDE5-5D36-41C9-8E57-71E158F3CAF2}" type="datetimeFigureOut">
              <a:rPr lang="ru-RU" smtClean="0"/>
              <a:pPr/>
              <a:t>13.11.2016</a:t>
            </a:fld>
            <a:endParaRPr lang="ru-RU"/>
          </a:p>
        </p:txBody>
      </p:sp>
      <p:sp>
        <p:nvSpPr>
          <p:cNvPr id="22" name="Нижний колонтитул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D8EC70-64C1-47A6-B999-0A87678951B0}" type="slidenum">
              <a:rPr lang="ru-RU" smtClean="0"/>
              <a:pPr/>
              <a:t>‹#›</a:t>
            </a:fld>
            <a:endParaRPr lang="ru-RU"/>
          </a:p>
        </p:txBody>
      </p:sp>
      <p:grpSp>
        <p:nvGrpSpPr>
          <p:cNvPr id="2" name="Группа 1"/>
          <p:cNvGrpSpPr/>
          <p:nvPr/>
        </p:nvGrpSpPr>
        <p:grpSpPr>
          <a:xfrm>
            <a:off x="-14263" y="269877"/>
            <a:ext cx="6885411" cy="865632"/>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audio" Target="file:///C:\Documents%20and%20Settings\Admin\&#1056;&#1072;&#1073;&#1086;&#1095;&#1080;&#1081;%20&#1089;&#1090;&#1086;&#1083;\&#1052;&#1091;&#1079;.%20&#1092;&#1072;&#1081;&#1083;&#1099;\Blestjaschie-Novogodnjaja_pesnja-space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0" y="642910"/>
            <a:ext cx="6858000" cy="857256"/>
          </a:xfrm>
          <a:solidFill>
            <a:schemeClr val="bg1">
              <a:lumMod val="95000"/>
            </a:schemeClr>
          </a:solidFill>
          <a:effectLst>
            <a:softEdge rad="317500"/>
          </a:effectLst>
        </p:spPr>
        <p:txBody>
          <a:bodyPr>
            <a:noAutofit/>
          </a:bodyPr>
          <a:lstStyle/>
          <a:p>
            <a:pPr algn="ctr"/>
            <a:r>
              <a:rPr lang="en-US" sz="1400" dirty="0" smtClean="0"/>
              <a:t>   </a:t>
            </a:r>
            <a:r>
              <a:rPr lang="ru-RU" sz="1400" dirty="0" smtClean="0"/>
              <a:t>МУНИЦИПАЛЬНОЕ БЮДЖЕТНОЕ ДОШКОЛЬНОЕ </a:t>
            </a:r>
            <a:r>
              <a:rPr lang="en-US" sz="1400" dirty="0" smtClean="0"/>
              <a:t>  </a:t>
            </a:r>
            <a:r>
              <a:rPr lang="ru-RU" sz="1400" dirty="0" smtClean="0"/>
              <a:t>ОБРАЗОВАТЕЛЬНОЕ УЧРЕЖДЕНИЕ     «Детский сад комбинированного вида №82»</a:t>
            </a:r>
            <a:br>
              <a:rPr lang="ru-RU" sz="1400" dirty="0" smtClean="0"/>
            </a:br>
            <a:endParaRPr lang="ru-RU" sz="1400" dirty="0"/>
          </a:p>
        </p:txBody>
      </p:sp>
      <p:sp>
        <p:nvSpPr>
          <p:cNvPr id="15" name="Текст 14"/>
          <p:cNvSpPr>
            <a:spLocks noGrp="1"/>
          </p:cNvSpPr>
          <p:nvPr>
            <p:ph type="body" idx="1"/>
          </p:nvPr>
        </p:nvSpPr>
        <p:spPr>
          <a:xfrm>
            <a:off x="1428736" y="2473664"/>
            <a:ext cx="1944305" cy="879136"/>
          </a:xfrm>
        </p:spPr>
        <p:txBody>
          <a:bodyPr/>
          <a:lstStyle/>
          <a:p>
            <a:endParaRPr lang="ru-RU" dirty="0"/>
          </a:p>
        </p:txBody>
      </p:sp>
      <p:sp>
        <p:nvSpPr>
          <p:cNvPr id="16" name="Текст 15"/>
          <p:cNvSpPr>
            <a:spLocks noGrp="1"/>
          </p:cNvSpPr>
          <p:nvPr>
            <p:ph type="body" sz="half" idx="3"/>
          </p:nvPr>
        </p:nvSpPr>
        <p:spPr>
          <a:xfrm>
            <a:off x="3483769" y="2479677"/>
            <a:ext cx="802487" cy="873124"/>
          </a:xfrm>
        </p:spPr>
        <p:txBody>
          <a:bodyPr/>
          <a:lstStyle/>
          <a:p>
            <a:endParaRPr lang="ru-RU" dirty="0"/>
          </a:p>
        </p:txBody>
      </p:sp>
      <p:pic>
        <p:nvPicPr>
          <p:cNvPr id="18" name="Содержимое 17" descr="зим. спортокиада13.JPG"/>
          <p:cNvPicPr>
            <a:picLocks noGrp="1" noChangeAspect="1"/>
          </p:cNvPicPr>
          <p:nvPr>
            <p:ph sz="quarter" idx="4"/>
          </p:nvPr>
        </p:nvPicPr>
        <p:blipFill>
          <a:blip r:embed="rId3" cstate="print"/>
          <a:stretch>
            <a:fillRect/>
          </a:stretch>
        </p:blipFill>
        <p:spPr>
          <a:xfrm>
            <a:off x="928670" y="1714480"/>
            <a:ext cx="5214974" cy="3701663"/>
          </a:xfrm>
          <a:effectLst>
            <a:softEdge rad="317500"/>
          </a:effectLst>
        </p:spPr>
      </p:pic>
      <p:sp>
        <p:nvSpPr>
          <p:cNvPr id="11" name="Rectangle 1"/>
          <p:cNvSpPr>
            <a:spLocks noChangeArrowheads="1"/>
          </p:cNvSpPr>
          <p:nvPr/>
        </p:nvSpPr>
        <p:spPr bwMode="auto">
          <a:xfrm>
            <a:off x="2285992" y="6274175"/>
            <a:ext cx="4214842"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Составила:                                                                            		</a:t>
            </a:r>
            <a:r>
              <a:rPr lang="ru-RU" sz="1400" dirty="0" smtClean="0">
                <a:latin typeface="Times New Roman" pitchFamily="18" charset="0"/>
                <a:ea typeface="Calibri" pitchFamily="34" charset="0"/>
                <a:cs typeface="Times New Roman" pitchFamily="18" charset="0"/>
              </a:rPr>
              <a:t>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оспитатель  Долгих Т. Н.</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Rectangle 1"/>
          <p:cNvSpPr>
            <a:spLocks noChangeArrowheads="1"/>
          </p:cNvSpPr>
          <p:nvPr/>
        </p:nvSpPr>
        <p:spPr bwMode="auto">
          <a:xfrm>
            <a:off x="0" y="8072463"/>
            <a:ext cx="6858000" cy="276999"/>
          </a:xfrm>
          <a:prstGeom prst="rect">
            <a:avLst/>
          </a:prstGeom>
          <a:solidFill>
            <a:schemeClr val="bg1">
              <a:lumMod val="95000"/>
            </a:scheme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sz="1200" dirty="0" smtClean="0">
                <a:latin typeface="Times New Roman" pitchFamily="18" charset="0"/>
                <a:ea typeface="Calibri" pitchFamily="34" charset="0"/>
                <a:cs typeface="Times New Roman" pitchFamily="18" charset="0"/>
              </a:rPr>
              <a:t>Курск </a:t>
            </a:r>
            <a:r>
              <a:rPr lang="ru-RU" sz="1200" dirty="0" smtClean="0">
                <a:latin typeface="Times New Roman" pitchFamily="18" charset="0"/>
                <a:ea typeface="Calibri" pitchFamily="34" charset="0"/>
                <a:cs typeface="Times New Roman" pitchFamily="18" charset="0"/>
              </a:rPr>
              <a:t>2014-2015</a:t>
            </a:r>
            <a:endParaRPr kumimoji="0" lang="ru-RU" sz="1800" b="0" i="0" u="none" strike="noStrike" cap="none" normalizeH="0" baseline="0" dirty="0" smtClean="0">
              <a:ln>
                <a:noFill/>
              </a:ln>
              <a:solidFill>
                <a:schemeClr val="tx1"/>
              </a:solidFill>
              <a:effectLst/>
              <a:latin typeface="Arial" pitchFamily="34" charset="0"/>
            </a:endParaRPr>
          </a:p>
        </p:txBody>
      </p:sp>
      <p:sp>
        <p:nvSpPr>
          <p:cNvPr id="13315" name="AutoShape 3" descr="http://im5-tub-ru.yandex.net/i?id=120267298-38-72&amp;n=21"/>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7" name="AutoShape 5" descr="http://im5-tub-ru.yandex.net/i?id=120267298-38-72&amp;n=21"/>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 name="Blestjaschie-Novogodnjaja_pesnja-spaces..mp3">
            <a:hlinkClick r:id="" action="ppaction://media"/>
          </p:cNvPr>
          <p:cNvPicPr>
            <a:picLocks noRot="1" noChangeAspect="1"/>
          </p:cNvPicPr>
          <p:nvPr>
            <a:audioFile r:link="rId1"/>
          </p:nvPr>
        </p:nvPicPr>
        <p:blipFill>
          <a:blip r:embed="rId4"/>
          <a:stretch>
            <a:fillRect/>
          </a:stretch>
        </p:blipFill>
        <p:spPr>
          <a:xfrm>
            <a:off x="3276600" y="4419600"/>
            <a:ext cx="304800" cy="304800"/>
          </a:xfrm>
          <a:prstGeom prst="rect">
            <a:avLst/>
          </a:prstGeom>
        </p:spPr>
      </p:pic>
      <p:sp>
        <p:nvSpPr>
          <p:cNvPr id="9" name="Содержимое 8"/>
          <p:cNvSpPr>
            <a:spLocks noGrp="1"/>
          </p:cNvSpPr>
          <p:nvPr>
            <p:ph sz="quarter" idx="2"/>
          </p:nvPr>
        </p:nvSpPr>
        <p:spPr>
          <a:xfrm>
            <a:off x="928670" y="5000628"/>
            <a:ext cx="4929222" cy="928694"/>
          </a:xfrm>
          <a:solidFill>
            <a:schemeClr val="bg1">
              <a:lumMod val="95000"/>
            </a:schemeClr>
          </a:solidFill>
          <a:effectLst>
            <a:softEdge rad="317500"/>
          </a:effectLst>
        </p:spPr>
        <p:txBody>
          <a:bodyPr>
            <a:normAutofit fontScale="70000" lnSpcReduction="20000"/>
          </a:bodyPr>
          <a:lstStyle/>
          <a:p>
            <a:pPr lvl="6">
              <a:buNone/>
            </a:pPr>
            <a:r>
              <a:rPr lang="ru-RU" sz="1600" b="1" dirty="0" smtClean="0">
                <a:solidFill>
                  <a:srgbClr val="FF0000"/>
                </a:solidFill>
              </a:rPr>
              <a:t>             ПРОЕКТ</a:t>
            </a:r>
          </a:p>
          <a:p>
            <a:pPr algn="ctr">
              <a:buNone/>
            </a:pPr>
            <a:r>
              <a:rPr lang="ru-RU" i="1" dirty="0" smtClean="0"/>
              <a:t>     </a:t>
            </a:r>
            <a:r>
              <a:rPr lang="ru-RU" sz="2000" i="1" dirty="0" smtClean="0"/>
              <a:t>ПРОГУЛКА </a:t>
            </a:r>
          </a:p>
          <a:p>
            <a:pPr algn="ctr">
              <a:buNone/>
            </a:pPr>
            <a:r>
              <a:rPr lang="ru-RU" sz="2000" i="1" dirty="0" smtClean="0"/>
              <a:t>с детьми </a:t>
            </a:r>
            <a:r>
              <a:rPr lang="ru-RU" sz="2000" i="1" smtClean="0"/>
              <a:t>4-5 лет в </a:t>
            </a:r>
            <a:r>
              <a:rPr lang="ru-RU" sz="2000" i="1" dirty="0" smtClean="0"/>
              <a:t>детском саду</a:t>
            </a:r>
          </a:p>
          <a:p>
            <a:pPr algn="ctr">
              <a:buNone/>
            </a:pPr>
            <a:r>
              <a:rPr lang="ru-RU" sz="2000" i="1" dirty="0" smtClean="0"/>
              <a:t>В </a:t>
            </a:r>
            <a:r>
              <a:rPr lang="ru-RU" sz="2000" i="1" dirty="0" smtClean="0"/>
              <a:t>ЗИМНИЙ ПЕРИОД</a:t>
            </a:r>
            <a:endParaRPr lang="ru-RU" sz="2000"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31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mute="1">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9439" y="285720"/>
            <a:ext cx="4629150" cy="2286016"/>
          </a:xfrm>
        </p:spPr>
        <p:txBody>
          <a:bodyPr/>
          <a:lstStyle/>
          <a:p>
            <a:endParaRPr lang="ru-RU" dirty="0"/>
          </a:p>
        </p:txBody>
      </p:sp>
      <p:graphicFrame>
        <p:nvGraphicFramePr>
          <p:cNvPr id="5" name="Таблица 4"/>
          <p:cNvGraphicFramePr>
            <a:graphicFrameLocks noGrp="1"/>
          </p:cNvGraphicFramePr>
          <p:nvPr/>
        </p:nvGraphicFramePr>
        <p:xfrm>
          <a:off x="285729" y="285720"/>
          <a:ext cx="6286542" cy="8138160"/>
        </p:xfrm>
        <a:graphic>
          <a:graphicData uri="http://schemas.openxmlformats.org/drawingml/2006/table">
            <a:tbl>
              <a:tblPr firstRow="1" bandRow="1">
                <a:tableStyleId>{5C22544A-7EE6-4342-B048-85BDC9FD1C3A}</a:tableStyleId>
              </a:tblPr>
              <a:tblGrid>
                <a:gridCol w="357189"/>
                <a:gridCol w="3833839"/>
                <a:gridCol w="2095514"/>
              </a:tblGrid>
              <a:tr h="285752">
                <a:tc>
                  <a:txBody>
                    <a:bodyPr/>
                    <a:lstStyle/>
                    <a:p>
                      <a:endParaRPr lang="ru-RU" dirty="0"/>
                    </a:p>
                  </a:txBody>
                  <a:tcPr/>
                </a:tc>
                <a:tc>
                  <a:txBody>
                    <a:bodyPr/>
                    <a:lstStyle/>
                    <a:p>
                      <a:endParaRPr lang="ru-RU"/>
                    </a:p>
                  </a:txBody>
                  <a:tcPr/>
                </a:tc>
                <a:tc>
                  <a:txBody>
                    <a:bodyPr/>
                    <a:lstStyle/>
                    <a:p>
                      <a:endParaRPr lang="ru-RU"/>
                    </a:p>
                  </a:txBody>
                  <a:tcPr/>
                </a:tc>
              </a:tr>
              <a:tr h="1751980">
                <a:tc>
                  <a:txBody>
                    <a:bodyPr/>
                    <a:lstStyle/>
                    <a:p>
                      <a:r>
                        <a:rPr kumimoji="0" lang="ru-RU" sz="1400" kern="1200" dirty="0" smtClean="0">
                          <a:solidFill>
                            <a:schemeClr val="dk1"/>
                          </a:solidFill>
                          <a:latin typeface="+mn-lt"/>
                          <a:ea typeface="+mn-ea"/>
                          <a:cs typeface="+mn-cs"/>
                        </a:rPr>
                        <a:t>Сооружение снежных построек</a:t>
                      </a:r>
                      <a:endParaRPr lang="ru-RU" sz="1400" dirty="0"/>
                    </a:p>
                  </a:txBody>
                  <a:tcPr>
                    <a:solidFill>
                      <a:schemeClr val="bg1">
                        <a:lumMod val="95000"/>
                      </a:schemeClr>
                    </a:solidFill>
                  </a:tcPr>
                </a:tc>
                <a:tc>
                  <a:txBody>
                    <a:bodyPr/>
                    <a:lstStyle/>
                    <a:p>
                      <a:r>
                        <a:rPr kumimoji="0" lang="ru-RU" sz="1400" i="1" u="sng" kern="1200" dirty="0" smtClean="0">
                          <a:solidFill>
                            <a:schemeClr val="dk1"/>
                          </a:solidFill>
                          <a:latin typeface="+mn-lt"/>
                          <a:ea typeface="+mn-ea"/>
                          <a:cs typeface="+mn-cs"/>
                        </a:rPr>
                        <a:t>« Снеговик, снеговик…»</a:t>
                      </a:r>
                    </a:p>
                    <a:p>
                      <a:r>
                        <a:rPr kumimoji="0" lang="ru-RU" sz="1400" kern="1200" dirty="0" smtClean="0">
                          <a:solidFill>
                            <a:schemeClr val="dk1"/>
                          </a:solidFill>
                          <a:latin typeface="+mn-lt"/>
                          <a:ea typeface="+mn-ea"/>
                          <a:cs typeface="+mn-cs"/>
                        </a:rPr>
                        <a:t> Учить детей катать снежный ком, лепить снеговика, развивать творческие способности при его украшении. Воспитывать дружеские взаимоотношения. Рассказать детям о том, что надо делать после игр со снегом, чтобы не простудиться.</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r>
                        <a:rPr kumimoji="0" lang="ru-RU" sz="1400" u="sng" kern="1200" dirty="0" smtClean="0">
                          <a:solidFill>
                            <a:schemeClr val="dk1"/>
                          </a:solidFill>
                          <a:latin typeface="+mn-lt"/>
                          <a:ea typeface="+mn-ea"/>
                          <a:cs typeface="+mn-cs"/>
                        </a:rPr>
                        <a:t>«Зимний зоопарк»</a:t>
                      </a:r>
                    </a:p>
                    <a:p>
                      <a:r>
                        <a:rPr kumimoji="0" lang="ru-RU" sz="1400" kern="1200" dirty="0" smtClean="0">
                          <a:solidFill>
                            <a:schemeClr val="dk1"/>
                          </a:solidFill>
                          <a:latin typeface="+mn-lt"/>
                          <a:ea typeface="+mn-ea"/>
                          <a:cs typeface="+mn-cs"/>
                        </a:rPr>
                        <a:t> Учить лепить из снега разных животных, развивать творческие способности пи их украшении.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u="sng"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r>
                        <a:rPr kumimoji="0" lang="ru-RU" sz="1400" u="sng" kern="1200" dirty="0" smtClean="0">
                          <a:solidFill>
                            <a:schemeClr val="dk1"/>
                          </a:solidFill>
                          <a:latin typeface="+mn-lt"/>
                          <a:ea typeface="+mn-ea"/>
                          <a:cs typeface="+mn-cs"/>
                        </a:rPr>
                        <a:t>Украшение участка к Новогоднему празднику.</a:t>
                      </a:r>
                    </a:p>
                    <a:p>
                      <a:r>
                        <a:rPr kumimoji="0" lang="ru-RU" sz="1400" kern="1200" dirty="0" smtClean="0">
                          <a:solidFill>
                            <a:schemeClr val="dk1"/>
                          </a:solidFill>
                          <a:latin typeface="+mn-lt"/>
                          <a:ea typeface="+mn-ea"/>
                          <a:cs typeface="+mn-cs"/>
                        </a:rPr>
                        <a:t> Вызвать желание сделать участок для прогулок красивым, праздничным. Закреплять умение делать постройки из снега.</a:t>
                      </a:r>
                      <a:endParaRPr lang="ru-RU" sz="1400" dirty="0"/>
                    </a:p>
                  </a:txBody>
                  <a:tcPr>
                    <a:solidFill>
                      <a:schemeClr val="bg1">
                        <a:lumMod val="95000"/>
                      </a:schemeClr>
                    </a:solidFill>
                  </a:tcPr>
                </a:tc>
                <a:tc>
                  <a:txBody>
                    <a:bodyPr/>
                    <a:lstStyle/>
                    <a:p>
                      <a:r>
                        <a:rPr kumimoji="0" lang="ru-RU" sz="1800" kern="1200" dirty="0" smtClean="0">
                          <a:solidFill>
                            <a:schemeClr val="dk1"/>
                          </a:solidFill>
                          <a:latin typeface="+mn-lt"/>
                          <a:ea typeface="+mn-ea"/>
                          <a:cs typeface="+mn-cs"/>
                        </a:rPr>
                        <a:t>Воспитатели, </a:t>
                      </a:r>
                    </a:p>
                    <a:p>
                      <a:r>
                        <a:rPr kumimoji="0" lang="ru-RU" sz="1800" kern="1200" dirty="0" smtClean="0">
                          <a:solidFill>
                            <a:schemeClr val="dk1"/>
                          </a:solidFill>
                          <a:latin typeface="+mn-lt"/>
                          <a:ea typeface="+mn-ea"/>
                          <a:cs typeface="+mn-cs"/>
                        </a:rPr>
                        <a:t>дети</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Воспитатели, </a:t>
                      </a:r>
                    </a:p>
                    <a:p>
                      <a:r>
                        <a:rPr kumimoji="0" lang="ru-RU" sz="1800" kern="1200" dirty="0" smtClean="0">
                          <a:solidFill>
                            <a:schemeClr val="dk1"/>
                          </a:solidFill>
                          <a:latin typeface="+mn-lt"/>
                          <a:ea typeface="+mn-ea"/>
                          <a:cs typeface="+mn-cs"/>
                        </a:rPr>
                        <a:t>дети, </a:t>
                      </a:r>
                    </a:p>
                    <a:p>
                      <a:r>
                        <a:rPr kumimoji="0" lang="ru-RU" sz="1800" kern="1200" dirty="0" smtClean="0">
                          <a:solidFill>
                            <a:schemeClr val="dk1"/>
                          </a:solidFill>
                          <a:latin typeface="+mn-lt"/>
                          <a:ea typeface="+mn-ea"/>
                          <a:cs typeface="+mn-cs"/>
                        </a:rPr>
                        <a:t>родители</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r>
                        <a:rPr kumimoji="0" lang="ru-RU" sz="1800" kern="1200" dirty="0" smtClean="0">
                          <a:solidFill>
                            <a:schemeClr val="dk1"/>
                          </a:solidFill>
                          <a:latin typeface="+mn-lt"/>
                          <a:ea typeface="+mn-ea"/>
                          <a:cs typeface="+mn-cs"/>
                        </a:rPr>
                        <a:t> </a:t>
                      </a:r>
                    </a:p>
                    <a:p>
                      <a:endParaRPr kumimoji="0" lang="ru-RU" sz="1800" kern="1200" dirty="0" smtClean="0">
                        <a:solidFill>
                          <a:schemeClr val="dk1"/>
                        </a:solidFill>
                        <a:latin typeface="+mn-lt"/>
                        <a:ea typeface="+mn-ea"/>
                        <a:cs typeface="+mn-cs"/>
                      </a:endParaRPr>
                    </a:p>
                    <a:p>
                      <a:endParaRPr kumimoji="0" lang="ru-RU" sz="1800" kern="1200" dirty="0" smtClean="0">
                        <a:solidFill>
                          <a:schemeClr val="dk1"/>
                        </a:solidFill>
                        <a:latin typeface="+mn-lt"/>
                        <a:ea typeface="+mn-ea"/>
                        <a:cs typeface="+mn-cs"/>
                      </a:endParaRPr>
                    </a:p>
                    <a:p>
                      <a:endParaRPr kumimoji="0" lang="ru-RU" sz="1800" kern="1200" dirty="0" smtClean="0">
                        <a:solidFill>
                          <a:schemeClr val="dk1"/>
                        </a:solidFill>
                        <a:latin typeface="+mn-lt"/>
                        <a:ea typeface="+mn-ea"/>
                        <a:cs typeface="+mn-cs"/>
                      </a:endParaRPr>
                    </a:p>
                    <a:p>
                      <a:r>
                        <a:rPr kumimoji="0" lang="ru-RU" sz="1800" kern="1200" dirty="0" smtClean="0">
                          <a:solidFill>
                            <a:schemeClr val="dk1"/>
                          </a:solidFill>
                          <a:latin typeface="+mn-lt"/>
                          <a:ea typeface="+mn-ea"/>
                          <a:cs typeface="+mn-cs"/>
                        </a:rPr>
                        <a:t>Воспитатели, </a:t>
                      </a:r>
                    </a:p>
                    <a:p>
                      <a:r>
                        <a:rPr kumimoji="0" lang="ru-RU" sz="1800" kern="1200" dirty="0" smtClean="0">
                          <a:solidFill>
                            <a:schemeClr val="dk1"/>
                          </a:solidFill>
                          <a:latin typeface="+mn-lt"/>
                          <a:ea typeface="+mn-ea"/>
                          <a:cs typeface="+mn-cs"/>
                        </a:rPr>
                        <a:t>дети, </a:t>
                      </a:r>
                    </a:p>
                    <a:p>
                      <a:r>
                        <a:rPr kumimoji="0" lang="ru-RU" sz="1800" kern="1200" dirty="0" smtClean="0">
                          <a:solidFill>
                            <a:schemeClr val="dk1"/>
                          </a:solidFill>
                          <a:latin typeface="+mn-lt"/>
                          <a:ea typeface="+mn-ea"/>
                          <a:cs typeface="+mn-cs"/>
                        </a:rPr>
                        <a:t>Родители</a:t>
                      </a:r>
                    </a:p>
                    <a:p>
                      <a:endParaRPr kumimoji="0" lang="ru-RU" sz="1800" kern="1200" dirty="0" smtClean="0">
                        <a:solidFill>
                          <a:schemeClr val="dk1"/>
                        </a:solidFill>
                        <a:latin typeface="+mn-lt"/>
                        <a:ea typeface="+mn-ea"/>
                        <a:cs typeface="+mn-cs"/>
                      </a:endParaRPr>
                    </a:p>
                    <a:p>
                      <a:endParaRPr kumimoji="0" lang="ru-RU" sz="1800" kern="1200" dirty="0" smtClean="0">
                        <a:solidFill>
                          <a:schemeClr val="dk1"/>
                        </a:solidFill>
                        <a:latin typeface="+mn-lt"/>
                        <a:ea typeface="+mn-ea"/>
                        <a:cs typeface="+mn-cs"/>
                      </a:endParaRPr>
                    </a:p>
                    <a:p>
                      <a:endParaRPr kumimoji="0" lang="ru-RU" sz="1800" kern="1200" dirty="0" smtClean="0">
                        <a:solidFill>
                          <a:schemeClr val="dk1"/>
                        </a:solidFill>
                        <a:latin typeface="+mn-lt"/>
                        <a:ea typeface="+mn-ea"/>
                        <a:cs typeface="+mn-cs"/>
                      </a:endParaRPr>
                    </a:p>
                    <a:p>
                      <a:endParaRPr kumimoji="0" lang="ru-RU" sz="1800" kern="1200" dirty="0" smtClean="0">
                        <a:solidFill>
                          <a:schemeClr val="dk1"/>
                        </a:solidFill>
                        <a:latin typeface="+mn-lt"/>
                        <a:ea typeface="+mn-ea"/>
                        <a:cs typeface="+mn-cs"/>
                      </a:endParaRPr>
                    </a:p>
                    <a:p>
                      <a:endParaRPr kumimoji="0" lang="ru-RU" sz="1800" kern="1200" dirty="0" smtClean="0">
                        <a:solidFill>
                          <a:schemeClr val="dk1"/>
                        </a:solidFill>
                        <a:latin typeface="+mn-lt"/>
                        <a:ea typeface="+mn-ea"/>
                        <a:cs typeface="+mn-cs"/>
                      </a:endParaRPr>
                    </a:p>
                    <a:p>
                      <a:endParaRPr lang="ru-RU" dirty="0"/>
                    </a:p>
                  </a:txBody>
                  <a:tcPr>
                    <a:solidFill>
                      <a:schemeClr val="bg1">
                        <a:lumMod val="95000"/>
                      </a:schemeClr>
                    </a:solidFill>
                  </a:tcPr>
                </a:tc>
              </a:tr>
            </a:tbl>
          </a:graphicData>
        </a:graphic>
      </p:graphicFrame>
      <p:pic>
        <p:nvPicPr>
          <p:cNvPr id="6" name="Рисунок 5" descr=". а ф лепим снеговиковi.jpg"/>
          <p:cNvPicPr>
            <a:picLocks noChangeAspect="1"/>
          </p:cNvPicPr>
          <p:nvPr/>
        </p:nvPicPr>
        <p:blipFill>
          <a:blip r:embed="rId2"/>
          <a:stretch>
            <a:fillRect/>
          </a:stretch>
        </p:blipFill>
        <p:spPr>
          <a:xfrm>
            <a:off x="928670" y="2071670"/>
            <a:ext cx="2357454" cy="1428750"/>
          </a:xfrm>
          <a:prstGeom prst="rect">
            <a:avLst/>
          </a:prstGeom>
          <a:effectLst>
            <a:softEdge rad="317500"/>
          </a:effectLst>
        </p:spPr>
      </p:pic>
      <p:pic>
        <p:nvPicPr>
          <p:cNvPr id="7" name="Рисунок 6" descr="снеговик.jpg"/>
          <p:cNvPicPr>
            <a:picLocks noChangeAspect="1"/>
          </p:cNvPicPr>
          <p:nvPr/>
        </p:nvPicPr>
        <p:blipFill>
          <a:blip r:embed="rId3"/>
          <a:stretch>
            <a:fillRect/>
          </a:stretch>
        </p:blipFill>
        <p:spPr>
          <a:xfrm>
            <a:off x="4000504" y="1714480"/>
            <a:ext cx="2428892" cy="1428750"/>
          </a:xfrm>
          <a:prstGeom prst="rect">
            <a:avLst/>
          </a:prstGeom>
          <a:effectLst>
            <a:softEdge rad="317500"/>
          </a:effectLst>
        </p:spPr>
      </p:pic>
      <p:pic>
        <p:nvPicPr>
          <p:cNvPr id="8" name="Рисунок 7" descr=".а ф фигурки из снега.jpg"/>
          <p:cNvPicPr>
            <a:picLocks noChangeAspect="1"/>
          </p:cNvPicPr>
          <p:nvPr/>
        </p:nvPicPr>
        <p:blipFill>
          <a:blip r:embed="rId4"/>
          <a:stretch>
            <a:fillRect/>
          </a:stretch>
        </p:blipFill>
        <p:spPr>
          <a:xfrm>
            <a:off x="642918" y="4071934"/>
            <a:ext cx="3143272" cy="2071692"/>
          </a:xfrm>
          <a:prstGeom prst="rect">
            <a:avLst/>
          </a:prstGeom>
          <a:effectLst>
            <a:softEdge rad="317500"/>
          </a:effectLst>
        </p:spPr>
      </p:pic>
      <p:pic>
        <p:nvPicPr>
          <p:cNvPr id="9" name="Рисунок 8" descr=".а ф селнце на снегу.jpg"/>
          <p:cNvPicPr>
            <a:picLocks noChangeAspect="1"/>
          </p:cNvPicPr>
          <p:nvPr/>
        </p:nvPicPr>
        <p:blipFill>
          <a:blip r:embed="rId5"/>
          <a:stretch>
            <a:fillRect/>
          </a:stretch>
        </p:blipFill>
        <p:spPr>
          <a:xfrm>
            <a:off x="3429000" y="4071934"/>
            <a:ext cx="2786082" cy="2000264"/>
          </a:xfrm>
          <a:prstGeom prst="rect">
            <a:avLst/>
          </a:prstGeom>
          <a:effectLst>
            <a:softEdge rad="317500"/>
          </a:effectLst>
        </p:spPr>
      </p:pic>
      <p:pic>
        <p:nvPicPr>
          <p:cNvPr id="10" name="Рисунок 9" descr=".а ф цв. льдинки.jpg"/>
          <p:cNvPicPr>
            <a:picLocks noChangeAspect="1"/>
          </p:cNvPicPr>
          <p:nvPr/>
        </p:nvPicPr>
        <p:blipFill>
          <a:blip r:embed="rId6"/>
          <a:stretch>
            <a:fillRect/>
          </a:stretch>
        </p:blipFill>
        <p:spPr>
          <a:xfrm>
            <a:off x="285728" y="7072330"/>
            <a:ext cx="2152650" cy="1428750"/>
          </a:xfrm>
          <a:prstGeom prst="rect">
            <a:avLst/>
          </a:prstGeom>
          <a:effectLst>
            <a:softEdge rad="317500"/>
          </a:effectLst>
        </p:spPr>
      </p:pic>
      <p:pic>
        <p:nvPicPr>
          <p:cNvPr id="11" name="Рисунок 10" descr="цв. льдин.jpg"/>
          <p:cNvPicPr>
            <a:picLocks noChangeAspect="1"/>
          </p:cNvPicPr>
          <p:nvPr/>
        </p:nvPicPr>
        <p:blipFill>
          <a:blip r:embed="rId7"/>
          <a:stretch>
            <a:fillRect/>
          </a:stretch>
        </p:blipFill>
        <p:spPr>
          <a:xfrm>
            <a:off x="4214818" y="6858016"/>
            <a:ext cx="2286016" cy="1857388"/>
          </a:xfrm>
          <a:prstGeom prst="rect">
            <a:avLst/>
          </a:prstGeom>
          <a:effectLst>
            <a:softEdge rad="317500"/>
          </a:effectLst>
        </p:spPr>
      </p:pic>
      <p:pic>
        <p:nvPicPr>
          <p:cNvPr id="12" name="Рисунок 11" descr="снежинки на дереве.jpg"/>
          <p:cNvPicPr>
            <a:picLocks noChangeAspect="1"/>
          </p:cNvPicPr>
          <p:nvPr/>
        </p:nvPicPr>
        <p:blipFill>
          <a:blip r:embed="rId8"/>
          <a:stretch>
            <a:fillRect/>
          </a:stretch>
        </p:blipFill>
        <p:spPr>
          <a:xfrm>
            <a:off x="1928802" y="6786578"/>
            <a:ext cx="2786082" cy="2357422"/>
          </a:xfrm>
          <a:prstGeom prst="rect">
            <a:avLst/>
          </a:prstGeom>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a:p>
        </p:txBody>
      </p:sp>
      <p:sp>
        <p:nvSpPr>
          <p:cNvPr id="6" name="Заголовок 5"/>
          <p:cNvSpPr>
            <a:spLocks noGrp="1"/>
          </p:cNvSpPr>
          <p:nvPr>
            <p:ph type="title"/>
          </p:nvPr>
        </p:nvSpPr>
        <p:spPr/>
        <p:txBody>
          <a:bodyPr/>
          <a:lstStyle/>
          <a:p>
            <a:endParaRPr lang="ru-RU"/>
          </a:p>
        </p:txBody>
      </p:sp>
      <p:graphicFrame>
        <p:nvGraphicFramePr>
          <p:cNvPr id="7" name="Таблица 6"/>
          <p:cNvGraphicFramePr>
            <a:graphicFrameLocks noGrp="1"/>
          </p:cNvGraphicFramePr>
          <p:nvPr/>
        </p:nvGraphicFramePr>
        <p:xfrm>
          <a:off x="285729" y="428596"/>
          <a:ext cx="6286542" cy="8564880"/>
        </p:xfrm>
        <a:graphic>
          <a:graphicData uri="http://schemas.openxmlformats.org/drawingml/2006/table">
            <a:tbl>
              <a:tblPr firstRow="1" bandRow="1">
                <a:tableStyleId>{5C22544A-7EE6-4342-B048-85BDC9FD1C3A}</a:tableStyleId>
              </a:tblPr>
              <a:tblGrid>
                <a:gridCol w="357189"/>
                <a:gridCol w="4000528"/>
                <a:gridCol w="1928825"/>
              </a:tblGrid>
              <a:tr h="285752">
                <a:tc>
                  <a:txBody>
                    <a:bodyPr/>
                    <a:lstStyle/>
                    <a:p>
                      <a:endParaRPr lang="ru-RU" dirty="0"/>
                    </a:p>
                  </a:txBody>
                  <a:tcPr/>
                </a:tc>
                <a:tc>
                  <a:txBody>
                    <a:bodyPr/>
                    <a:lstStyle/>
                    <a:p>
                      <a:endParaRPr lang="ru-RU"/>
                    </a:p>
                  </a:txBody>
                  <a:tcPr/>
                </a:tc>
                <a:tc>
                  <a:txBody>
                    <a:bodyPr/>
                    <a:lstStyle/>
                    <a:p>
                      <a:endParaRPr lang="ru-RU"/>
                    </a:p>
                  </a:txBody>
                  <a:tcPr/>
                </a:tc>
              </a:tr>
              <a:tr h="1680542">
                <a:tc>
                  <a:txBody>
                    <a:bodyPr/>
                    <a:lstStyle/>
                    <a:p>
                      <a:r>
                        <a:rPr kumimoji="0" lang="ru-RU" sz="1400" kern="1200" dirty="0" smtClean="0">
                          <a:solidFill>
                            <a:schemeClr val="dk1"/>
                          </a:solidFill>
                          <a:latin typeface="+mn-lt"/>
                          <a:ea typeface="+mn-ea"/>
                          <a:cs typeface="+mn-cs"/>
                        </a:rPr>
                        <a:t>Трудовая деятельность</a:t>
                      </a:r>
                      <a:endParaRPr lang="ru-RU" sz="1400" dirty="0"/>
                    </a:p>
                  </a:txBody>
                  <a:tcPr>
                    <a:solidFill>
                      <a:schemeClr val="bg1">
                        <a:lumMod val="95000"/>
                      </a:schemeClr>
                    </a:solidFill>
                  </a:tcPr>
                </a:tc>
                <a:tc>
                  <a:txBody>
                    <a:bodyPr/>
                    <a:lstStyle/>
                    <a:p>
                      <a:pPr algn="just">
                        <a:lnSpc>
                          <a:spcPct val="115000"/>
                        </a:lnSpc>
                        <a:spcAft>
                          <a:spcPts val="0"/>
                        </a:spcAft>
                      </a:pPr>
                      <a:r>
                        <a:rPr lang="ru-RU" sz="1400" dirty="0">
                          <a:latin typeface="Times New Roman"/>
                          <a:ea typeface="Calibri"/>
                          <a:cs typeface="Times New Roman"/>
                        </a:rPr>
                        <a:t>Помогаем дворнику.</a:t>
                      </a:r>
                      <a:endParaRPr lang="ru-RU" sz="1100" dirty="0">
                        <a:latin typeface="Calibri"/>
                        <a:ea typeface="Calibri"/>
                        <a:cs typeface="Times New Roman"/>
                      </a:endParaRPr>
                    </a:p>
                    <a:p>
                      <a:pPr algn="just">
                        <a:lnSpc>
                          <a:spcPct val="115000"/>
                        </a:lnSpc>
                        <a:spcAft>
                          <a:spcPts val="0"/>
                        </a:spcAft>
                      </a:pPr>
                      <a:r>
                        <a:rPr lang="ru-RU" sz="1400" dirty="0">
                          <a:latin typeface="Times New Roman"/>
                          <a:ea typeface="Calibri"/>
                          <a:cs typeface="Times New Roman"/>
                        </a:rPr>
                        <a:t>Расчистить дорожки на участке. Воспитывать трудолюбие, желание оказать помощь взрослому.</a:t>
                      </a:r>
                      <a:endParaRPr lang="ru-RU" sz="1100" dirty="0">
                        <a:latin typeface="Calibri"/>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r>
                        <a:rPr lang="ru-RU" sz="1400" dirty="0" smtClean="0">
                          <a:latin typeface="Times New Roman"/>
                          <a:ea typeface="Calibri"/>
                          <a:cs typeface="Times New Roman"/>
                        </a:rPr>
                        <a:t>Строим </a:t>
                      </a:r>
                      <a:r>
                        <a:rPr lang="ru-RU" sz="1400" dirty="0">
                          <a:latin typeface="Times New Roman"/>
                          <a:ea typeface="Calibri"/>
                          <a:cs typeface="Times New Roman"/>
                        </a:rPr>
                        <a:t>ледяную горку.</a:t>
                      </a:r>
                      <a:endParaRPr lang="ru-RU" sz="1100" dirty="0">
                        <a:latin typeface="Calibri"/>
                        <a:ea typeface="Calibri"/>
                        <a:cs typeface="Times New Roman"/>
                      </a:endParaRPr>
                    </a:p>
                    <a:p>
                      <a:pPr algn="just">
                        <a:lnSpc>
                          <a:spcPct val="115000"/>
                        </a:lnSpc>
                        <a:spcAft>
                          <a:spcPts val="0"/>
                        </a:spcAft>
                      </a:pPr>
                      <a:r>
                        <a:rPr lang="ru-RU" sz="1400" dirty="0">
                          <a:latin typeface="Times New Roman"/>
                          <a:ea typeface="Calibri"/>
                          <a:cs typeface="Times New Roman"/>
                        </a:rPr>
                        <a:t>Сгребание  снега в кучу.</a:t>
                      </a:r>
                      <a:endParaRPr lang="ru-RU" sz="1100" dirty="0">
                        <a:latin typeface="Calibri"/>
                        <a:ea typeface="Calibri"/>
                        <a:cs typeface="Times New Roman"/>
                      </a:endParaRPr>
                    </a:p>
                    <a:p>
                      <a:pPr algn="just">
                        <a:lnSpc>
                          <a:spcPct val="115000"/>
                        </a:lnSpc>
                        <a:spcAft>
                          <a:spcPts val="0"/>
                        </a:spcAft>
                      </a:pPr>
                      <a:r>
                        <a:rPr lang="ru-RU" sz="1400" dirty="0">
                          <a:latin typeface="Times New Roman"/>
                          <a:ea typeface="Calibri"/>
                          <a:cs typeface="Times New Roman"/>
                        </a:rPr>
                        <a:t>Учить договариваться о взаимодействии, распределять фронт работ, добиваться желаемого результата.</a:t>
                      </a:r>
                      <a:endParaRPr lang="ru-RU" sz="1100" dirty="0">
                        <a:latin typeface="Calibri"/>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r>
                        <a:rPr lang="ru-RU" sz="1400" dirty="0" smtClean="0">
                          <a:latin typeface="Times New Roman"/>
                          <a:ea typeface="Calibri"/>
                          <a:cs typeface="Times New Roman"/>
                        </a:rPr>
                        <a:t>Сгребание </a:t>
                      </a:r>
                      <a:r>
                        <a:rPr lang="ru-RU" sz="1400" dirty="0">
                          <a:latin typeface="Times New Roman"/>
                          <a:ea typeface="Calibri"/>
                          <a:cs typeface="Times New Roman"/>
                        </a:rPr>
                        <a:t>снега к деревьям и кустарникам.</a:t>
                      </a:r>
                      <a:endParaRPr lang="ru-RU" sz="1100" dirty="0">
                        <a:latin typeface="Calibri"/>
                        <a:ea typeface="Calibri"/>
                        <a:cs typeface="Times New Roman"/>
                      </a:endParaRPr>
                    </a:p>
                    <a:p>
                      <a:pPr algn="just">
                        <a:lnSpc>
                          <a:spcPct val="115000"/>
                        </a:lnSpc>
                        <a:spcAft>
                          <a:spcPts val="0"/>
                        </a:spcAft>
                      </a:pPr>
                      <a:r>
                        <a:rPr lang="ru-RU" sz="1400" dirty="0">
                          <a:latin typeface="Times New Roman"/>
                          <a:ea typeface="Calibri"/>
                          <a:cs typeface="Times New Roman"/>
                        </a:rPr>
                        <a:t>Воспитывать гуманно-деятельное отношение к деревьям и кустарникам.</a:t>
                      </a:r>
                      <a:endParaRPr lang="ru-RU" sz="1100" dirty="0">
                        <a:latin typeface="Calibri"/>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endParaRPr lang="ru-RU" sz="1400" dirty="0" smtClean="0">
                        <a:latin typeface="Times New Roman"/>
                        <a:ea typeface="Calibri"/>
                        <a:cs typeface="Times New Roman"/>
                      </a:endParaRPr>
                    </a:p>
                    <a:p>
                      <a:pPr algn="just">
                        <a:lnSpc>
                          <a:spcPct val="115000"/>
                        </a:lnSpc>
                        <a:spcAft>
                          <a:spcPts val="0"/>
                        </a:spcAft>
                      </a:pPr>
                      <a:r>
                        <a:rPr lang="ru-RU" sz="1400" dirty="0" smtClean="0">
                          <a:latin typeface="Times New Roman"/>
                          <a:ea typeface="Calibri"/>
                          <a:cs typeface="Times New Roman"/>
                        </a:rPr>
                        <a:t>Расчистка </a:t>
                      </a:r>
                      <a:r>
                        <a:rPr lang="ru-RU" sz="1400" dirty="0">
                          <a:latin typeface="Times New Roman"/>
                          <a:ea typeface="Calibri"/>
                          <a:cs typeface="Times New Roman"/>
                        </a:rPr>
                        <a:t>игрового оборудования от снега.</a:t>
                      </a:r>
                      <a:endParaRPr lang="ru-RU" sz="1100" dirty="0">
                        <a:latin typeface="Calibri"/>
                        <a:ea typeface="Calibri"/>
                        <a:cs typeface="Times New Roman"/>
                      </a:endParaRPr>
                    </a:p>
                    <a:p>
                      <a:pPr algn="just">
                        <a:lnSpc>
                          <a:spcPct val="115000"/>
                        </a:lnSpc>
                        <a:spcAft>
                          <a:spcPts val="0"/>
                        </a:spcAft>
                      </a:pPr>
                      <a:r>
                        <a:rPr lang="ru-RU" sz="1400" dirty="0">
                          <a:latin typeface="Times New Roman"/>
                          <a:ea typeface="Calibri"/>
                          <a:cs typeface="Times New Roman"/>
                        </a:rPr>
                        <a:t>Воспитывать желание коллективного облагораживания участка.</a:t>
                      </a:r>
                      <a:endParaRPr lang="ru-RU" sz="1100" dirty="0">
                        <a:latin typeface="Calibri"/>
                        <a:ea typeface="Calibri"/>
                        <a:cs typeface="Times New Roman"/>
                      </a:endParaRPr>
                    </a:p>
                  </a:txBody>
                  <a:tcPr marL="68580" marR="68580" marT="0" marB="0">
                    <a:solidFill>
                      <a:schemeClr val="bg1">
                        <a:lumMod val="95000"/>
                      </a:schemeClr>
                    </a:solidFill>
                  </a:tcPr>
                </a:tc>
                <a:tc>
                  <a:txBody>
                    <a:bodyPr/>
                    <a:lstStyle/>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lang="ru-RU" sz="1400" dirty="0"/>
                    </a:p>
                  </a:txBody>
                  <a:tcPr>
                    <a:solidFill>
                      <a:schemeClr val="bg1">
                        <a:lumMod val="95000"/>
                      </a:schemeClr>
                    </a:solidFill>
                  </a:tcPr>
                </a:tc>
              </a:tr>
            </a:tbl>
          </a:graphicData>
        </a:graphic>
      </p:graphicFrame>
      <p:pic>
        <p:nvPicPr>
          <p:cNvPr id="8" name="Рисунок 7" descr="сгребаем.jpg"/>
          <p:cNvPicPr>
            <a:picLocks noChangeAspect="1"/>
          </p:cNvPicPr>
          <p:nvPr/>
        </p:nvPicPr>
        <p:blipFill>
          <a:blip r:embed="rId2"/>
          <a:stretch>
            <a:fillRect/>
          </a:stretch>
        </p:blipFill>
        <p:spPr>
          <a:xfrm>
            <a:off x="928670" y="1571604"/>
            <a:ext cx="3429024" cy="2000264"/>
          </a:xfrm>
          <a:prstGeom prst="rect">
            <a:avLst/>
          </a:prstGeom>
          <a:effectLst>
            <a:softEdge rad="317500"/>
          </a:effectLst>
        </p:spPr>
      </p:pic>
      <p:pic>
        <p:nvPicPr>
          <p:cNvPr id="9" name="Рисунок 8" descr="Сгребаем снег 2.jpg"/>
          <p:cNvPicPr>
            <a:picLocks noChangeAspect="1"/>
          </p:cNvPicPr>
          <p:nvPr/>
        </p:nvPicPr>
        <p:blipFill>
          <a:blip r:embed="rId3"/>
          <a:stretch>
            <a:fillRect/>
          </a:stretch>
        </p:blipFill>
        <p:spPr>
          <a:xfrm>
            <a:off x="2357430" y="5572132"/>
            <a:ext cx="4071966" cy="2071692"/>
          </a:xfrm>
          <a:prstGeom prst="rect">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a:p>
        </p:txBody>
      </p:sp>
      <p:sp>
        <p:nvSpPr>
          <p:cNvPr id="6" name="Заголовок 5"/>
          <p:cNvSpPr>
            <a:spLocks noGrp="1"/>
          </p:cNvSpPr>
          <p:nvPr>
            <p:ph type="title"/>
          </p:nvPr>
        </p:nvSpPr>
        <p:spPr/>
        <p:txBody>
          <a:bodyPr/>
          <a:lstStyle/>
          <a:p>
            <a:endParaRPr lang="ru-RU"/>
          </a:p>
        </p:txBody>
      </p:sp>
      <p:graphicFrame>
        <p:nvGraphicFramePr>
          <p:cNvPr id="7" name="Таблица 6"/>
          <p:cNvGraphicFramePr>
            <a:graphicFrameLocks noGrp="1"/>
          </p:cNvGraphicFramePr>
          <p:nvPr/>
        </p:nvGraphicFramePr>
        <p:xfrm>
          <a:off x="285729" y="285720"/>
          <a:ext cx="6215106" cy="8501122"/>
        </p:xfrm>
        <a:graphic>
          <a:graphicData uri="http://schemas.openxmlformats.org/drawingml/2006/table">
            <a:tbl>
              <a:tblPr firstRow="1" bandRow="1">
                <a:tableStyleId>{5C22544A-7EE6-4342-B048-85BDC9FD1C3A}</a:tableStyleId>
              </a:tblPr>
              <a:tblGrid>
                <a:gridCol w="357189"/>
                <a:gridCol w="4214842"/>
                <a:gridCol w="1643075"/>
              </a:tblGrid>
              <a:tr h="403215">
                <a:tc>
                  <a:txBody>
                    <a:bodyPr/>
                    <a:lstStyle/>
                    <a:p>
                      <a:endParaRPr lang="ru-RU" dirty="0"/>
                    </a:p>
                  </a:txBody>
                  <a:tcPr/>
                </a:tc>
                <a:tc>
                  <a:txBody>
                    <a:bodyPr/>
                    <a:lstStyle/>
                    <a:p>
                      <a:endParaRPr lang="ru-RU"/>
                    </a:p>
                  </a:txBody>
                  <a:tcPr/>
                </a:tc>
                <a:tc>
                  <a:txBody>
                    <a:bodyPr/>
                    <a:lstStyle/>
                    <a:p>
                      <a:endParaRPr lang="ru-RU"/>
                    </a:p>
                  </a:txBody>
                  <a:tcPr/>
                </a:tc>
              </a:tr>
              <a:tr h="8097907">
                <a:tc>
                  <a:txBody>
                    <a:bodyPr/>
                    <a:lstStyle/>
                    <a:p>
                      <a:r>
                        <a:rPr kumimoji="0" lang="ru-RU" sz="1400" kern="1200" dirty="0" smtClean="0">
                          <a:solidFill>
                            <a:schemeClr val="dk1"/>
                          </a:solidFill>
                          <a:latin typeface="+mn-lt"/>
                          <a:ea typeface="+mn-ea"/>
                          <a:cs typeface="+mn-cs"/>
                        </a:rPr>
                        <a:t>Подвижные игры</a:t>
                      </a:r>
                      <a:endParaRPr lang="ru-RU" sz="1400"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Игры с прыжками</a:t>
                      </a:r>
                    </a:p>
                    <a:p>
                      <a:r>
                        <a:rPr kumimoji="0" lang="ru-RU" sz="1400" kern="1200" dirty="0" smtClean="0">
                          <a:solidFill>
                            <a:schemeClr val="dk1"/>
                          </a:solidFill>
                          <a:latin typeface="+mn-lt"/>
                          <a:ea typeface="+mn-ea"/>
                          <a:cs typeface="+mn-cs"/>
                        </a:rPr>
                        <a:t>«Птички и кошка»</a:t>
                      </a:r>
                    </a:p>
                    <a:p>
                      <a:r>
                        <a:rPr kumimoji="0" lang="ru-RU" sz="1400" kern="1200" dirty="0" smtClean="0">
                          <a:solidFill>
                            <a:schemeClr val="dk1"/>
                          </a:solidFill>
                          <a:latin typeface="+mn-lt"/>
                          <a:ea typeface="+mn-ea"/>
                          <a:cs typeface="+mn-cs"/>
                        </a:rPr>
                        <a:t>« Лиса в курятнике»</a:t>
                      </a:r>
                    </a:p>
                    <a:p>
                      <a:r>
                        <a:rPr kumimoji="0" lang="ru-RU" sz="1400" kern="1200" dirty="0" smtClean="0">
                          <a:solidFill>
                            <a:schemeClr val="dk1"/>
                          </a:solidFill>
                          <a:latin typeface="+mn-lt"/>
                          <a:ea typeface="+mn-ea"/>
                          <a:cs typeface="+mn-cs"/>
                        </a:rPr>
                        <a:t>« Не оставайся на земле»</a:t>
                      </a:r>
                    </a:p>
                    <a:p>
                      <a:r>
                        <a:rPr kumimoji="0" lang="ru-RU" sz="1400" kern="1200" dirty="0" smtClean="0">
                          <a:solidFill>
                            <a:schemeClr val="dk1"/>
                          </a:solidFill>
                          <a:latin typeface="+mn-lt"/>
                          <a:ea typeface="+mn-ea"/>
                          <a:cs typeface="+mn-cs"/>
                        </a:rPr>
                        <a:t>« Прыжки через ров»</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Упражнять в умении приземляться на полусогнутые ноги</a:t>
                      </a:r>
                      <a:r>
                        <a:rPr kumimoji="0" lang="ru-RU" sz="1400" kern="1200" dirty="0" smtClean="0">
                          <a:solidFill>
                            <a:schemeClr val="dk1"/>
                          </a:solidFill>
                          <a:latin typeface="+mn-lt"/>
                          <a:ea typeface="+mn-ea"/>
                          <a:cs typeface="+mn-cs"/>
                        </a:rPr>
                        <a:t>, выполнять </a:t>
                      </a:r>
                      <a:r>
                        <a:rPr kumimoji="0" lang="ru-RU" sz="1400" kern="1200" dirty="0" smtClean="0">
                          <a:solidFill>
                            <a:schemeClr val="dk1"/>
                          </a:solidFill>
                          <a:latin typeface="+mn-lt"/>
                          <a:ea typeface="+mn-ea"/>
                          <a:cs typeface="+mn-cs"/>
                        </a:rPr>
                        <a:t>прыжки на двух ногах через препятствия ,мягко спрыгивать с высоты</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Игры с метанием</a:t>
                      </a:r>
                    </a:p>
                    <a:p>
                      <a:r>
                        <a:rPr kumimoji="0" lang="ru-RU" sz="1400" kern="1200" dirty="0" smtClean="0">
                          <a:solidFill>
                            <a:schemeClr val="dk1"/>
                          </a:solidFill>
                          <a:latin typeface="+mn-lt"/>
                          <a:ea typeface="+mn-ea"/>
                          <a:cs typeface="+mn-cs"/>
                        </a:rPr>
                        <a:t>« Взятие крепости»</a:t>
                      </a:r>
                    </a:p>
                    <a:p>
                      <a:r>
                        <a:rPr kumimoji="0" lang="ru-RU" sz="1400" kern="1200" dirty="0" smtClean="0">
                          <a:solidFill>
                            <a:schemeClr val="dk1"/>
                          </a:solidFill>
                          <a:latin typeface="+mn-lt"/>
                          <a:ea typeface="+mn-ea"/>
                          <a:cs typeface="+mn-cs"/>
                        </a:rPr>
                        <a:t>«Стрелок»</a:t>
                      </a:r>
                    </a:p>
                    <a:p>
                      <a:r>
                        <a:rPr kumimoji="0" lang="ru-RU" sz="1400" kern="1200" dirty="0" smtClean="0">
                          <a:solidFill>
                            <a:schemeClr val="dk1"/>
                          </a:solidFill>
                          <a:latin typeface="+mn-lt"/>
                          <a:ea typeface="+mn-ea"/>
                          <a:cs typeface="+mn-cs"/>
                        </a:rPr>
                        <a:t>« Снежки в корзину»</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Учить бросать снежок в вертикальную, горизонтальную и движущуюся цель</a:t>
                      </a:r>
                      <a:r>
                        <a:rPr kumimoji="0" lang="ru-RU" sz="1400" kern="1200" dirty="0" smtClean="0">
                          <a:solidFill>
                            <a:schemeClr val="dk1"/>
                          </a:solidFill>
                          <a:latin typeface="+mn-lt"/>
                          <a:ea typeface="+mn-ea"/>
                          <a:cs typeface="+mn-cs"/>
                        </a:rPr>
                        <a:t>. Развивать </a:t>
                      </a:r>
                      <a:r>
                        <a:rPr kumimoji="0" lang="ru-RU" sz="1400" kern="1200" dirty="0" smtClean="0">
                          <a:solidFill>
                            <a:schemeClr val="dk1"/>
                          </a:solidFill>
                          <a:latin typeface="+mn-lt"/>
                          <a:ea typeface="+mn-ea"/>
                          <a:cs typeface="+mn-cs"/>
                        </a:rPr>
                        <a:t>глазомер</a:t>
                      </a:r>
                      <a:r>
                        <a:rPr kumimoji="0" lang="ru-RU" sz="1400" kern="1200" dirty="0" smtClean="0">
                          <a:solidFill>
                            <a:schemeClr val="dk1"/>
                          </a:solidFill>
                          <a:latin typeface="+mn-lt"/>
                          <a:ea typeface="+mn-ea"/>
                          <a:cs typeface="+mn-cs"/>
                        </a:rPr>
                        <a:t>, меткость</a:t>
                      </a:r>
                      <a:r>
                        <a:rPr kumimoji="0" lang="ru-RU" sz="1400" kern="1200" dirty="0" smtClean="0">
                          <a:solidFill>
                            <a:schemeClr val="dk1"/>
                          </a:solidFill>
                          <a:latin typeface="+mn-lt"/>
                          <a:ea typeface="+mn-ea"/>
                          <a:cs typeface="+mn-cs"/>
                        </a:rPr>
                        <a:t>, ловкость.</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Игры с бегом и ходьбой</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Мороз»</a:t>
                      </a:r>
                    </a:p>
                    <a:p>
                      <a:r>
                        <a:rPr kumimoji="0" lang="ru-RU" sz="1400" kern="1200" dirty="0" smtClean="0">
                          <a:solidFill>
                            <a:schemeClr val="dk1"/>
                          </a:solidFill>
                          <a:latin typeface="+mn-lt"/>
                          <a:ea typeface="+mn-ea"/>
                          <a:cs typeface="+mn-cs"/>
                        </a:rPr>
                        <a:t>« Затейники»</a:t>
                      </a:r>
                    </a:p>
                    <a:p>
                      <a:r>
                        <a:rPr kumimoji="0" lang="ru-RU" sz="1400" kern="1200" dirty="0" smtClean="0">
                          <a:solidFill>
                            <a:schemeClr val="dk1"/>
                          </a:solidFill>
                          <a:latin typeface="+mn-lt"/>
                          <a:ea typeface="+mn-ea"/>
                          <a:cs typeface="+mn-cs"/>
                        </a:rPr>
                        <a:t>« Волк и зайцы»</a:t>
                      </a:r>
                    </a:p>
                    <a:p>
                      <a:r>
                        <a:rPr kumimoji="0" lang="ru-RU" sz="1400" kern="1200" dirty="0" smtClean="0">
                          <a:solidFill>
                            <a:schemeClr val="dk1"/>
                          </a:solidFill>
                          <a:latin typeface="+mn-lt"/>
                          <a:ea typeface="+mn-ea"/>
                          <a:cs typeface="+mn-cs"/>
                        </a:rPr>
                        <a:t>« Лохматый пес»</a:t>
                      </a:r>
                    </a:p>
                    <a:p>
                      <a:r>
                        <a:rPr kumimoji="0" lang="ru-RU" sz="1400" kern="1200" dirty="0" smtClean="0">
                          <a:solidFill>
                            <a:schemeClr val="dk1"/>
                          </a:solidFill>
                          <a:latin typeface="+mn-lt"/>
                          <a:ea typeface="+mn-ea"/>
                          <a:cs typeface="+mn-cs"/>
                        </a:rPr>
                        <a:t>« Два мороза»</a:t>
                      </a:r>
                    </a:p>
                    <a:p>
                      <a:r>
                        <a:rPr kumimoji="0" lang="ru-RU" sz="1400" kern="1200" dirty="0" smtClean="0">
                          <a:solidFill>
                            <a:schemeClr val="dk1"/>
                          </a:solidFill>
                          <a:latin typeface="+mn-lt"/>
                          <a:ea typeface="+mn-ea"/>
                          <a:cs typeface="+mn-cs"/>
                        </a:rPr>
                        <a:t>« Бездомный заяц»</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Учить передвигаться по площадке легко, ритмично ,по сигналу принимать и сохранять позы  Контролировать правильность выполнения движений, соблюдать технику безопасности при беге врассыпную.</a:t>
                      </a:r>
                      <a:endParaRPr lang="ru-RU" sz="1400"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Воспитатели, </a:t>
                      </a:r>
                    </a:p>
                    <a:p>
                      <a:r>
                        <a:rPr kumimoji="0" lang="ru-RU" sz="1400" kern="1200" dirty="0" smtClean="0">
                          <a:solidFill>
                            <a:schemeClr val="dk1"/>
                          </a:solidFill>
                          <a:latin typeface="+mn-lt"/>
                          <a:ea typeface="+mn-ea"/>
                          <a:cs typeface="+mn-cs"/>
                        </a:rPr>
                        <a:t>дети</a:t>
                      </a:r>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r>
                        <a:rPr kumimoji="0" lang="ru-RU" sz="1400" kern="1200" dirty="0" smtClean="0">
                          <a:solidFill>
                            <a:schemeClr val="dk1"/>
                          </a:solidFill>
                          <a:latin typeface="+mn-lt"/>
                          <a:ea typeface="+mn-ea"/>
                          <a:cs typeface="+mn-cs"/>
                        </a:rPr>
                        <a:t>Воспитатели, </a:t>
                      </a:r>
                    </a:p>
                    <a:p>
                      <a:r>
                        <a:rPr kumimoji="0" lang="ru-RU" sz="1400" kern="1200" dirty="0" smtClean="0">
                          <a:solidFill>
                            <a:schemeClr val="dk1"/>
                          </a:solidFill>
                          <a:latin typeface="+mn-lt"/>
                          <a:ea typeface="+mn-ea"/>
                          <a:cs typeface="+mn-cs"/>
                        </a:rPr>
                        <a:t>Дети</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lang="ru-RU" sz="1400" dirty="0" smtClean="0"/>
                    </a:p>
                    <a:p>
                      <a:endParaRPr lang="ru-RU" sz="1400" dirty="0" smtClean="0"/>
                    </a:p>
                    <a:p>
                      <a:endParaRPr lang="ru-RU" sz="1400" dirty="0" smtClean="0"/>
                    </a:p>
                    <a:p>
                      <a:endParaRPr lang="ru-RU" sz="1400" dirty="0" smtClean="0"/>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 </a:t>
                      </a:r>
                    </a:p>
                    <a:p>
                      <a:r>
                        <a:rPr kumimoji="0" lang="ru-RU" sz="1400" kern="1200" dirty="0" smtClean="0">
                          <a:solidFill>
                            <a:schemeClr val="dk1"/>
                          </a:solidFill>
                          <a:latin typeface="+mn-lt"/>
                          <a:ea typeface="+mn-ea"/>
                          <a:cs typeface="+mn-cs"/>
                        </a:rPr>
                        <a:t>дети</a:t>
                      </a:r>
                    </a:p>
                    <a:p>
                      <a:endParaRPr lang="ru-RU" sz="1400" dirty="0" smtClean="0"/>
                    </a:p>
                    <a:p>
                      <a:endParaRPr lang="ru-RU" sz="1400" dirty="0" smtClean="0"/>
                    </a:p>
                    <a:p>
                      <a:endParaRPr lang="ru-RU" sz="1400" dirty="0" smtClean="0"/>
                    </a:p>
                    <a:p>
                      <a:endParaRPr lang="ru-RU" dirty="0" smtClean="0"/>
                    </a:p>
                  </a:txBody>
                  <a:tcPr>
                    <a:solidFill>
                      <a:schemeClr val="bg1">
                        <a:lumMod val="95000"/>
                      </a:schemeClr>
                    </a:solidFill>
                  </a:tcPr>
                </a:tc>
              </a:tr>
            </a:tbl>
          </a:graphicData>
        </a:graphic>
      </p:graphicFrame>
      <p:pic>
        <p:nvPicPr>
          <p:cNvPr id="9" name="Рисунок 8" descr="зим. спортокиада13.JPG"/>
          <p:cNvPicPr>
            <a:picLocks noChangeAspect="1"/>
          </p:cNvPicPr>
          <p:nvPr/>
        </p:nvPicPr>
        <p:blipFill>
          <a:blip r:embed="rId2" cstate="print"/>
          <a:stretch>
            <a:fillRect/>
          </a:stretch>
        </p:blipFill>
        <p:spPr>
          <a:xfrm>
            <a:off x="2143116" y="4786314"/>
            <a:ext cx="3071834" cy="2286016"/>
          </a:xfrm>
          <a:prstGeom prst="rect">
            <a:avLst/>
          </a:prstGeom>
          <a:effectLst>
            <a:softEdge rad="317500"/>
          </a:effectLst>
        </p:spPr>
      </p:pic>
      <p:pic>
        <p:nvPicPr>
          <p:cNvPr id="10" name="Рисунок 9" descr="Ф.к на прогулке зим.JPG"/>
          <p:cNvPicPr>
            <a:picLocks noChangeAspect="1"/>
          </p:cNvPicPr>
          <p:nvPr/>
        </p:nvPicPr>
        <p:blipFill>
          <a:blip r:embed="rId3" cstate="print"/>
          <a:stretch>
            <a:fillRect/>
          </a:stretch>
        </p:blipFill>
        <p:spPr>
          <a:xfrm>
            <a:off x="4143380" y="6572264"/>
            <a:ext cx="2428892" cy="2143172"/>
          </a:xfrm>
          <a:prstGeom prst="rect">
            <a:avLst/>
          </a:prstGeom>
          <a:effectLst>
            <a:softEdge rad="317500"/>
          </a:effectLst>
        </p:spPr>
      </p:pic>
      <p:pic>
        <p:nvPicPr>
          <p:cNvPr id="11" name="Рисунок 10" descr="Зим. прогулка спортплощ.JPG"/>
          <p:cNvPicPr>
            <a:picLocks noChangeAspect="1"/>
          </p:cNvPicPr>
          <p:nvPr/>
        </p:nvPicPr>
        <p:blipFill>
          <a:blip r:embed="rId4" cstate="print"/>
          <a:stretch>
            <a:fillRect/>
          </a:stretch>
        </p:blipFill>
        <p:spPr>
          <a:xfrm>
            <a:off x="3929066" y="2928926"/>
            <a:ext cx="2500330" cy="1928826"/>
          </a:xfrm>
          <a:prstGeom prst="rect">
            <a:avLst/>
          </a:prstGeom>
          <a:effectLst>
            <a:softEdge rad="317500"/>
          </a:effectLst>
        </p:spPr>
      </p:pic>
      <p:pic>
        <p:nvPicPr>
          <p:cNvPr id="12" name="Рисунок 11" descr="на санках 13.JPG"/>
          <p:cNvPicPr>
            <a:picLocks noChangeAspect="1"/>
          </p:cNvPicPr>
          <p:nvPr/>
        </p:nvPicPr>
        <p:blipFill>
          <a:blip r:embed="rId5" cstate="print"/>
          <a:stretch>
            <a:fillRect/>
          </a:stretch>
        </p:blipFill>
        <p:spPr>
          <a:xfrm>
            <a:off x="2857496" y="642910"/>
            <a:ext cx="2571768" cy="1714512"/>
          </a:xfrm>
          <a:prstGeom prst="rect">
            <a:avLst/>
          </a:prstGeom>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400050" y="5857884"/>
            <a:ext cx="5888736" cy="2000264"/>
          </a:xfrm>
        </p:spPr>
        <p:txBody>
          <a:bodyPr>
            <a:normAutofit/>
          </a:bodyPr>
          <a:lstStyle/>
          <a:p>
            <a:endParaRPr lang="ru-RU" dirty="0"/>
          </a:p>
        </p:txBody>
      </p:sp>
      <p:sp>
        <p:nvSpPr>
          <p:cNvPr id="6" name="Текст 5"/>
          <p:cNvSpPr>
            <a:spLocks noGrp="1"/>
          </p:cNvSpPr>
          <p:nvPr>
            <p:ph type="subTitle" idx="1"/>
          </p:nvPr>
        </p:nvSpPr>
        <p:spPr>
          <a:xfrm>
            <a:off x="2571744" y="3571868"/>
            <a:ext cx="2214578" cy="714380"/>
          </a:xfrm>
        </p:spPr>
        <p:txBody>
          <a:bodyPr>
            <a:noAutofit/>
          </a:bodyPr>
          <a:lstStyle/>
          <a:p>
            <a:pPr algn="ctr"/>
            <a:r>
              <a:rPr lang="ru-RU" sz="1600" dirty="0" smtClean="0">
                <a:solidFill>
                  <a:srgbClr val="FF0000"/>
                </a:solidFill>
              </a:rPr>
              <a:t>                                               </a:t>
            </a:r>
            <a:r>
              <a:rPr lang="ru-RU" sz="1800" dirty="0" smtClean="0">
                <a:solidFill>
                  <a:srgbClr val="FF0000"/>
                </a:solidFill>
              </a:rPr>
              <a:t>Заключительный</a:t>
            </a:r>
            <a:endParaRPr lang="ru-RU" sz="1600" dirty="0">
              <a:solidFill>
                <a:srgbClr val="FF0000"/>
              </a:solidFill>
            </a:endParaRPr>
          </a:p>
        </p:txBody>
      </p:sp>
      <p:graphicFrame>
        <p:nvGraphicFramePr>
          <p:cNvPr id="8" name="Таблица 7"/>
          <p:cNvGraphicFramePr>
            <a:graphicFrameLocks noGrp="1"/>
          </p:cNvGraphicFramePr>
          <p:nvPr/>
        </p:nvGraphicFramePr>
        <p:xfrm>
          <a:off x="357166" y="285720"/>
          <a:ext cx="6215106" cy="3550621"/>
        </p:xfrm>
        <a:graphic>
          <a:graphicData uri="http://schemas.openxmlformats.org/drawingml/2006/table">
            <a:tbl>
              <a:tblPr firstRow="1" bandRow="1">
                <a:tableStyleId>{5C22544A-7EE6-4342-B048-85BDC9FD1C3A}</a:tableStyleId>
              </a:tblPr>
              <a:tblGrid>
                <a:gridCol w="285753"/>
                <a:gridCol w="3857651"/>
                <a:gridCol w="2071702"/>
              </a:tblGrid>
              <a:tr h="357190">
                <a:tc>
                  <a:txBody>
                    <a:bodyPr/>
                    <a:lstStyle/>
                    <a:p>
                      <a:endParaRPr lang="ru-RU" dirty="0"/>
                    </a:p>
                  </a:txBody>
                  <a:tcPr/>
                </a:tc>
                <a:tc>
                  <a:txBody>
                    <a:bodyPr/>
                    <a:lstStyle/>
                    <a:p>
                      <a:endParaRPr lang="ru-RU"/>
                    </a:p>
                  </a:txBody>
                  <a:tcPr/>
                </a:tc>
                <a:tc>
                  <a:txBody>
                    <a:bodyPr/>
                    <a:lstStyle/>
                    <a:p>
                      <a:endParaRPr lang="ru-RU"/>
                    </a:p>
                  </a:txBody>
                  <a:tcPr/>
                </a:tc>
              </a:tr>
              <a:tr h="3184861">
                <a:tc>
                  <a:txBody>
                    <a:bodyPr/>
                    <a:lstStyle/>
                    <a:p>
                      <a:r>
                        <a:rPr kumimoji="0" lang="ru-RU" sz="1400" kern="1200" dirty="0" smtClean="0">
                          <a:solidFill>
                            <a:schemeClr val="dk1"/>
                          </a:solidFill>
                          <a:latin typeface="+mn-lt"/>
                          <a:ea typeface="+mn-ea"/>
                          <a:cs typeface="+mn-cs"/>
                        </a:rPr>
                        <a:t>Развлечения</a:t>
                      </a:r>
                      <a:endParaRPr lang="ru-RU" sz="1400" dirty="0"/>
                    </a:p>
                  </a:txBody>
                  <a:tcPr>
                    <a:solidFill>
                      <a:schemeClr val="bg1">
                        <a:lumMod val="95000"/>
                      </a:schemeClr>
                    </a:solidFill>
                  </a:tcPr>
                </a:tc>
                <a:tc>
                  <a:txBody>
                    <a:bodyPr/>
                    <a:lstStyle/>
                    <a:p>
                      <a:r>
                        <a:rPr kumimoji="0" lang="ru-RU" sz="1800" kern="1200" dirty="0" smtClean="0">
                          <a:solidFill>
                            <a:schemeClr val="dk1"/>
                          </a:solidFill>
                          <a:latin typeface="+mn-lt"/>
                          <a:ea typeface="+mn-ea"/>
                          <a:cs typeface="+mn-cs"/>
                        </a:rPr>
                        <a:t> </a:t>
                      </a:r>
                      <a:r>
                        <a:rPr kumimoji="0" lang="ru-RU" sz="1400" kern="1200" dirty="0" smtClean="0">
                          <a:solidFill>
                            <a:schemeClr val="dk1"/>
                          </a:solidFill>
                          <a:latin typeface="+mn-lt"/>
                          <a:ea typeface="+mn-ea"/>
                          <a:cs typeface="+mn-cs"/>
                        </a:rPr>
                        <a:t>Здравствуй, Зимушка-зима»</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Развлечение у Новогодней елки»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Провожаем зимушку»</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Создавать радостное настроение, расширять и закреплять представления детей о зимних </a:t>
                      </a:r>
                      <a:r>
                        <a:rPr kumimoji="0" lang="ru-RU" sz="1400" kern="1200" dirty="0" smtClean="0">
                          <a:solidFill>
                            <a:schemeClr val="dk1"/>
                          </a:solidFill>
                          <a:latin typeface="+mn-lt"/>
                          <a:ea typeface="+mn-ea"/>
                          <a:cs typeface="+mn-cs"/>
                        </a:rPr>
                        <a:t>признаках. Развивать </a:t>
                      </a:r>
                      <a:r>
                        <a:rPr kumimoji="0" lang="ru-RU" sz="1400" kern="1200" dirty="0" smtClean="0">
                          <a:solidFill>
                            <a:schemeClr val="dk1"/>
                          </a:solidFill>
                          <a:latin typeface="+mn-lt"/>
                          <a:ea typeface="+mn-ea"/>
                          <a:cs typeface="+mn-cs"/>
                        </a:rPr>
                        <a:t>двигательную активность, формировать дружеские взаимоотношения в коллективе.</a:t>
                      </a:r>
                      <a:endParaRPr lang="ru-RU" sz="1400" dirty="0"/>
                    </a:p>
                  </a:txBody>
                  <a:tcPr>
                    <a:solidFill>
                      <a:schemeClr val="bg1">
                        <a:lumMod val="95000"/>
                      </a:schemeClr>
                    </a:solidFill>
                  </a:tcPr>
                </a:tc>
                <a:tc>
                  <a:txBody>
                    <a:bodyPr/>
                    <a:lstStyle/>
                    <a:p>
                      <a:endParaRPr lang="ru-RU" dirty="0"/>
                    </a:p>
                  </a:txBody>
                  <a:tcPr>
                    <a:solidFill>
                      <a:schemeClr val="bg1">
                        <a:lumMod val="95000"/>
                      </a:schemeClr>
                    </a:solidFill>
                  </a:tcPr>
                </a:tc>
              </a:tr>
            </a:tbl>
          </a:graphicData>
        </a:graphic>
      </p:graphicFrame>
      <p:graphicFrame>
        <p:nvGraphicFramePr>
          <p:cNvPr id="10" name="Таблица 9"/>
          <p:cNvGraphicFramePr>
            <a:graphicFrameLocks noGrp="1"/>
          </p:cNvGraphicFramePr>
          <p:nvPr/>
        </p:nvGraphicFramePr>
        <p:xfrm>
          <a:off x="428604" y="4357686"/>
          <a:ext cx="6072231" cy="4489104"/>
        </p:xfrm>
        <a:graphic>
          <a:graphicData uri="http://schemas.openxmlformats.org/drawingml/2006/table">
            <a:tbl>
              <a:tblPr firstRow="1" bandRow="1">
                <a:tableStyleId>{5C22544A-7EE6-4342-B048-85BDC9FD1C3A}</a:tableStyleId>
              </a:tblPr>
              <a:tblGrid>
                <a:gridCol w="1785950"/>
                <a:gridCol w="2262204"/>
                <a:gridCol w="2024077"/>
              </a:tblGrid>
              <a:tr h="1132557">
                <a:tc>
                  <a:txBody>
                    <a:bodyPr/>
                    <a:lstStyle/>
                    <a:p>
                      <a:r>
                        <a:rPr kumimoji="0" lang="ru-RU" sz="1400" b="1" kern="1200" dirty="0" smtClean="0">
                          <a:solidFill>
                            <a:schemeClr val="lt1"/>
                          </a:solidFill>
                          <a:latin typeface="+mn-lt"/>
                          <a:ea typeface="+mn-ea"/>
                          <a:cs typeface="+mn-cs"/>
                        </a:rPr>
                        <a:t>Создание фотовыставок</a:t>
                      </a:r>
                      <a:endParaRPr lang="ru-RU" sz="1400" dirty="0"/>
                    </a:p>
                  </a:txBody>
                  <a:tcPr/>
                </a:tc>
                <a:tc>
                  <a:txBody>
                    <a:bodyPr/>
                    <a:lstStyle/>
                    <a:p>
                      <a:r>
                        <a:rPr kumimoji="0" lang="ru-RU" sz="1600" b="1" kern="1200" dirty="0" smtClean="0">
                          <a:solidFill>
                            <a:schemeClr val="lt1"/>
                          </a:solidFill>
                          <a:latin typeface="+mn-lt"/>
                          <a:ea typeface="+mn-ea"/>
                          <a:cs typeface="+mn-cs"/>
                        </a:rPr>
                        <a:t>«Самый уютный уголок для прогулки»</a:t>
                      </a:r>
                    </a:p>
                    <a:p>
                      <a:r>
                        <a:rPr kumimoji="0" lang="ru-RU" sz="1600" b="1" kern="1200" dirty="0" smtClean="0">
                          <a:solidFill>
                            <a:schemeClr val="lt1"/>
                          </a:solidFill>
                          <a:latin typeface="+mn-lt"/>
                          <a:ea typeface="+mn-ea"/>
                          <a:cs typeface="+mn-cs"/>
                        </a:rPr>
                        <a:t>« Зимние забавы»</a:t>
                      </a:r>
                    </a:p>
                    <a:p>
                      <a:r>
                        <a:rPr kumimoji="0" lang="ru-RU" sz="1600" b="1" kern="1200" dirty="0" smtClean="0">
                          <a:solidFill>
                            <a:schemeClr val="lt1"/>
                          </a:solidFill>
                          <a:latin typeface="+mn-lt"/>
                          <a:ea typeface="+mn-ea"/>
                          <a:cs typeface="+mn-cs"/>
                        </a:rPr>
                        <a:t>« Помогаем птицам»</a:t>
                      </a:r>
                      <a:endParaRPr lang="ru-RU" sz="1600" dirty="0"/>
                    </a:p>
                  </a:txBody>
                  <a:tcPr/>
                </a:tc>
                <a:tc>
                  <a:txBody>
                    <a:bodyPr/>
                    <a:lstStyle/>
                    <a:p>
                      <a:endParaRPr lang="ru-RU"/>
                    </a:p>
                  </a:txBody>
                  <a:tcPr/>
                </a:tc>
              </a:tr>
              <a:tr h="1096022">
                <a:tc>
                  <a:txBody>
                    <a:bodyPr/>
                    <a:lstStyle/>
                    <a:p>
                      <a:r>
                        <a:rPr kumimoji="0" lang="ru-RU" sz="1600" kern="1200" dirty="0" smtClean="0">
                          <a:solidFill>
                            <a:schemeClr val="dk1"/>
                          </a:solidFill>
                          <a:latin typeface="+mn-lt"/>
                          <a:ea typeface="+mn-ea"/>
                          <a:cs typeface="+mn-cs"/>
                        </a:rPr>
                        <a:t>Оформление дневника наблюдений </a:t>
                      </a:r>
                      <a:endParaRPr lang="ru-RU" sz="1200" dirty="0"/>
                    </a:p>
                  </a:txBody>
                  <a:tcPr/>
                </a:tc>
                <a:tc>
                  <a:txBody>
                    <a:bodyPr/>
                    <a:lstStyle/>
                    <a:p>
                      <a:r>
                        <a:rPr kumimoji="0" lang="ru-RU" sz="1600" kern="1200" dirty="0" smtClean="0">
                          <a:solidFill>
                            <a:schemeClr val="dk1"/>
                          </a:solidFill>
                          <a:latin typeface="+mn-lt"/>
                          <a:ea typeface="+mn-ea"/>
                          <a:cs typeface="+mn-cs"/>
                        </a:rPr>
                        <a:t>«Погода </a:t>
                      </a:r>
                      <a:r>
                        <a:rPr kumimoji="0" lang="ru-RU" sz="1600" kern="1200" dirty="0" smtClean="0">
                          <a:solidFill>
                            <a:schemeClr val="dk1"/>
                          </a:solidFill>
                          <a:latin typeface="+mn-lt"/>
                          <a:ea typeface="+mn-ea"/>
                          <a:cs typeface="+mn-cs"/>
                        </a:rPr>
                        <a:t>зимой»</a:t>
                      </a:r>
                      <a:endParaRPr lang="ru-RU" sz="1600" dirty="0"/>
                    </a:p>
                  </a:txBody>
                  <a:tcPr/>
                </a:tc>
                <a:tc>
                  <a:txBody>
                    <a:bodyPr/>
                    <a:lstStyle/>
                    <a:p>
                      <a:endParaRPr lang="ru-RU"/>
                    </a:p>
                  </a:txBody>
                  <a:tcPr/>
                </a:tc>
              </a:tr>
              <a:tr h="2082442">
                <a:tc>
                  <a:txBody>
                    <a:bodyPr/>
                    <a:lstStyle/>
                    <a:p>
                      <a:r>
                        <a:rPr kumimoji="0" lang="ru-RU" sz="1600" kern="1200" dirty="0" smtClean="0">
                          <a:solidFill>
                            <a:schemeClr val="dk1"/>
                          </a:solidFill>
                          <a:latin typeface="+mn-lt"/>
                          <a:ea typeface="+mn-ea"/>
                          <a:cs typeface="+mn-cs"/>
                        </a:rPr>
                        <a:t>Анализ состояния здоровья детей</a:t>
                      </a:r>
                      <a:endParaRPr lang="ru-RU" sz="1600" dirty="0"/>
                    </a:p>
                  </a:txBody>
                  <a:tcPr/>
                </a:tc>
                <a:tc>
                  <a:txBody>
                    <a:bodyPr/>
                    <a:lstStyle/>
                    <a:p>
                      <a:r>
                        <a:rPr kumimoji="0" lang="ru-RU" sz="1600" kern="1200" dirty="0" smtClean="0">
                          <a:solidFill>
                            <a:schemeClr val="dk1"/>
                          </a:solidFill>
                          <a:latin typeface="+mn-lt"/>
                          <a:ea typeface="+mn-ea"/>
                          <a:cs typeface="+mn-cs"/>
                        </a:rPr>
                        <a:t>Результаты обследования детей медработниками и педагогом-психологом</a:t>
                      </a:r>
                      <a:endParaRPr lang="ru-RU" sz="1600" dirty="0"/>
                    </a:p>
                  </a:txBody>
                  <a:tcPr/>
                </a:tc>
                <a:tc>
                  <a:txBody>
                    <a:bodyPr/>
                    <a:lstStyle/>
                    <a:p>
                      <a:endParaRPr lang="ru-RU" dirty="0"/>
                    </a:p>
                  </a:txBody>
                  <a:tcPr/>
                </a:tc>
              </a:tr>
            </a:tbl>
          </a:graphicData>
        </a:graphic>
      </p:graphicFrame>
      <p:pic>
        <p:nvPicPr>
          <p:cNvPr id="11" name="Рисунок 10" descr="DSC00507.JPG"/>
          <p:cNvPicPr>
            <a:picLocks noChangeAspect="1"/>
          </p:cNvPicPr>
          <p:nvPr/>
        </p:nvPicPr>
        <p:blipFill>
          <a:blip r:embed="rId2" cstate="print"/>
          <a:stretch>
            <a:fillRect/>
          </a:stretch>
        </p:blipFill>
        <p:spPr>
          <a:xfrm>
            <a:off x="3286124" y="571472"/>
            <a:ext cx="2357454" cy="1643074"/>
          </a:xfrm>
          <a:prstGeom prst="rect">
            <a:avLst/>
          </a:prstGeom>
          <a:effectLst>
            <a:softEdge rad="317500"/>
          </a:effectLst>
        </p:spPr>
      </p:pic>
      <p:pic>
        <p:nvPicPr>
          <p:cNvPr id="12" name="Рисунок 11" descr="DSC00474.JPG"/>
          <p:cNvPicPr>
            <a:picLocks noChangeAspect="1"/>
          </p:cNvPicPr>
          <p:nvPr/>
        </p:nvPicPr>
        <p:blipFill>
          <a:blip r:embed="rId3" cstate="print"/>
          <a:stretch>
            <a:fillRect/>
          </a:stretch>
        </p:blipFill>
        <p:spPr>
          <a:xfrm>
            <a:off x="4071942" y="1643042"/>
            <a:ext cx="3071858" cy="1928826"/>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7764" y="500034"/>
            <a:ext cx="5829300" cy="3072222"/>
          </a:xfrm>
        </p:spPr>
        <p:txBody>
          <a:bodyPr/>
          <a:lstStyle/>
          <a:p>
            <a:r>
              <a:rPr lang="ru-RU" dirty="0" smtClean="0"/>
              <a:t/>
            </a:r>
            <a:br>
              <a:rPr lang="ru-RU" dirty="0" smtClean="0"/>
            </a:br>
            <a:endParaRPr lang="ru-RU" dirty="0"/>
          </a:p>
        </p:txBody>
      </p:sp>
      <p:sp>
        <p:nvSpPr>
          <p:cNvPr id="6" name="Прямоугольник 5"/>
          <p:cNvSpPr/>
          <p:nvPr/>
        </p:nvSpPr>
        <p:spPr>
          <a:xfrm>
            <a:off x="357166" y="571473"/>
            <a:ext cx="6072230" cy="5324535"/>
          </a:xfrm>
          <a:prstGeom prst="rect">
            <a:avLst/>
          </a:prstGeom>
          <a:solidFill>
            <a:schemeClr val="bg1">
              <a:lumMod val="95000"/>
            </a:schemeClr>
          </a:solidFill>
          <a:effectLst>
            <a:softEdge rad="317500"/>
          </a:effectLst>
        </p:spPr>
        <p:txBody>
          <a:bodyPr wrap="square">
            <a:spAutoFit/>
          </a:bodyPr>
          <a:lstStyle/>
          <a:p>
            <a:pPr algn="ctr"/>
            <a:r>
              <a:rPr lang="ru-RU" i="1" dirty="0" smtClean="0"/>
              <a:t>        </a:t>
            </a:r>
            <a:r>
              <a:rPr lang="ru-RU" i="1" dirty="0" smtClean="0">
                <a:solidFill>
                  <a:srgbClr val="FF0000"/>
                </a:solidFill>
              </a:rPr>
              <a:t>ОЖИДАЕМЫЕ РЕЗУЛЬТАТЫ</a:t>
            </a:r>
            <a:r>
              <a:rPr lang="ru-RU" dirty="0" smtClean="0"/>
              <a:t/>
            </a:r>
            <a:br>
              <a:rPr lang="ru-RU" dirty="0" smtClean="0"/>
            </a:br>
            <a:r>
              <a:rPr lang="ru-RU" sz="1400" dirty="0" smtClean="0"/>
              <a:t> </a:t>
            </a:r>
            <a:br>
              <a:rPr lang="ru-RU" sz="1400" dirty="0" smtClean="0"/>
            </a:br>
            <a:r>
              <a:rPr lang="ru-RU" sz="1400" dirty="0" smtClean="0"/>
              <a:t>Дети самостоятельно и в определенной последовательности одеваются на прогулку. </a:t>
            </a:r>
            <a:br>
              <a:rPr lang="ru-RU" sz="1400" dirty="0" smtClean="0"/>
            </a:br>
            <a:r>
              <a:rPr lang="ru-RU" sz="1400" dirty="0" smtClean="0"/>
              <a:t>Они имеют представление о человеке (себе, сверстнике и взрослом), особенностях его здоровья, правилах здоровье сберегающего поведения, безопасного поведения в экстремальных ситуациях в зимнее время.</a:t>
            </a:r>
            <a:br>
              <a:rPr lang="ru-RU" sz="1400" dirty="0" smtClean="0"/>
            </a:br>
            <a:r>
              <a:rPr lang="ru-RU" sz="1400" dirty="0" smtClean="0"/>
              <a:t>Проявляют интерес и самостоятельность в двигательной деятельности, ее различных формах.</a:t>
            </a:r>
            <a:br>
              <a:rPr lang="ru-RU" sz="1400" dirty="0" smtClean="0"/>
            </a:br>
            <a:r>
              <a:rPr lang="ru-RU" sz="1400" dirty="0" smtClean="0"/>
              <a:t>Умеют согласованно ходить, бегать, соблюдая правила техники безопасности.</a:t>
            </a:r>
            <a:br>
              <a:rPr lang="ru-RU" sz="1400" dirty="0" smtClean="0"/>
            </a:br>
            <a:r>
              <a:rPr lang="ru-RU" sz="1400" dirty="0" smtClean="0"/>
              <a:t>Имеют опыт игровой деятельности, знают достаточно подвижных игр и с желанием в них играют.</a:t>
            </a:r>
            <a:br>
              <a:rPr lang="ru-RU" sz="1400" dirty="0" smtClean="0"/>
            </a:br>
            <a:r>
              <a:rPr lang="ru-RU" sz="1400" dirty="0" smtClean="0"/>
              <a:t>Дети имеют представление о зимних спортивных играх, умеют скользить по ледяным дорожкам, ходить на лыжах ступающим шагом.</a:t>
            </a:r>
            <a:br>
              <a:rPr lang="ru-RU" sz="1400" dirty="0" smtClean="0"/>
            </a:br>
            <a:r>
              <a:rPr lang="ru-RU" sz="1400" dirty="0" smtClean="0"/>
              <a:t>Умеют делать не сложные постройки из снега, проявляют творчество в их оформлении.</a:t>
            </a:r>
            <a:br>
              <a:rPr lang="ru-RU" sz="1400" dirty="0" smtClean="0"/>
            </a:br>
            <a:r>
              <a:rPr lang="ru-RU" sz="1400" dirty="0" smtClean="0"/>
              <a:t>Дети хорошо знают признаки зимы, умеют рассказать о природных явлениях зимы и влиянии их на здоровье человека.</a:t>
            </a:r>
            <a:br>
              <a:rPr lang="ru-RU" sz="1400" dirty="0" smtClean="0"/>
            </a:br>
            <a:r>
              <a:rPr lang="ru-RU" sz="1400" dirty="0" smtClean="0"/>
              <a:t>Знакомы со свойствами льда и снега, умеют сделать вывод по результатам опытов. </a:t>
            </a:r>
            <a:br>
              <a:rPr lang="ru-RU" sz="1400" dirty="0" smtClean="0"/>
            </a:br>
            <a:r>
              <a:rPr lang="ru-RU" sz="1400" dirty="0" smtClean="0"/>
              <a:t>Дети бережно и заботливо относятся к природе.</a:t>
            </a:r>
            <a:br>
              <a:rPr lang="ru-RU" sz="1400" dirty="0" smtClean="0"/>
            </a:br>
            <a:r>
              <a:rPr lang="ru-RU" sz="1400" dirty="0" smtClean="0"/>
              <a:t>Дети бодры, жизнерадостны, эмоциональны.</a:t>
            </a:r>
            <a:endParaRPr lang="ru-RU" dirty="0"/>
          </a:p>
        </p:txBody>
      </p:sp>
      <p:pic>
        <p:nvPicPr>
          <p:cNvPr id="7" name="Рисунок 6" descr=". а ф дети на снегу на обложку.jpg"/>
          <p:cNvPicPr>
            <a:picLocks noChangeAspect="1"/>
          </p:cNvPicPr>
          <p:nvPr/>
        </p:nvPicPr>
        <p:blipFill>
          <a:blip r:embed="rId2"/>
          <a:stretch>
            <a:fillRect/>
          </a:stretch>
        </p:blipFill>
        <p:spPr>
          <a:xfrm>
            <a:off x="1000107" y="5857884"/>
            <a:ext cx="4929223" cy="2857519"/>
          </a:xfrm>
          <a:prstGeom prst="rect">
            <a:avLst/>
          </a:prstGeom>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285720"/>
            <a:ext cx="6858000" cy="8501123"/>
          </a:xfrm>
          <a:solidFill>
            <a:schemeClr val="bg1">
              <a:lumMod val="95000"/>
            </a:schemeClr>
          </a:solidFill>
          <a:effectLst>
            <a:softEdge rad="317500"/>
          </a:effectLst>
        </p:spPr>
        <p:txBody>
          <a:bodyPr>
            <a:normAutofit/>
          </a:bodyPr>
          <a:lstStyle/>
          <a:p>
            <a:r>
              <a:rPr lang="en-US" sz="1200" dirty="0" smtClean="0"/>
              <a:t>    </a:t>
            </a:r>
            <a:r>
              <a:rPr lang="ru-RU" sz="1200" dirty="0" smtClean="0"/>
              <a:t>МУНИЦИПАЛЬНОЕ БЮДЖЕТНОЕ ДОШКОЛЬНОЕ </a:t>
            </a:r>
            <a:r>
              <a:rPr lang="en-US" sz="1200" dirty="0" smtClean="0"/>
              <a:t> </a:t>
            </a:r>
            <a:r>
              <a:rPr lang="ru-RU" sz="1200" dirty="0" smtClean="0"/>
              <a:t>ОБРАЗОВАТЕЛЬНОЕ</a:t>
            </a:r>
            <a:r>
              <a:rPr lang="en-US" sz="1200" dirty="0" smtClean="0"/>
              <a:t> </a:t>
            </a:r>
            <a:r>
              <a:rPr lang="ru-RU" sz="1200" dirty="0" smtClean="0"/>
              <a:t>УЧРЕЖДЕНИЕ     </a:t>
            </a:r>
            <a:r>
              <a:rPr lang="en-US" sz="1200" dirty="0" smtClean="0"/>
              <a:t>	            </a:t>
            </a:r>
            <a:r>
              <a:rPr lang="ru-RU" sz="1400" dirty="0" smtClean="0"/>
              <a:t>«Детский сад комбинированного вида №82»</a:t>
            </a: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ru-RU" sz="1400" dirty="0" smtClean="0"/>
              <a:t>                           </a:t>
            </a:r>
          </a:p>
          <a:p>
            <a:r>
              <a:rPr lang="ru-RU" sz="1400" dirty="0" smtClean="0"/>
              <a:t>			  </a:t>
            </a:r>
          </a:p>
          <a:p>
            <a:r>
              <a:rPr lang="ru-RU" sz="1400" smtClean="0"/>
              <a:t>                                                                   </a:t>
            </a:r>
            <a:r>
              <a:rPr lang="ru-RU" sz="1400" dirty="0" smtClean="0"/>
              <a:t>Картотека</a:t>
            </a:r>
          </a:p>
          <a:p>
            <a:r>
              <a:rPr lang="ru-RU" sz="1400" dirty="0" smtClean="0"/>
              <a:t>	            подвижных  игр на прогуле  в зимний период</a:t>
            </a:r>
            <a:endParaRPr lang="en-US" sz="1400" dirty="0" smtClean="0"/>
          </a:p>
          <a:p>
            <a:r>
              <a:rPr lang="ru-RU" sz="1800" i="1" dirty="0" smtClean="0">
                <a:solidFill>
                  <a:schemeClr val="bg1">
                    <a:lumMod val="65000"/>
                  </a:schemeClr>
                </a:solidFill>
              </a:rPr>
              <a:t>	        для детей средней возрастной группы   	 	      общеобразовательной  направленности</a:t>
            </a:r>
          </a:p>
          <a:p>
            <a:endParaRPr lang="en-US" sz="1800" dirty="0" smtClean="0">
              <a:solidFill>
                <a:schemeClr val="bg1">
                  <a:lumMod val="65000"/>
                </a:schemeClr>
              </a:solidFill>
            </a:endParaRPr>
          </a:p>
          <a:p>
            <a:endParaRPr lang="en-US" sz="1400" dirty="0" smtClean="0"/>
          </a:p>
          <a:p>
            <a:endParaRPr lang="en-US" sz="1400" dirty="0" smtClean="0"/>
          </a:p>
          <a:p>
            <a:r>
              <a:rPr lang="ru-RU" sz="1200" dirty="0" smtClean="0"/>
              <a:t>					Составила:  Т. Н. Долгих</a:t>
            </a:r>
          </a:p>
          <a:p>
            <a:r>
              <a:rPr lang="ru-RU" sz="1200" dirty="0" smtClean="0"/>
              <a:t>					                   Н. Т. Нехорошева</a:t>
            </a:r>
          </a:p>
          <a:p>
            <a:endParaRPr lang="ru-RU" sz="1200" dirty="0" smtClean="0"/>
          </a:p>
          <a:p>
            <a:r>
              <a:rPr lang="ru-RU" sz="1200" dirty="0" smtClean="0"/>
              <a:t>			</a:t>
            </a:r>
          </a:p>
          <a:p>
            <a:endParaRPr lang="ru-RU" sz="1200" dirty="0" smtClean="0"/>
          </a:p>
          <a:p>
            <a:r>
              <a:rPr lang="ru-RU" sz="1200" dirty="0" smtClean="0"/>
              <a:t>			      Курск-2014</a:t>
            </a:r>
            <a:endParaRPr lang="ru-RU" sz="1200" dirty="0"/>
          </a:p>
        </p:txBody>
      </p:sp>
      <p:pic>
        <p:nvPicPr>
          <p:cNvPr id="9" name="Рисунок 8" descr="Зим. прогулка спортплощ.JPG"/>
          <p:cNvPicPr>
            <a:picLocks noChangeAspect="1"/>
          </p:cNvPicPr>
          <p:nvPr/>
        </p:nvPicPr>
        <p:blipFill>
          <a:blip r:embed="rId2" cstate="print"/>
          <a:stretch>
            <a:fillRect/>
          </a:stretch>
        </p:blipFill>
        <p:spPr>
          <a:xfrm>
            <a:off x="857232" y="785786"/>
            <a:ext cx="5143536" cy="4000528"/>
          </a:xfrm>
          <a:prstGeom prst="rect">
            <a:avLst/>
          </a:prstGeom>
          <a:effectLst>
            <a:softEdge rad="317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t>
            </a:r>
            <a:br>
              <a:rPr lang="ru-RU" smtClean="0"/>
            </a:br>
            <a:r>
              <a:rPr lang="ru-RU" smtClean="0"/>
              <a:t> </a:t>
            </a:r>
            <a:br>
              <a:rPr lang="ru-RU" smtClean="0"/>
            </a:br>
            <a:r>
              <a:rPr lang="ru-RU" smtClean="0"/>
              <a:t/>
            </a:r>
            <a:br>
              <a:rPr lang="ru-RU" smtClean="0"/>
            </a:br>
            <a:endParaRPr lang="ru-RU" dirty="0"/>
          </a:p>
        </p:txBody>
      </p:sp>
      <p:sp>
        <p:nvSpPr>
          <p:cNvPr id="7" name="Текст 6"/>
          <p:cNvSpPr>
            <a:spLocks noGrp="1"/>
          </p:cNvSpPr>
          <p:nvPr>
            <p:ph type="body" idx="2"/>
          </p:nvPr>
        </p:nvSpPr>
        <p:spPr>
          <a:xfrm>
            <a:off x="500042" y="500034"/>
            <a:ext cx="6000792" cy="3714776"/>
          </a:xfrm>
          <a:solidFill>
            <a:schemeClr val="bg1">
              <a:lumMod val="95000"/>
            </a:schemeClr>
          </a:solidFill>
          <a:effectLst>
            <a:softEdge rad="317500"/>
          </a:effectLst>
        </p:spPr>
        <p:txBody>
          <a:bodyPr>
            <a:normAutofit/>
          </a:bodyPr>
          <a:lstStyle/>
          <a:p>
            <a:r>
              <a:rPr lang="ru-RU" dirty="0" smtClean="0"/>
              <a:t>                                  </a:t>
            </a:r>
            <a:r>
              <a:rPr lang="ru-RU" dirty="0" smtClean="0">
                <a:solidFill>
                  <a:srgbClr val="FF0000"/>
                </a:solidFill>
              </a:rPr>
              <a:t>АКТУАЛЬНОСТЬ ПРОЕКТА</a:t>
            </a:r>
          </a:p>
          <a:p>
            <a:r>
              <a:rPr lang="ru-RU" dirty="0" smtClean="0"/>
              <a:t>      Прогулки в детском саду зимой – не только прекрасное время для развлечений на свежем воздухе, но и замечательный способ оздоровления. На зимней прогулке дети получают возможность проявить большую активность, самостоятельность и инициативу в действиях. Зимнее время самое любимое для ребенка. Ведь именно зимой можно кататься на коньках, лыжах, ледянках, санках, играть в хоккей. Проводимые в зимний период подвижные игры снимают умственное напряжение. </a:t>
            </a:r>
          </a:p>
          <a:p>
            <a:r>
              <a:rPr lang="ru-RU" dirty="0" smtClean="0"/>
              <a:t>       Пребывание детей на свежем воздухе имеет большое значение для закаливания детского организма и физического развития, развития эмоциональной сферы ребенка. Сколько радости доставляют ребенку игры со снегом, сооружение снежных построек. Эти виды деятельности помогают сплотить детский коллектив, научить понимать друг друга, уважать интересы сверстников, способствуют созданию атмосферы комфорта.</a:t>
            </a:r>
          </a:p>
          <a:p>
            <a:endParaRPr lang="ru-RU" dirty="0"/>
          </a:p>
        </p:txBody>
      </p:sp>
      <p:sp>
        <p:nvSpPr>
          <p:cNvPr id="13" name="Прямоугольник 12"/>
          <p:cNvSpPr/>
          <p:nvPr/>
        </p:nvSpPr>
        <p:spPr>
          <a:xfrm>
            <a:off x="500042" y="4000496"/>
            <a:ext cx="3571900" cy="4616648"/>
          </a:xfrm>
          <a:prstGeom prst="rect">
            <a:avLst/>
          </a:prstGeom>
          <a:solidFill>
            <a:schemeClr val="bg1">
              <a:lumMod val="95000"/>
            </a:schemeClr>
          </a:solidFill>
          <a:effectLst>
            <a:softEdge rad="317500"/>
          </a:effectLst>
        </p:spPr>
        <p:txBody>
          <a:bodyPr wrap="square">
            <a:spAutoFit/>
          </a:bodyPr>
          <a:lstStyle/>
          <a:p>
            <a:r>
              <a:rPr lang="ru-RU" sz="1400" dirty="0" smtClean="0"/>
              <a:t>      Зимние наблюдения в природе, экспериментирование помогают научить ребенка правильно вести себя в природе, чтобы избежать опасных для здоровья ситуаций, расширяют представление об окружающем мире.</a:t>
            </a:r>
          </a:p>
          <a:p>
            <a:r>
              <a:rPr lang="ru-RU" sz="1400" dirty="0" smtClean="0"/>
              <a:t>      Здоровье человека – это не только отсутствие болезней, это состояние оптимальной работоспособности, творческой отдачи, эмоционального тонуса, того, что создает фундамент будущего благополучия личности.</a:t>
            </a:r>
          </a:p>
          <a:p>
            <a:r>
              <a:rPr lang="ru-RU" sz="1400" dirty="0" smtClean="0"/>
              <a:t>      Современное общество отличается многообразием приемов образа жизни человека, с которым постоянно сталкивается ребенок. Это многообразие не всегда является образцом для ребенка, в результате создается хаотичность в представлении о здоровом образе жизни и разрушаются уже сложившиеся представления.               </a:t>
            </a:r>
            <a:endParaRPr lang="ru-RU" dirty="0" smtClean="0"/>
          </a:p>
        </p:txBody>
      </p:sp>
      <p:pic>
        <p:nvPicPr>
          <p:cNvPr id="9" name="Содержимое 8" descr="Зим. прогул. Лера Настя-13.JPG"/>
          <p:cNvPicPr>
            <a:picLocks noGrp="1" noChangeAspect="1"/>
          </p:cNvPicPr>
          <p:nvPr>
            <p:ph sz="half" idx="1"/>
          </p:nvPr>
        </p:nvPicPr>
        <p:blipFill>
          <a:blip r:embed="rId3" cstate="print"/>
          <a:stretch>
            <a:fillRect/>
          </a:stretch>
        </p:blipFill>
        <p:spPr>
          <a:xfrm rot="432259">
            <a:off x="3468866" y="4647216"/>
            <a:ext cx="3219531" cy="3930244"/>
          </a:xfrm>
          <a:effectLst>
            <a:softEdge rad="317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9" name="Содержимое 8" descr="Зим прогулка Лиза.JPG"/>
          <p:cNvPicPr>
            <a:picLocks noGrp="1" noChangeAspect="1"/>
          </p:cNvPicPr>
          <p:nvPr>
            <p:ph sz="half" idx="1"/>
          </p:nvPr>
        </p:nvPicPr>
        <p:blipFill>
          <a:blip r:embed="rId2" cstate="print"/>
          <a:stretch>
            <a:fillRect/>
          </a:stretch>
        </p:blipFill>
        <p:spPr>
          <a:xfrm rot="21155346">
            <a:off x="434151" y="701890"/>
            <a:ext cx="2949102" cy="3039834"/>
          </a:xfrm>
          <a:effectLst>
            <a:softEdge rad="317500"/>
          </a:effectLst>
        </p:spPr>
      </p:pic>
      <p:sp>
        <p:nvSpPr>
          <p:cNvPr id="10" name="Содержимое 9"/>
          <p:cNvSpPr>
            <a:spLocks noGrp="1"/>
          </p:cNvSpPr>
          <p:nvPr>
            <p:ph sz="half" idx="2"/>
          </p:nvPr>
        </p:nvSpPr>
        <p:spPr>
          <a:xfrm>
            <a:off x="285728" y="3714744"/>
            <a:ext cx="6229372" cy="4643470"/>
          </a:xfrm>
          <a:solidFill>
            <a:schemeClr val="bg1">
              <a:lumMod val="95000"/>
            </a:schemeClr>
          </a:solidFill>
          <a:effectLst>
            <a:softEdge rad="317500"/>
          </a:effectLst>
        </p:spPr>
        <p:txBody>
          <a:bodyPr>
            <a:noAutofit/>
          </a:bodyPr>
          <a:lstStyle/>
          <a:p>
            <a:pPr marL="0" lvl="0" indent="450850" algn="just" fontAlgn="base">
              <a:spcBef>
                <a:spcPct val="0"/>
              </a:spcBef>
              <a:spcAft>
                <a:spcPct val="0"/>
              </a:spcAft>
              <a:buClrTx/>
              <a:buSzTx/>
              <a:buNone/>
            </a:pPr>
            <a:r>
              <a:rPr lang="ru-RU" sz="1400" b="1" dirty="0" smtClean="0">
                <a:solidFill>
                  <a:srgbClr val="FF0000"/>
                </a:solidFill>
                <a:latin typeface="Times New Roman" pitchFamily="18" charset="0"/>
                <a:ea typeface="Calibri" pitchFamily="34" charset="0"/>
                <a:cs typeface="Times New Roman" pitchFamily="18" charset="0"/>
              </a:rPr>
              <a:t>                                           ЗАДАЧИ ПРОЕКТА</a:t>
            </a:r>
          </a:p>
          <a:p>
            <a:pPr marL="0" lvl="0" indent="450850" algn="just" fontAlgn="base">
              <a:spcBef>
                <a:spcPct val="0"/>
              </a:spcBef>
              <a:spcAft>
                <a:spcPct val="0"/>
              </a:spcAft>
              <a:buClrTx/>
              <a:buSzTx/>
              <a:buNone/>
            </a:pPr>
            <a:endParaRPr lang="ru-RU" sz="700" dirty="0" smtClean="0">
              <a:solidFill>
                <a:srgbClr val="FF0000"/>
              </a:solidFill>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Познакомить детей с природными явлениями в зимний период их положительными и отрицательными влияниями на здоровье человека.</a:t>
            </a:r>
            <a:endParaRPr lang="ru-RU" sz="700" dirty="0" smtClean="0">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Используя методы экспериментирования познакомить детей со свойствами снега и льда.</a:t>
            </a:r>
            <a:endParaRPr lang="ru-RU" sz="700" dirty="0" smtClean="0">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Сохранять и укреплять здоровье детей, формировать устойчивость  к простудным заболеваниям.</a:t>
            </a:r>
            <a:endParaRPr lang="ru-RU" sz="700" dirty="0" smtClean="0">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Способствовать формированию двигательной активности детей через подвижные игры.</a:t>
            </a:r>
            <a:endParaRPr lang="ru-RU" sz="700" dirty="0" smtClean="0">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Обогащать словарный запас детей, способствовать развитию связной речи.</a:t>
            </a:r>
            <a:endParaRPr lang="ru-RU" sz="700" dirty="0" smtClean="0">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Воспитывать чувство прекрасного в ходе наблюдений в природе, художественный вкус, творческие способности в процессе сооружений построек из снега.</a:t>
            </a:r>
            <a:endParaRPr lang="ru-RU" sz="700" dirty="0" smtClean="0">
              <a:latin typeface="Arial" pitchFamily="34" charset="0"/>
            </a:endParaRPr>
          </a:p>
          <a:p>
            <a:pPr marL="0" lvl="0" indent="450850" algn="just" eaLnBrk="0" fontAlgn="base" hangingPunct="0">
              <a:spcBef>
                <a:spcPct val="0"/>
              </a:spcBef>
              <a:spcAft>
                <a:spcPct val="0"/>
              </a:spcAft>
              <a:buClrTx/>
              <a:buSzTx/>
              <a:buNone/>
            </a:pPr>
            <a:r>
              <a:rPr lang="ru-RU" sz="1400" dirty="0" smtClean="0">
                <a:latin typeface="Times New Roman" pitchFamily="18" charset="0"/>
                <a:ea typeface="Calibri" pitchFamily="34" charset="0"/>
                <a:cs typeface="Times New Roman" pitchFamily="18" charset="0"/>
              </a:rPr>
              <a:t>- Вовлекать родителей в процесс оформления участка для зимних прогулок детей, организацию и проведение развлечений для детей.</a:t>
            </a:r>
            <a:endParaRPr lang="ru-RU" sz="1400" dirty="0"/>
          </a:p>
        </p:txBody>
      </p:sp>
      <p:sp>
        <p:nvSpPr>
          <p:cNvPr id="29697" name="Rectangle 1"/>
          <p:cNvSpPr>
            <a:spLocks noChangeArrowheads="1"/>
          </p:cNvSpPr>
          <p:nvPr/>
        </p:nvSpPr>
        <p:spPr bwMode="auto">
          <a:xfrm>
            <a:off x="3357562" y="857224"/>
            <a:ext cx="3143272" cy="2031325"/>
          </a:xfrm>
          <a:prstGeom prst="rect">
            <a:avLst/>
          </a:prstGeom>
          <a:solidFill>
            <a:schemeClr val="bg1">
              <a:lumMod val="95000"/>
            </a:scheme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ЦЕЛЬ ПРОЕКТА</a:t>
            </a:r>
            <a:endParaRPr kumimoji="0" lang="ru-RU" sz="800" b="0" i="0" u="none" strike="noStrike" cap="none" normalizeH="0" baseline="0" dirty="0" smtClean="0">
              <a:ln>
                <a:noFill/>
              </a:ln>
              <a:solidFill>
                <a:srgbClr val="FF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Сформировать у детей представление о зимних явлениях в природе их положительном и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отрицательном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влиянии на здоровье человека. Добиваться осознанного отношения ребенка к своему здоровью.</a:t>
            </a:r>
            <a:endParaRPr kumimoji="0" lang="ru-RU" b="0" i="0" u="none" strike="noStrike" cap="none" normalizeH="0" baseline="0" dirty="0" smtClean="0">
              <a:ln>
                <a:noFill/>
              </a:ln>
              <a:solidFill>
                <a:schemeClr val="tx1"/>
              </a:solidFill>
              <a:effectLst/>
              <a:latin typeface="Arial" pitchFamily="34" charset="0"/>
            </a:endParaRPr>
          </a:p>
        </p:txBody>
      </p:sp>
      <p:sp>
        <p:nvSpPr>
          <p:cNvPr id="29698" name="Rectangle 2"/>
          <p:cNvSpPr>
            <a:spLocks noChangeArrowheads="1"/>
          </p:cNvSpPr>
          <p:nvPr/>
        </p:nvSpPr>
        <p:spPr bwMode="auto">
          <a:xfrm>
            <a:off x="642918" y="357158"/>
            <a:ext cx="557216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80" y="857224"/>
            <a:ext cx="5572164" cy="2286016"/>
          </a:xfrm>
          <a:solidFill>
            <a:schemeClr val="bg1">
              <a:lumMod val="95000"/>
            </a:schemeClr>
          </a:solidFill>
          <a:effectLst>
            <a:softEdge rad="317500"/>
          </a:effectLst>
        </p:spPr>
        <p:txBody>
          <a:bodyPr>
            <a:noAutofit/>
          </a:bodyPr>
          <a:lstStyle/>
          <a:p>
            <a:pPr algn="ct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t>
            </a:r>
            <a:br>
              <a:rPr lang="ru-RU" sz="1400" dirty="0" smtClean="0"/>
            </a:br>
            <a:r>
              <a:rPr lang="ru-RU" sz="1400" b="1" dirty="0" smtClean="0">
                <a:solidFill>
                  <a:srgbClr val="FF0000"/>
                </a:solidFill>
              </a:rPr>
              <a:t>ИНТЕГРАЦИЯ ОБРАЗОВАТЕЛЬНЫХ ОБЛАСТЕЙ</a:t>
            </a:r>
            <a:r>
              <a:rPr lang="ru-RU" sz="1400" dirty="0" smtClean="0"/>
              <a:t/>
            </a:r>
            <a:br>
              <a:rPr lang="ru-RU" sz="1400" dirty="0" smtClean="0"/>
            </a:br>
            <a:r>
              <a:rPr lang="ru-RU" sz="1400" dirty="0" smtClean="0"/>
              <a:t> </a:t>
            </a:r>
            <a:br>
              <a:rPr lang="ru-RU" sz="1400" dirty="0" smtClean="0"/>
            </a:br>
            <a:r>
              <a:rPr lang="ru-RU" sz="1400" dirty="0" smtClean="0"/>
              <a:t>Физическое</a:t>
            </a:r>
            <a:r>
              <a:rPr lang="ru-RU" sz="1400" dirty="0" smtClean="0"/>
              <a:t> развитие</a:t>
            </a:r>
            <a:r>
              <a:rPr lang="ru-RU" sz="1400" dirty="0" smtClean="0"/>
              <a:t/>
            </a:r>
            <a:br>
              <a:rPr lang="ru-RU" sz="1400" dirty="0" smtClean="0"/>
            </a:br>
            <a:r>
              <a:rPr lang="ru-RU" sz="1400" dirty="0" smtClean="0"/>
              <a:t>Познавательное развитие</a:t>
            </a:r>
            <a:br>
              <a:rPr lang="ru-RU" sz="1400" dirty="0" smtClean="0"/>
            </a:br>
            <a:r>
              <a:rPr lang="ru-RU" sz="1400" dirty="0" smtClean="0"/>
              <a:t>Речевое развитие</a:t>
            </a:r>
            <a:r>
              <a:rPr lang="ru-RU" sz="1400" dirty="0" smtClean="0"/>
              <a:t/>
            </a:r>
            <a:br>
              <a:rPr lang="ru-RU" sz="1400" dirty="0" smtClean="0"/>
            </a:br>
            <a:r>
              <a:rPr lang="ru-RU" sz="1400" dirty="0" smtClean="0"/>
              <a:t>Социально-коммуникативное развитие</a:t>
            </a:r>
            <a:r>
              <a:rPr lang="ru-RU" sz="1400" dirty="0" smtClean="0"/>
              <a:t/>
            </a:r>
            <a:br>
              <a:rPr lang="ru-RU" sz="1400" dirty="0" smtClean="0"/>
            </a:br>
            <a:r>
              <a:rPr lang="ru-RU" sz="1400" dirty="0" smtClean="0"/>
              <a:t>Художественно-эстетическое развитие</a:t>
            </a:r>
            <a:r>
              <a:rPr lang="ru-RU" sz="1400" dirty="0" smtClean="0"/>
              <a:t/>
            </a:r>
            <a:br>
              <a:rPr lang="ru-RU" sz="1400" dirty="0" smtClean="0"/>
            </a:br>
            <a:endParaRPr lang="ru-RU" sz="1400" dirty="0"/>
          </a:p>
        </p:txBody>
      </p:sp>
      <p:pic>
        <p:nvPicPr>
          <p:cNvPr id="12" name="Содержимое 11" descr="Покормите птиц.JPG"/>
          <p:cNvPicPr>
            <a:picLocks noGrp="1" noChangeAspect="1"/>
          </p:cNvPicPr>
          <p:nvPr>
            <p:ph sz="half" idx="1"/>
          </p:nvPr>
        </p:nvPicPr>
        <p:blipFill>
          <a:blip r:embed="rId2" cstate="print"/>
          <a:stretch>
            <a:fillRect/>
          </a:stretch>
        </p:blipFill>
        <p:spPr>
          <a:xfrm rot="20618572">
            <a:off x="323885" y="4383437"/>
            <a:ext cx="3231155" cy="3543614"/>
          </a:xfrm>
          <a:effectLst>
            <a:softEdge rad="317500"/>
          </a:effectLst>
        </p:spPr>
      </p:pic>
      <p:pic>
        <p:nvPicPr>
          <p:cNvPr id="10" name="Содержимое 9" descr="Зим. прогул. Андрей-13.JPG"/>
          <p:cNvPicPr>
            <a:picLocks noGrp="1" noChangeAspect="1"/>
          </p:cNvPicPr>
          <p:nvPr>
            <p:ph sz="half" idx="2"/>
          </p:nvPr>
        </p:nvPicPr>
        <p:blipFill>
          <a:blip r:embed="rId3" cstate="print"/>
          <a:stretch>
            <a:fillRect/>
          </a:stretch>
        </p:blipFill>
        <p:spPr>
          <a:xfrm rot="1120917">
            <a:off x="3087945" y="4416557"/>
            <a:ext cx="3289118" cy="3750797"/>
          </a:xfrm>
          <a:effectLst>
            <a:softEdge rad="317500"/>
          </a:effectLst>
        </p:spPr>
      </p:pic>
      <p:sp>
        <p:nvSpPr>
          <p:cNvPr id="7" name="Текст 6"/>
          <p:cNvSpPr>
            <a:spLocks noGrp="1"/>
          </p:cNvSpPr>
          <p:nvPr>
            <p:ph type="body" sz="half" idx="4294967295"/>
          </p:nvPr>
        </p:nvSpPr>
        <p:spPr>
          <a:xfrm>
            <a:off x="3825875" y="3214678"/>
            <a:ext cx="2746397" cy="857256"/>
          </a:xfrm>
          <a:solidFill>
            <a:schemeClr val="bg1">
              <a:lumMod val="95000"/>
            </a:schemeClr>
          </a:solidFill>
          <a:effectLst>
            <a:softEdge rad="317500"/>
          </a:effectLst>
        </p:spPr>
        <p:txBody>
          <a:bodyPr>
            <a:normAutofit/>
          </a:bodyPr>
          <a:lstStyle/>
          <a:p>
            <a:r>
              <a:rPr lang="ru-RU" dirty="0" smtClean="0"/>
              <a:t> </a:t>
            </a:r>
            <a:r>
              <a:rPr lang="ru-RU" sz="1400" dirty="0" smtClean="0">
                <a:solidFill>
                  <a:srgbClr val="FF0000"/>
                </a:solidFill>
              </a:rPr>
              <a:t>УЧАСТНИКИ ПРОЕКТА: </a:t>
            </a:r>
          </a:p>
          <a:p>
            <a:r>
              <a:rPr lang="ru-RU" sz="1400" dirty="0" smtClean="0"/>
              <a:t>Дети, педагоги, родители.</a:t>
            </a:r>
          </a:p>
          <a:p>
            <a:endParaRPr lang="ru-RU" dirty="0" smtClean="0"/>
          </a:p>
        </p:txBody>
      </p:sp>
      <p:sp>
        <p:nvSpPr>
          <p:cNvPr id="4" name="Текст 3"/>
          <p:cNvSpPr>
            <a:spLocks noGrp="1"/>
          </p:cNvSpPr>
          <p:nvPr>
            <p:ph type="body" idx="4294967295"/>
          </p:nvPr>
        </p:nvSpPr>
        <p:spPr>
          <a:xfrm>
            <a:off x="285728" y="3214678"/>
            <a:ext cx="2744810" cy="857256"/>
          </a:xfrm>
          <a:solidFill>
            <a:schemeClr val="bg1">
              <a:lumMod val="95000"/>
            </a:schemeClr>
          </a:solidFill>
          <a:effectLst>
            <a:softEdge rad="317500"/>
          </a:effectLst>
        </p:spPr>
        <p:txBody>
          <a:bodyPr>
            <a:noAutofit/>
          </a:bodyPr>
          <a:lstStyle/>
          <a:p>
            <a:r>
              <a:rPr lang="ru-RU" sz="1400" dirty="0" smtClean="0">
                <a:solidFill>
                  <a:srgbClr val="FF0000"/>
                </a:solidFill>
              </a:rPr>
              <a:t>ТИП ПРОЕКТА: </a:t>
            </a:r>
          </a:p>
          <a:p>
            <a:r>
              <a:rPr lang="ru-RU" sz="1400" dirty="0" smtClean="0"/>
              <a:t> Творческий, краткосрочный.</a:t>
            </a:r>
          </a:p>
          <a:p>
            <a:endParaRPr lang="ru-RU" sz="2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0050" y="785786"/>
            <a:ext cx="6100784" cy="3481414"/>
          </a:xfrm>
        </p:spPr>
        <p:txBody>
          <a:bodyPr>
            <a:normAutofit/>
          </a:bodyPr>
          <a:lstStyle/>
          <a:p>
            <a:r>
              <a:rPr lang="ru-RU" dirty="0" smtClean="0"/>
              <a:t/>
            </a:r>
            <a:br>
              <a:rPr lang="ru-RU" dirty="0" smtClean="0"/>
            </a:br>
            <a:r>
              <a:rPr lang="ru-RU" dirty="0" smtClean="0"/>
              <a:t/>
            </a:r>
            <a:br>
              <a:rPr lang="ru-RU" dirty="0" smtClean="0"/>
            </a:br>
            <a:endParaRPr lang="ru-RU" dirty="0"/>
          </a:p>
        </p:txBody>
      </p:sp>
      <p:sp>
        <p:nvSpPr>
          <p:cNvPr id="3" name="Текст 2"/>
          <p:cNvSpPr>
            <a:spLocks noGrp="1"/>
          </p:cNvSpPr>
          <p:nvPr>
            <p:ph type="subTitle" idx="1"/>
          </p:nvPr>
        </p:nvSpPr>
        <p:spPr>
          <a:xfrm>
            <a:off x="1785926" y="357158"/>
            <a:ext cx="2714644" cy="857256"/>
          </a:xfrm>
          <a:solidFill>
            <a:schemeClr val="bg1">
              <a:lumMod val="95000"/>
            </a:schemeClr>
          </a:solidFill>
          <a:effectLst>
            <a:softEdge rad="317500"/>
          </a:effectLst>
        </p:spPr>
        <p:txBody>
          <a:bodyPr>
            <a:noAutofit/>
          </a:bodyPr>
          <a:lstStyle/>
          <a:p>
            <a:pPr algn="ctr"/>
            <a:r>
              <a:rPr lang="ru-RU" sz="1600" dirty="0" smtClean="0">
                <a:solidFill>
                  <a:srgbClr val="FF0000"/>
                </a:solidFill>
              </a:rPr>
              <a:t>Этапы проекта</a:t>
            </a:r>
          </a:p>
          <a:p>
            <a:pPr algn="ctr"/>
            <a:r>
              <a:rPr lang="ru-RU" sz="1400" dirty="0" smtClean="0">
                <a:solidFill>
                  <a:srgbClr val="FF0000"/>
                </a:solidFill>
              </a:rPr>
              <a:t>Подготовительный этап</a:t>
            </a:r>
            <a:endParaRPr lang="ru-RU" sz="1400" dirty="0">
              <a:solidFill>
                <a:srgbClr val="FF0000"/>
              </a:solidFill>
            </a:endParaRPr>
          </a:p>
        </p:txBody>
      </p:sp>
      <p:pic>
        <p:nvPicPr>
          <p:cNvPr id="4" name="Рисунок 3" descr="laksiq10.png"/>
          <p:cNvPicPr>
            <a:picLocks noChangeAspect="1"/>
          </p:cNvPicPr>
          <p:nvPr/>
        </p:nvPicPr>
        <p:blipFill>
          <a:blip r:embed="rId2"/>
          <a:stretch>
            <a:fillRect/>
          </a:stretch>
        </p:blipFill>
        <p:spPr>
          <a:xfrm>
            <a:off x="1071546" y="5929322"/>
            <a:ext cx="4357718" cy="2500330"/>
          </a:xfrm>
          <a:prstGeom prst="rect">
            <a:avLst/>
          </a:prstGeom>
          <a:effectLst>
            <a:softEdge rad="317500"/>
          </a:effectLst>
        </p:spPr>
      </p:pic>
      <p:graphicFrame>
        <p:nvGraphicFramePr>
          <p:cNvPr id="10" name="Таблица 9"/>
          <p:cNvGraphicFramePr>
            <a:graphicFrameLocks noGrp="1"/>
          </p:cNvGraphicFramePr>
          <p:nvPr/>
        </p:nvGraphicFramePr>
        <p:xfrm>
          <a:off x="285728" y="1142975"/>
          <a:ext cx="6286544" cy="4486656"/>
        </p:xfrm>
        <a:graphic>
          <a:graphicData uri="http://schemas.openxmlformats.org/drawingml/2006/table">
            <a:tbl>
              <a:tblPr/>
              <a:tblGrid>
                <a:gridCol w="1285884"/>
                <a:gridCol w="2071702"/>
                <a:gridCol w="2928958"/>
              </a:tblGrid>
              <a:tr h="196216">
                <a:tc>
                  <a:txBody>
                    <a:bodyPr/>
                    <a:lstStyle/>
                    <a:p>
                      <a:pPr algn="just">
                        <a:lnSpc>
                          <a:spcPct val="115000"/>
                        </a:lnSpc>
                        <a:spcAft>
                          <a:spcPts val="0"/>
                        </a:spcAft>
                      </a:pPr>
                      <a:r>
                        <a:rPr lang="ru-RU" sz="1600" dirty="0" smtClean="0">
                          <a:latin typeface="Times New Roman"/>
                          <a:ea typeface="Calibri"/>
                          <a:cs typeface="Times New Roman"/>
                        </a:rPr>
                        <a:t>Участники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ru-RU" sz="1600" dirty="0">
                          <a:latin typeface="Times New Roman"/>
                          <a:ea typeface="Calibri"/>
                          <a:cs typeface="Times New Roman"/>
                        </a:rPr>
                        <a:t>Мероприятия</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ru-RU" sz="1600" dirty="0" smtClean="0">
                          <a:latin typeface="Times New Roman"/>
                          <a:ea typeface="Calibri"/>
                          <a:cs typeface="Times New Roman"/>
                        </a:rPr>
                        <a:t>Задачи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637917">
                <a:tc>
                  <a:txBody>
                    <a:bodyPr/>
                    <a:lstStyle/>
                    <a:p>
                      <a:pPr algn="just">
                        <a:lnSpc>
                          <a:spcPct val="115000"/>
                        </a:lnSpc>
                        <a:spcAft>
                          <a:spcPts val="0"/>
                        </a:spcAft>
                      </a:pPr>
                      <a:r>
                        <a:rPr lang="ru-RU" sz="1600" dirty="0">
                          <a:latin typeface="Times New Roman"/>
                          <a:ea typeface="Calibri"/>
                          <a:cs typeface="Times New Roman"/>
                        </a:rPr>
                        <a:t>Родители,</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воспитатели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ru-RU" sz="1600" dirty="0">
                          <a:latin typeface="Times New Roman"/>
                          <a:ea typeface="Calibri"/>
                          <a:cs typeface="Times New Roman"/>
                        </a:rPr>
                        <a:t>Родительское собрание</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«Здоровье дошкольника- </a:t>
                      </a:r>
                      <a:r>
                        <a:rPr lang="ru-RU" sz="1600" dirty="0" smtClean="0">
                          <a:latin typeface="Times New Roman"/>
                          <a:ea typeface="Calibri"/>
                          <a:cs typeface="Times New Roman"/>
                        </a:rPr>
                        <a:t>общая</a:t>
                      </a:r>
                      <a:r>
                        <a:rPr lang="ru-RU" sz="1600" baseline="0" dirty="0" smtClean="0">
                          <a:latin typeface="Times New Roman"/>
                          <a:ea typeface="Calibri"/>
                          <a:cs typeface="Times New Roman"/>
                        </a:rPr>
                        <a:t> </a:t>
                      </a:r>
                      <a:r>
                        <a:rPr lang="ru-RU" sz="1600" dirty="0" smtClean="0">
                          <a:latin typeface="Times New Roman"/>
                          <a:ea typeface="Calibri"/>
                          <a:cs typeface="Times New Roman"/>
                        </a:rPr>
                        <a:t>забота </a:t>
                      </a:r>
                      <a:r>
                        <a:rPr lang="ru-RU" sz="1600" dirty="0">
                          <a:latin typeface="Times New Roman"/>
                          <a:ea typeface="Calibri"/>
                          <a:cs typeface="Times New Roman"/>
                        </a:rPr>
                        <a:t>педагогов и родителей»</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ru-RU" sz="1600" dirty="0">
                          <a:latin typeface="Times New Roman"/>
                          <a:ea typeface="Calibri"/>
                          <a:cs typeface="Times New Roman"/>
                        </a:rPr>
                        <a:t>Довести до сведения родителей задачи по развитию и воспитанию детей решаемые на прогулке в зимний период. Определить роль взрослых в их решении.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810212">
                <a:tc>
                  <a:txBody>
                    <a:bodyPr/>
                    <a:lstStyle/>
                    <a:p>
                      <a:pPr algn="just">
                        <a:lnSpc>
                          <a:spcPct val="115000"/>
                        </a:lnSpc>
                        <a:spcAft>
                          <a:spcPts val="0"/>
                        </a:spcAft>
                      </a:pPr>
                      <a:r>
                        <a:rPr lang="ru-RU" sz="1600" dirty="0">
                          <a:latin typeface="Times New Roman"/>
                          <a:ea typeface="Calibri"/>
                          <a:cs typeface="Times New Roman"/>
                        </a:rPr>
                        <a:t>Родители,</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воспитатели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ru-RU" sz="1600" dirty="0">
                          <a:latin typeface="Times New Roman"/>
                          <a:ea typeface="Calibri"/>
                          <a:cs typeface="Times New Roman"/>
                        </a:rPr>
                        <a:t>Создание условий для прогулки детей зимой</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ru-RU" sz="1600" dirty="0">
                          <a:latin typeface="Times New Roman"/>
                          <a:ea typeface="Calibri"/>
                          <a:cs typeface="Times New Roman"/>
                        </a:rPr>
                        <a:t>Создание условий для полноценного развития детей во время зимней прогулки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637917">
                <a:tc>
                  <a:txBody>
                    <a:bodyPr/>
                    <a:lstStyle/>
                    <a:p>
                      <a:pPr algn="just">
                        <a:lnSpc>
                          <a:spcPct val="115000"/>
                        </a:lnSpc>
                        <a:spcAft>
                          <a:spcPts val="0"/>
                        </a:spcAft>
                      </a:pPr>
                      <a:r>
                        <a:rPr lang="ru-RU" sz="1600" dirty="0">
                          <a:latin typeface="Times New Roman"/>
                          <a:ea typeface="Calibri"/>
                          <a:cs typeface="Times New Roman"/>
                        </a:rPr>
                        <a:t>Дети,</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воспитатели</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ru-RU" sz="1600" dirty="0">
                          <a:latin typeface="Times New Roman"/>
                          <a:ea typeface="Calibri"/>
                          <a:cs typeface="Times New Roman"/>
                        </a:rPr>
                        <a:t>Дидактические игры:</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«Что лишнее»</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«Оденем куклу на прогулку»</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«Что сначала, что потом»</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ru-RU" sz="1600" dirty="0">
                          <a:latin typeface="Times New Roman"/>
                          <a:ea typeface="Calibri"/>
                          <a:cs typeface="Times New Roman"/>
                        </a:rPr>
                        <a:t>Упорядочить последовательность одевания, показать значимость </a:t>
                      </a:r>
                      <a:r>
                        <a:rPr lang="ru-RU" sz="1600" dirty="0" smtClean="0">
                          <a:latin typeface="Times New Roman"/>
                          <a:ea typeface="Calibri"/>
                          <a:cs typeface="Times New Roman"/>
                        </a:rPr>
                        <a:t>последовательности одевания </a:t>
                      </a:r>
                      <a:r>
                        <a:rPr lang="ru-RU" sz="1600" dirty="0">
                          <a:latin typeface="Times New Roman"/>
                          <a:ea typeface="Calibri"/>
                          <a:cs typeface="Times New Roman"/>
                        </a:rPr>
                        <a:t>в сохранении здоровья</a:t>
                      </a:r>
                      <a:r>
                        <a:rPr lang="ru-RU" sz="1600" dirty="0" smtClean="0">
                          <a:latin typeface="Times New Roman"/>
                          <a:ea typeface="Calibri"/>
                          <a:cs typeface="Times New Roman"/>
                        </a:rPr>
                        <a:t>. Учить </a:t>
                      </a:r>
                      <a:r>
                        <a:rPr lang="ru-RU" sz="1600" dirty="0">
                          <a:latin typeface="Times New Roman"/>
                          <a:ea typeface="Calibri"/>
                          <a:cs typeface="Times New Roman"/>
                        </a:rPr>
                        <a:t>классифицировать предметы.</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8" y="428596"/>
            <a:ext cx="6172200" cy="285752"/>
          </a:xfrm>
          <a:solidFill>
            <a:schemeClr val="bg1">
              <a:lumMod val="95000"/>
            </a:schemeClr>
          </a:solidFill>
          <a:effectLst>
            <a:softEdge rad="63500"/>
          </a:effectLst>
        </p:spPr>
        <p:txBody>
          <a:bodyPr>
            <a:normAutofit fontScale="90000"/>
          </a:bodyPr>
          <a:lstStyle/>
          <a:p>
            <a:pPr algn="ctr"/>
            <a:r>
              <a:rPr lang="ru-RU" dirty="0" smtClean="0"/>
              <a:t> </a:t>
            </a:r>
            <a:br>
              <a:rPr lang="ru-RU" dirty="0" smtClean="0"/>
            </a:br>
            <a:r>
              <a:rPr lang="ru-RU" sz="6000" dirty="0" smtClean="0"/>
              <a:t/>
            </a:r>
            <a:br>
              <a:rPr lang="ru-RU" sz="6000" dirty="0" smtClean="0"/>
            </a:br>
            <a:r>
              <a:rPr lang="ru-RU" sz="1800" dirty="0" smtClean="0">
                <a:solidFill>
                  <a:srgbClr val="FF0000"/>
                </a:solidFill>
              </a:rPr>
              <a:t>Основной  </a:t>
            </a:r>
            <a:endParaRPr lang="ru-RU" dirty="0">
              <a:solidFill>
                <a:srgbClr val="FF0000"/>
              </a:solidFill>
            </a:endParaRPr>
          </a:p>
        </p:txBody>
      </p:sp>
      <p:graphicFrame>
        <p:nvGraphicFramePr>
          <p:cNvPr id="5" name="Таблица 4"/>
          <p:cNvGraphicFramePr>
            <a:graphicFrameLocks noGrp="1"/>
          </p:cNvGraphicFramePr>
          <p:nvPr/>
        </p:nvGraphicFramePr>
        <p:xfrm>
          <a:off x="285728" y="857224"/>
          <a:ext cx="6286543" cy="5986467"/>
        </p:xfrm>
        <a:graphic>
          <a:graphicData uri="http://schemas.openxmlformats.org/drawingml/2006/table">
            <a:tbl>
              <a:tblPr firstRow="1" bandRow="1">
                <a:tableStyleId>{5C22544A-7EE6-4342-B048-85BDC9FD1C3A}</a:tableStyleId>
              </a:tblPr>
              <a:tblGrid>
                <a:gridCol w="282541"/>
                <a:gridCol w="4289490"/>
                <a:gridCol w="1714512"/>
              </a:tblGrid>
              <a:tr h="599125">
                <a:tc>
                  <a:txBody>
                    <a:bodyPr/>
                    <a:lstStyle/>
                    <a:p>
                      <a:endParaRPr lang="ru-RU" sz="1400" dirty="0"/>
                    </a:p>
                  </a:txBody>
                  <a:tcPr/>
                </a:tc>
                <a:tc>
                  <a:txBody>
                    <a:bodyPr/>
                    <a:lstStyle/>
                    <a:p>
                      <a:r>
                        <a:rPr kumimoji="0" lang="ru-RU" sz="1800" b="1" kern="1200" dirty="0" smtClean="0">
                          <a:solidFill>
                            <a:schemeClr val="lt1"/>
                          </a:solidFill>
                          <a:latin typeface="+mn-lt"/>
                          <a:ea typeface="+mn-ea"/>
                          <a:cs typeface="+mn-cs"/>
                        </a:rPr>
                        <a:t>Тема, задачи</a:t>
                      </a:r>
                      <a:endParaRPr lang="ru-RU" dirty="0"/>
                    </a:p>
                  </a:txBody>
                  <a:tcPr/>
                </a:tc>
                <a:tc>
                  <a:txBody>
                    <a:bodyPr/>
                    <a:lstStyle/>
                    <a:p>
                      <a:r>
                        <a:rPr kumimoji="0" lang="ru-RU" sz="1800" b="1" kern="1200" dirty="0" smtClean="0">
                          <a:solidFill>
                            <a:schemeClr val="lt1"/>
                          </a:solidFill>
                          <a:latin typeface="+mn-lt"/>
                          <a:ea typeface="+mn-ea"/>
                          <a:cs typeface="+mn-cs"/>
                        </a:rPr>
                        <a:t>Участники</a:t>
                      </a:r>
                      <a:endParaRPr lang="ru-RU" dirty="0"/>
                    </a:p>
                  </a:txBody>
                  <a:tcPr/>
                </a:tc>
              </a:tr>
              <a:tr h="5387342">
                <a:tc>
                  <a:txBody>
                    <a:bodyPr/>
                    <a:lstStyle/>
                    <a:p>
                      <a:r>
                        <a:rPr kumimoji="0" lang="ru-RU" sz="1400" kern="1200" dirty="0" smtClean="0">
                          <a:solidFill>
                            <a:schemeClr val="dk1"/>
                          </a:solidFill>
                          <a:latin typeface="+mn-lt"/>
                          <a:ea typeface="+mn-ea"/>
                          <a:cs typeface="+mn-cs"/>
                        </a:rPr>
                        <a:t>Наблюдения</a:t>
                      </a:r>
                      <a:endParaRPr lang="ru-RU" sz="1400" dirty="0"/>
                    </a:p>
                  </a:txBody>
                  <a:tcPr>
                    <a:solidFill>
                      <a:schemeClr val="bg1">
                        <a:lumMod val="95000"/>
                      </a:schemeClr>
                    </a:solidFill>
                  </a:tcPr>
                </a:tc>
                <a:tc>
                  <a:txBody>
                    <a:bodyPr/>
                    <a:lstStyle/>
                    <a:p>
                      <a:r>
                        <a:rPr kumimoji="0" lang="ru-RU" sz="1400" u="sng" kern="1200" dirty="0" smtClean="0">
                          <a:solidFill>
                            <a:schemeClr val="dk1"/>
                          </a:solidFill>
                          <a:latin typeface="+mn-lt"/>
                          <a:ea typeface="+mn-ea"/>
                          <a:cs typeface="+mn-cs"/>
                        </a:rPr>
                        <a:t>«Снежок порхает, кружится»</a:t>
                      </a:r>
                    </a:p>
                    <a:p>
                      <a:r>
                        <a:rPr kumimoji="0" lang="ru-RU" sz="1400" kern="1200" dirty="0" smtClean="0">
                          <a:solidFill>
                            <a:schemeClr val="dk1"/>
                          </a:solidFill>
                          <a:latin typeface="+mn-lt"/>
                          <a:ea typeface="+mn-ea"/>
                          <a:cs typeface="+mn-cs"/>
                        </a:rPr>
                        <a:t> Учить выделять характерные изменения в природе, дать представление о снегопаде. Показать красоту этого </a:t>
                      </a:r>
                      <a:r>
                        <a:rPr kumimoji="0" lang="ru-RU" sz="1400" kern="1200" dirty="0" err="1" smtClean="0">
                          <a:solidFill>
                            <a:schemeClr val="dk1"/>
                          </a:solidFill>
                          <a:latin typeface="+mn-lt"/>
                          <a:ea typeface="+mn-ea"/>
                          <a:cs typeface="+mn-cs"/>
                        </a:rPr>
                        <a:t>явления.Объяснить</a:t>
                      </a:r>
                      <a:r>
                        <a:rPr kumimoji="0" lang="ru-RU" sz="1400" kern="1200" dirty="0" smtClean="0">
                          <a:solidFill>
                            <a:schemeClr val="dk1"/>
                          </a:solidFill>
                          <a:latin typeface="+mn-lt"/>
                          <a:ea typeface="+mn-ea"/>
                          <a:cs typeface="+mn-cs"/>
                        </a:rPr>
                        <a:t>, что снег можно подержать на ладошке но в рот брать нельзя.</a:t>
                      </a:r>
                    </a:p>
                    <a:p>
                      <a:r>
                        <a:rPr kumimoji="0" lang="ru-RU" sz="1400" kern="1200" dirty="0" smtClean="0">
                          <a:solidFill>
                            <a:schemeClr val="dk1"/>
                          </a:solidFill>
                          <a:latin typeface="+mn-lt"/>
                          <a:ea typeface="+mn-ea"/>
                          <a:cs typeface="+mn-cs"/>
                        </a:rPr>
                        <a:t> </a:t>
                      </a:r>
                    </a:p>
                    <a:p>
                      <a:r>
                        <a:rPr kumimoji="0" lang="ru-RU" sz="1400" u="sng" kern="1200" dirty="0" smtClean="0">
                          <a:solidFill>
                            <a:schemeClr val="dk1"/>
                          </a:solidFill>
                          <a:latin typeface="+mn-lt"/>
                          <a:ea typeface="+mn-ea"/>
                          <a:cs typeface="+mn-cs"/>
                        </a:rPr>
                        <a:t>«Каким бывает снег».</a:t>
                      </a:r>
                    </a:p>
                    <a:p>
                      <a:r>
                        <a:rPr kumimoji="0" lang="ru-RU" sz="1400" kern="1200" dirty="0" smtClean="0">
                          <a:solidFill>
                            <a:schemeClr val="dk1"/>
                          </a:solidFill>
                          <a:latin typeface="+mn-lt"/>
                          <a:ea typeface="+mn-ea"/>
                          <a:cs typeface="+mn-cs"/>
                        </a:rPr>
                        <a:t> Показать детям каким бывает снег в морозный день и каким во время оттепели. Проследить взаимосвязь состояния снега с температурными изменениями </a:t>
                      </a:r>
                    </a:p>
                    <a:p>
                      <a:r>
                        <a:rPr kumimoji="0" lang="ru-RU" sz="1400" kern="1200" dirty="0" smtClean="0">
                          <a:solidFill>
                            <a:schemeClr val="dk1"/>
                          </a:solidFill>
                          <a:latin typeface="+mn-lt"/>
                          <a:ea typeface="+mn-ea"/>
                          <a:cs typeface="+mn-cs"/>
                        </a:rPr>
                        <a:t> </a:t>
                      </a:r>
                      <a:endParaRPr kumimoji="0" lang="ru-RU" sz="1400" u="sng" kern="1200" dirty="0" smtClean="0">
                        <a:solidFill>
                          <a:schemeClr val="dk1"/>
                        </a:solidFill>
                        <a:latin typeface="+mn-lt"/>
                        <a:ea typeface="+mn-ea"/>
                        <a:cs typeface="+mn-cs"/>
                      </a:endParaRPr>
                    </a:p>
                    <a:p>
                      <a:r>
                        <a:rPr kumimoji="0" lang="ru-RU" sz="1400" u="sng" kern="1200" dirty="0" smtClean="0">
                          <a:solidFill>
                            <a:schemeClr val="dk1"/>
                          </a:solidFill>
                          <a:latin typeface="+mn-lt"/>
                          <a:ea typeface="+mn-ea"/>
                          <a:cs typeface="+mn-cs"/>
                        </a:rPr>
                        <a:t>« Почему мы так оделись?»</a:t>
                      </a:r>
                    </a:p>
                    <a:p>
                      <a:r>
                        <a:rPr kumimoji="0" lang="ru-RU" sz="1400" kern="1200" dirty="0" smtClean="0">
                          <a:solidFill>
                            <a:schemeClr val="dk1"/>
                          </a:solidFill>
                          <a:latin typeface="+mn-lt"/>
                          <a:ea typeface="+mn-ea"/>
                          <a:cs typeface="+mn-cs"/>
                        </a:rPr>
                        <a:t> Понаблюдать за одеждой людей. Проследить взаимосвязь с температурными изменениями, подвести к выводу, что правильность выбора одежды важна для здоровья человека.</a:t>
                      </a:r>
                    </a:p>
                    <a:p>
                      <a:r>
                        <a:rPr kumimoji="0" lang="ru-RU" sz="1400" kern="1200" dirty="0" smtClean="0">
                          <a:solidFill>
                            <a:schemeClr val="dk1"/>
                          </a:solidFill>
                          <a:latin typeface="+mn-lt"/>
                          <a:ea typeface="+mn-ea"/>
                          <a:cs typeface="+mn-cs"/>
                        </a:rPr>
                        <a:t> </a:t>
                      </a:r>
                    </a:p>
                    <a:p>
                      <a:r>
                        <a:rPr kumimoji="0" lang="ru-RU" sz="1400" u="sng" kern="1200" dirty="0" smtClean="0">
                          <a:solidFill>
                            <a:schemeClr val="dk1"/>
                          </a:solidFill>
                          <a:latin typeface="+mn-lt"/>
                          <a:ea typeface="+mn-ea"/>
                          <a:cs typeface="+mn-cs"/>
                        </a:rPr>
                        <a:t>« Стали дни короче, солнце светит мало»</a:t>
                      </a:r>
                    </a:p>
                    <a:p>
                      <a:r>
                        <a:rPr kumimoji="0" lang="ru-RU" sz="1400" kern="1200" dirty="0" smtClean="0">
                          <a:solidFill>
                            <a:schemeClr val="dk1"/>
                          </a:solidFill>
                          <a:latin typeface="+mn-lt"/>
                          <a:ea typeface="+mn-ea"/>
                          <a:cs typeface="+mn-cs"/>
                        </a:rPr>
                        <a:t> Развивать наблюдательность, закреплять признаки зимы, учить устанавливать взаимосвязи в природе.</a:t>
                      </a:r>
                      <a:endParaRPr lang="ru-RU" sz="1400"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Воспитатели</a:t>
                      </a:r>
                    </a:p>
                    <a:p>
                      <a:r>
                        <a:rPr kumimoji="0" lang="ru-RU" sz="1400" kern="1200" dirty="0" smtClean="0">
                          <a:solidFill>
                            <a:schemeClr val="dk1"/>
                          </a:solidFill>
                          <a:latin typeface="+mn-lt"/>
                          <a:ea typeface="+mn-ea"/>
                          <a:cs typeface="+mn-cs"/>
                        </a:rPr>
                        <a:t>дети</a:t>
                      </a:r>
                    </a:p>
                    <a:p>
                      <a:r>
                        <a:rPr kumimoji="0" lang="ru-RU" sz="1800" kern="1200" dirty="0" smtClean="0">
                          <a:solidFill>
                            <a:schemeClr val="dk1"/>
                          </a:solidFill>
                          <a:latin typeface="+mn-lt"/>
                          <a:ea typeface="+mn-ea"/>
                          <a:cs typeface="+mn-cs"/>
                        </a:rPr>
                        <a:t> </a:t>
                      </a:r>
                    </a:p>
                    <a:p>
                      <a:endParaRPr lang="ru-RU" dirty="0"/>
                    </a:p>
                  </a:txBody>
                  <a:tcPr>
                    <a:solidFill>
                      <a:schemeClr val="bg1">
                        <a:lumMod val="95000"/>
                      </a:schemeClr>
                    </a:solidFill>
                  </a:tcPr>
                </a:tc>
              </a:tr>
            </a:tbl>
          </a:graphicData>
        </a:graphic>
      </p:graphicFrame>
      <p:pic>
        <p:nvPicPr>
          <p:cNvPr id="9" name="Содержимое 8" descr=". а ф первый снег.jpg"/>
          <p:cNvPicPr>
            <a:picLocks noGrp="1" noChangeAspect="1"/>
          </p:cNvPicPr>
          <p:nvPr>
            <p:ph idx="1"/>
          </p:nvPr>
        </p:nvPicPr>
        <p:blipFill>
          <a:blip r:embed="rId2"/>
          <a:stretch>
            <a:fillRect/>
          </a:stretch>
        </p:blipFill>
        <p:spPr>
          <a:xfrm rot="947353">
            <a:off x="1751243" y="6341648"/>
            <a:ext cx="3425283" cy="2845478"/>
          </a:xfrm>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7" name="Текст 6"/>
          <p:cNvSpPr>
            <a:spLocks noGrp="1"/>
          </p:cNvSpPr>
          <p:nvPr>
            <p:ph type="body" idx="1"/>
          </p:nvPr>
        </p:nvSpPr>
        <p:spPr>
          <a:xfrm>
            <a:off x="285728" y="7286644"/>
            <a:ext cx="6286544" cy="1571635"/>
          </a:xfrm>
          <a:effectLst>
            <a:softEdge rad="317500"/>
          </a:effectLst>
        </p:spPr>
        <p:txBody>
          <a:bodyPr/>
          <a:lstStyle/>
          <a:p>
            <a:endParaRPr lang="ru-RU" dirty="0"/>
          </a:p>
        </p:txBody>
      </p:sp>
      <p:graphicFrame>
        <p:nvGraphicFramePr>
          <p:cNvPr id="8" name="Таблица 7"/>
          <p:cNvGraphicFramePr>
            <a:graphicFrameLocks noGrp="1"/>
          </p:cNvGraphicFramePr>
          <p:nvPr/>
        </p:nvGraphicFramePr>
        <p:xfrm>
          <a:off x="214290" y="285720"/>
          <a:ext cx="6215107" cy="8572560"/>
        </p:xfrm>
        <a:graphic>
          <a:graphicData uri="http://schemas.openxmlformats.org/drawingml/2006/table">
            <a:tbl>
              <a:tblPr firstRow="1" bandRow="1">
                <a:tableStyleId>{5C22544A-7EE6-4342-B048-85BDC9FD1C3A}</a:tableStyleId>
              </a:tblPr>
              <a:tblGrid>
                <a:gridCol w="214314"/>
                <a:gridCol w="4447016"/>
                <a:gridCol w="1553777"/>
              </a:tblGrid>
              <a:tr h="285752">
                <a:tc>
                  <a:txBody>
                    <a:bodyPr/>
                    <a:lstStyle/>
                    <a:p>
                      <a:endParaRPr lang="ru-RU" dirty="0"/>
                    </a:p>
                  </a:txBody>
                  <a:tcPr/>
                </a:tc>
                <a:tc>
                  <a:txBody>
                    <a:bodyPr/>
                    <a:lstStyle/>
                    <a:p>
                      <a:endParaRPr lang="ru-RU" dirty="0"/>
                    </a:p>
                  </a:txBody>
                  <a:tcPr/>
                </a:tc>
                <a:tc>
                  <a:txBody>
                    <a:bodyPr/>
                    <a:lstStyle/>
                    <a:p>
                      <a:endParaRPr lang="ru-RU"/>
                    </a:p>
                  </a:txBody>
                  <a:tcPr/>
                </a:tc>
              </a:tr>
              <a:tr h="8206800">
                <a:tc>
                  <a:txBody>
                    <a:bodyPr/>
                    <a:lstStyle/>
                    <a:p>
                      <a:endParaRPr lang="ru-RU" dirty="0"/>
                    </a:p>
                  </a:txBody>
                  <a:tcPr>
                    <a:solidFill>
                      <a:schemeClr val="bg1">
                        <a:lumMod val="95000"/>
                      </a:schemeClr>
                    </a:solidFill>
                  </a:tcPr>
                </a:tc>
                <a:tc>
                  <a:txBody>
                    <a:bodyPr/>
                    <a:lstStyle/>
                    <a:p>
                      <a:r>
                        <a:rPr kumimoji="0" lang="ru-RU" sz="1400" u="sng" kern="1200" dirty="0" smtClean="0">
                          <a:solidFill>
                            <a:schemeClr val="dk1"/>
                          </a:solidFill>
                          <a:latin typeface="+mn-lt"/>
                          <a:ea typeface="+mn-ea"/>
                          <a:cs typeface="+mn-cs"/>
                        </a:rPr>
                        <a:t>« Растительный мир зимой»</a:t>
                      </a:r>
                    </a:p>
                    <a:p>
                      <a:r>
                        <a:rPr kumimoji="0" lang="ru-RU" sz="1400" kern="1200" dirty="0" smtClean="0">
                          <a:solidFill>
                            <a:schemeClr val="dk1"/>
                          </a:solidFill>
                          <a:latin typeface="+mn-lt"/>
                          <a:ea typeface="+mn-ea"/>
                          <a:cs typeface="+mn-cs"/>
                        </a:rPr>
                        <a:t> Наблюдать за деревьями разных видов, продолжать знакомить с их характерными особенностями. Учить</a:t>
                      </a:r>
                      <a:r>
                        <a:rPr kumimoji="0" lang="ru-RU" sz="1400" kern="1200" baseline="0" dirty="0" smtClean="0">
                          <a:solidFill>
                            <a:schemeClr val="dk1"/>
                          </a:solidFill>
                          <a:latin typeface="+mn-lt"/>
                          <a:ea typeface="+mn-ea"/>
                          <a:cs typeface="+mn-cs"/>
                        </a:rPr>
                        <a:t> </a:t>
                      </a:r>
                      <a:r>
                        <a:rPr kumimoji="0" lang="ru-RU" sz="1400" kern="1200" dirty="0" smtClean="0">
                          <a:solidFill>
                            <a:schemeClr val="dk1"/>
                          </a:solidFill>
                          <a:latin typeface="+mn-lt"/>
                          <a:ea typeface="+mn-ea"/>
                          <a:cs typeface="+mn-cs"/>
                        </a:rPr>
                        <a:t>любоваться красотой зимней природы, отражать свои впечатления в речи.</a:t>
                      </a:r>
                    </a:p>
                    <a:p>
                      <a:r>
                        <a:rPr kumimoji="0" lang="ru-RU" sz="1400" kern="1200" dirty="0" smtClean="0">
                          <a:solidFill>
                            <a:schemeClr val="dk1"/>
                          </a:solidFill>
                          <a:latin typeface="+mn-lt"/>
                          <a:ea typeface="+mn-ea"/>
                          <a:cs typeface="+mn-cs"/>
                        </a:rPr>
                        <a:t> </a:t>
                      </a:r>
                    </a:p>
                    <a:p>
                      <a:r>
                        <a:rPr kumimoji="0" lang="ru-RU" sz="1400" u="sng" kern="1200" dirty="0" smtClean="0">
                          <a:solidFill>
                            <a:schemeClr val="dk1"/>
                          </a:solidFill>
                          <a:latin typeface="+mn-lt"/>
                          <a:ea typeface="+mn-ea"/>
                          <a:cs typeface="+mn-cs"/>
                        </a:rPr>
                        <a:t>« Следы на снегу»</a:t>
                      </a:r>
                    </a:p>
                    <a:p>
                      <a:r>
                        <a:rPr kumimoji="0" lang="ru-RU" sz="1400" kern="1200" dirty="0" smtClean="0">
                          <a:solidFill>
                            <a:schemeClr val="dk1"/>
                          </a:solidFill>
                          <a:latin typeface="+mn-lt"/>
                          <a:ea typeface="+mn-ea"/>
                          <a:cs typeface="+mn-cs"/>
                        </a:rPr>
                        <a:t> Показать детям следы на снегу. Предложить определить какие из них принадлежат птицам, какие животным. Учить «читать следы» </a:t>
                      </a:r>
                    </a:p>
                    <a:p>
                      <a:r>
                        <a:rPr kumimoji="0" lang="ru-RU" sz="1800" kern="1200" dirty="0" smtClean="0">
                          <a:solidFill>
                            <a:schemeClr val="dk1"/>
                          </a:solidFill>
                          <a:latin typeface="+mn-lt"/>
                          <a:ea typeface="+mn-ea"/>
                          <a:cs typeface="+mn-cs"/>
                        </a:rPr>
                        <a:t> </a:t>
                      </a:r>
                    </a:p>
                    <a:p>
                      <a:endParaRPr kumimoji="0" lang="ru-RU" sz="1800"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r>
                        <a:rPr kumimoji="0" lang="ru-RU" sz="1400" u="sng" kern="1200" dirty="0" smtClean="0">
                          <a:solidFill>
                            <a:schemeClr val="dk1"/>
                          </a:solidFill>
                          <a:latin typeface="+mn-lt"/>
                          <a:ea typeface="+mn-ea"/>
                          <a:cs typeface="+mn-cs"/>
                        </a:rPr>
                        <a:t>Птичьи письма»</a:t>
                      </a:r>
                    </a:p>
                    <a:p>
                      <a:r>
                        <a:rPr kumimoji="0" lang="ru-RU" sz="1400" kern="1200" dirty="0" smtClean="0">
                          <a:solidFill>
                            <a:schemeClr val="dk1"/>
                          </a:solidFill>
                          <a:latin typeface="+mn-lt"/>
                          <a:ea typeface="+mn-ea"/>
                          <a:cs typeface="+mn-cs"/>
                        </a:rPr>
                        <a:t>Наблюдать следы дома в</a:t>
                      </a:r>
                      <a:r>
                        <a:rPr kumimoji="0" lang="ru-RU" sz="1400" kern="1200" baseline="0" dirty="0" smtClean="0">
                          <a:solidFill>
                            <a:schemeClr val="dk1"/>
                          </a:solidFill>
                          <a:latin typeface="+mn-lt"/>
                          <a:ea typeface="+mn-ea"/>
                          <a:cs typeface="+mn-cs"/>
                        </a:rPr>
                        <a:t> </a:t>
                      </a:r>
                      <a:r>
                        <a:rPr kumimoji="0" lang="ru-RU" sz="1400" kern="1200" dirty="0" smtClean="0">
                          <a:solidFill>
                            <a:schemeClr val="dk1"/>
                          </a:solidFill>
                          <a:latin typeface="+mn-lt"/>
                          <a:ea typeface="+mn-ea"/>
                          <a:cs typeface="+mn-cs"/>
                        </a:rPr>
                        <a:t>выходной день  Придумать вместе с родителями рассказ о том, что написали птицы.</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r>
                        <a:rPr kumimoji="0" lang="ru-RU" sz="1400" u="sng" kern="1200" dirty="0" smtClean="0">
                          <a:solidFill>
                            <a:schemeClr val="dk1"/>
                          </a:solidFill>
                          <a:latin typeface="+mn-lt"/>
                          <a:ea typeface="+mn-ea"/>
                          <a:cs typeface="+mn-cs"/>
                        </a:rPr>
                        <a:t>« Прилетели снегири»</a:t>
                      </a:r>
                    </a:p>
                    <a:p>
                      <a:r>
                        <a:rPr kumimoji="0" lang="ru-RU" sz="1400" kern="1200" dirty="0" smtClean="0">
                          <a:solidFill>
                            <a:schemeClr val="dk1"/>
                          </a:solidFill>
                          <a:latin typeface="+mn-lt"/>
                          <a:ea typeface="+mn-ea"/>
                          <a:cs typeface="+mn-cs"/>
                        </a:rPr>
                        <a:t>Наблюдать за поведением птиц, расширять представление об их образе жизни. Воспитывать бережное отношение к птицам.</a:t>
                      </a:r>
                    </a:p>
                    <a:p>
                      <a:r>
                        <a:rPr kumimoji="0" lang="ru-RU" sz="1400" kern="1200" dirty="0" smtClean="0">
                          <a:solidFill>
                            <a:schemeClr val="dk1"/>
                          </a:solidFill>
                          <a:latin typeface="+mn-lt"/>
                          <a:ea typeface="+mn-ea"/>
                          <a:cs typeface="+mn-cs"/>
                        </a:rPr>
                        <a:t> </a:t>
                      </a:r>
                    </a:p>
                    <a:p>
                      <a:r>
                        <a:rPr kumimoji="0" lang="ru-RU" sz="1400" u="sng" kern="1200" dirty="0" smtClean="0">
                          <a:solidFill>
                            <a:schemeClr val="dk1"/>
                          </a:solidFill>
                          <a:latin typeface="+mn-lt"/>
                          <a:ea typeface="+mn-ea"/>
                          <a:cs typeface="+mn-cs"/>
                        </a:rPr>
                        <a:t>« Налетели свиристели»</a:t>
                      </a:r>
                    </a:p>
                    <a:p>
                      <a:r>
                        <a:rPr kumimoji="0" lang="ru-RU" sz="1400" kern="1200" dirty="0" smtClean="0">
                          <a:solidFill>
                            <a:schemeClr val="dk1"/>
                          </a:solidFill>
                          <a:latin typeface="+mn-lt"/>
                          <a:ea typeface="+mn-ea"/>
                          <a:cs typeface="+mn-cs"/>
                        </a:rPr>
                        <a:t> Познакомить с новым видом птиц Рассказать, что они, как и снегири прилетают к нам на зимовку. Создать у детей радостное настроение, воспитывать заботливое отношение к птицам.</a:t>
                      </a: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a:t>
                      </a:r>
                      <a:endParaRPr kumimoji="0" lang="ru-RU" sz="1400" u="sng" kern="1200" dirty="0" smtClean="0">
                        <a:solidFill>
                          <a:schemeClr val="dk1"/>
                        </a:solidFill>
                        <a:latin typeface="+mn-lt"/>
                        <a:ea typeface="+mn-ea"/>
                        <a:cs typeface="+mn-cs"/>
                      </a:endParaRPr>
                    </a:p>
                    <a:p>
                      <a:endParaRPr kumimoji="0" lang="ru-RU" sz="1400" u="sng" kern="1200" dirty="0" smtClean="0">
                        <a:solidFill>
                          <a:schemeClr val="dk1"/>
                        </a:solidFill>
                        <a:latin typeface="+mn-lt"/>
                        <a:ea typeface="+mn-ea"/>
                        <a:cs typeface="+mn-cs"/>
                      </a:endParaRPr>
                    </a:p>
                    <a:p>
                      <a:r>
                        <a:rPr kumimoji="0" lang="ru-RU" sz="1400" u="sng" kern="1200" dirty="0" smtClean="0">
                          <a:solidFill>
                            <a:schemeClr val="dk1"/>
                          </a:solidFill>
                          <a:latin typeface="+mn-lt"/>
                          <a:ea typeface="+mn-ea"/>
                          <a:cs typeface="+mn-cs"/>
                        </a:rPr>
                        <a:t>« Иней на деревьях»</a:t>
                      </a:r>
                    </a:p>
                    <a:p>
                      <a:r>
                        <a:rPr kumimoji="0" lang="ru-RU" sz="1400" kern="1200" dirty="0" smtClean="0">
                          <a:solidFill>
                            <a:schemeClr val="dk1"/>
                          </a:solidFill>
                          <a:latin typeface="+mn-lt"/>
                          <a:ea typeface="+mn-ea"/>
                          <a:cs typeface="+mn-cs"/>
                        </a:rPr>
                        <a:t> Полюбоваться красотой этого явления природы, объяснить его происхождение.</a:t>
                      </a:r>
                    </a:p>
                    <a:p>
                      <a:endParaRPr lang="ru-RU"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endParaRPr kumimoji="0" lang="ru-RU" sz="1400" kern="1200" dirty="0" smtClean="0">
                        <a:solidFill>
                          <a:schemeClr val="dk1"/>
                        </a:solidFill>
                        <a:latin typeface="+mn-lt"/>
                        <a:ea typeface="+mn-ea"/>
                        <a:cs typeface="+mn-cs"/>
                      </a:endParaRPr>
                    </a:p>
                    <a:p>
                      <a:r>
                        <a:rPr kumimoji="0" lang="ru-RU" sz="1800" kern="1200" dirty="0" smtClean="0">
                          <a:solidFill>
                            <a:schemeClr val="dk1"/>
                          </a:solidFill>
                          <a:latin typeface="+mn-lt"/>
                          <a:ea typeface="+mn-ea"/>
                          <a:cs typeface="+mn-cs"/>
                        </a:rPr>
                        <a:t> </a:t>
                      </a:r>
                    </a:p>
                    <a:p>
                      <a:endParaRPr kumimoji="0" lang="ru-RU" sz="1800" kern="1200" dirty="0" smtClean="0">
                        <a:solidFill>
                          <a:schemeClr val="dk1"/>
                        </a:solidFill>
                        <a:latin typeface="+mn-lt"/>
                        <a:ea typeface="+mn-ea"/>
                        <a:cs typeface="+mn-cs"/>
                      </a:endParaRPr>
                    </a:p>
                    <a:p>
                      <a:r>
                        <a:rPr kumimoji="0" lang="ru-RU" sz="1800" kern="1200" dirty="0" smtClean="0">
                          <a:solidFill>
                            <a:schemeClr val="dk1"/>
                          </a:solidFill>
                          <a:latin typeface="+mn-lt"/>
                          <a:ea typeface="+mn-ea"/>
                          <a:cs typeface="+mn-cs"/>
                        </a:rPr>
                        <a:t>  </a:t>
                      </a:r>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Дети,</a:t>
                      </a:r>
                    </a:p>
                    <a:p>
                      <a:r>
                        <a:rPr kumimoji="0" lang="ru-RU" sz="1400" kern="1200" dirty="0" smtClean="0">
                          <a:solidFill>
                            <a:schemeClr val="dk1"/>
                          </a:solidFill>
                          <a:latin typeface="+mn-lt"/>
                          <a:ea typeface="+mn-ea"/>
                          <a:cs typeface="+mn-cs"/>
                        </a:rPr>
                        <a:t>Родители</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Дети,</a:t>
                      </a:r>
                    </a:p>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Воспитатели,</a:t>
                      </a:r>
                    </a:p>
                    <a:p>
                      <a:r>
                        <a:rPr kumimoji="0" lang="ru-RU" sz="1400" kern="1200" dirty="0" smtClean="0">
                          <a:solidFill>
                            <a:schemeClr val="dk1"/>
                          </a:solidFill>
                          <a:latin typeface="+mn-lt"/>
                          <a:ea typeface="+mn-ea"/>
                          <a:cs typeface="+mn-cs"/>
                        </a:rPr>
                        <a:t>родители,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Воспитатели,</a:t>
                      </a:r>
                    </a:p>
                    <a:p>
                      <a:r>
                        <a:rPr kumimoji="0" lang="ru-RU" sz="1400" kern="1200" dirty="0" smtClean="0">
                          <a:solidFill>
                            <a:schemeClr val="dk1"/>
                          </a:solidFill>
                          <a:latin typeface="+mn-lt"/>
                          <a:ea typeface="+mn-ea"/>
                          <a:cs typeface="+mn-cs"/>
                        </a:rPr>
                        <a:t>дети</a:t>
                      </a:r>
                    </a:p>
                    <a:p>
                      <a:endParaRPr lang="ru-RU" dirty="0"/>
                    </a:p>
                  </a:txBody>
                  <a:tcPr>
                    <a:solidFill>
                      <a:schemeClr val="bg1">
                        <a:lumMod val="95000"/>
                      </a:schemeClr>
                    </a:solidFill>
                  </a:tcPr>
                </a:tc>
              </a:tr>
            </a:tbl>
          </a:graphicData>
        </a:graphic>
      </p:graphicFrame>
      <p:pic>
        <p:nvPicPr>
          <p:cNvPr id="9" name="Рисунок 8" descr="Распозна. следы на снегу-13.JPG"/>
          <p:cNvPicPr>
            <a:picLocks noChangeAspect="1"/>
          </p:cNvPicPr>
          <p:nvPr/>
        </p:nvPicPr>
        <p:blipFill>
          <a:blip r:embed="rId2" cstate="print"/>
          <a:stretch>
            <a:fillRect/>
          </a:stretch>
        </p:blipFill>
        <p:spPr>
          <a:xfrm>
            <a:off x="3429000" y="2357422"/>
            <a:ext cx="3143272" cy="1714513"/>
          </a:xfrm>
          <a:prstGeom prst="rect">
            <a:avLst/>
          </a:prstGeom>
          <a:effectLst>
            <a:softEdge rad="317500"/>
          </a:effectLst>
        </p:spPr>
      </p:pic>
      <p:pic>
        <p:nvPicPr>
          <p:cNvPr id="10" name="Рисунок 9" descr="птицы на кормушке.jpg"/>
          <p:cNvPicPr>
            <a:picLocks noChangeAspect="1"/>
          </p:cNvPicPr>
          <p:nvPr/>
        </p:nvPicPr>
        <p:blipFill>
          <a:blip r:embed="rId3"/>
          <a:stretch>
            <a:fillRect/>
          </a:stretch>
        </p:blipFill>
        <p:spPr>
          <a:xfrm>
            <a:off x="2714620" y="4000496"/>
            <a:ext cx="3071834" cy="1500198"/>
          </a:xfrm>
          <a:prstGeom prst="rect">
            <a:avLst/>
          </a:prstGeom>
          <a:effectLst>
            <a:softEdge rad="317500"/>
          </a:effectLst>
        </p:spPr>
      </p:pic>
      <p:pic>
        <p:nvPicPr>
          <p:cNvPr id="11" name="Рисунок 10" descr="белая береза под моим...jpg"/>
          <p:cNvPicPr>
            <a:picLocks noChangeAspect="1"/>
          </p:cNvPicPr>
          <p:nvPr/>
        </p:nvPicPr>
        <p:blipFill>
          <a:blip r:embed="rId4"/>
          <a:stretch>
            <a:fillRect/>
          </a:stretch>
        </p:blipFill>
        <p:spPr>
          <a:xfrm>
            <a:off x="3786190" y="6858016"/>
            <a:ext cx="3071810" cy="1928826"/>
          </a:xfrm>
          <a:prstGeom prst="rect">
            <a:avLst/>
          </a:prstGeom>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graphicFrame>
        <p:nvGraphicFramePr>
          <p:cNvPr id="6" name="Таблица 5"/>
          <p:cNvGraphicFramePr>
            <a:graphicFrameLocks noGrp="1"/>
          </p:cNvGraphicFramePr>
          <p:nvPr/>
        </p:nvGraphicFramePr>
        <p:xfrm>
          <a:off x="285728" y="214283"/>
          <a:ext cx="6286544" cy="8467120"/>
        </p:xfrm>
        <a:graphic>
          <a:graphicData uri="http://schemas.openxmlformats.org/drawingml/2006/table">
            <a:tbl>
              <a:tblPr firstRow="1" bandRow="1">
                <a:tableStyleId>{5C22544A-7EE6-4342-B048-85BDC9FD1C3A}</a:tableStyleId>
              </a:tblPr>
              <a:tblGrid>
                <a:gridCol w="230291"/>
                <a:gridCol w="2984419"/>
                <a:gridCol w="3071834"/>
              </a:tblGrid>
              <a:tr h="481360">
                <a:tc>
                  <a:txBody>
                    <a:bodyPr/>
                    <a:lstStyle/>
                    <a:p>
                      <a:endParaRPr lang="ru-RU" dirty="0"/>
                    </a:p>
                  </a:txBody>
                  <a:tcPr/>
                </a:tc>
                <a:tc>
                  <a:txBody>
                    <a:bodyPr/>
                    <a:lstStyle/>
                    <a:p>
                      <a:endParaRPr lang="ru-RU" dirty="0"/>
                    </a:p>
                  </a:txBody>
                  <a:tcPr/>
                </a:tc>
                <a:tc>
                  <a:txBody>
                    <a:bodyPr/>
                    <a:lstStyle/>
                    <a:p>
                      <a:endParaRPr lang="ru-RU"/>
                    </a:p>
                  </a:txBody>
                  <a:tcPr/>
                </a:tc>
              </a:tr>
              <a:tr h="4090671">
                <a:tc>
                  <a:txBody>
                    <a:bodyPr/>
                    <a:lstStyle/>
                    <a:p>
                      <a:r>
                        <a:rPr lang="ru-RU" sz="1400" dirty="0" smtClean="0"/>
                        <a:t>Эксперименты</a:t>
                      </a:r>
                      <a:endParaRPr lang="ru-RU" sz="1400"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 Свойства снега»</a:t>
                      </a:r>
                    </a:p>
                    <a:p>
                      <a:r>
                        <a:rPr kumimoji="0" lang="ru-RU" sz="1400" kern="1200" dirty="0" smtClean="0">
                          <a:solidFill>
                            <a:schemeClr val="dk1"/>
                          </a:solidFill>
                          <a:latin typeface="+mn-lt"/>
                          <a:ea typeface="+mn-ea"/>
                          <a:cs typeface="+mn-cs"/>
                        </a:rPr>
                        <a:t>Подвести детей к выводу, что в тепле снег тает и превращается в воду. Вода не прозрачная, пить ее нельзя, поэтому и снег есть нельзя.</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Свойства льда»</a:t>
                      </a:r>
                    </a:p>
                    <a:p>
                      <a:r>
                        <a:rPr kumimoji="0" lang="ru-RU" sz="1400" kern="1200" dirty="0" smtClean="0">
                          <a:solidFill>
                            <a:schemeClr val="dk1"/>
                          </a:solidFill>
                          <a:latin typeface="+mn-lt"/>
                          <a:ea typeface="+mn-ea"/>
                          <a:cs typeface="+mn-cs"/>
                        </a:rPr>
                        <a:t> Подвести детей к выводу, лед – это замерзшая на морозе вода. Лед тает и превращается в воду. Льдинки, также как и снег в рот брать нельзя.</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Цветные льдинки»</a:t>
                      </a:r>
                    </a:p>
                    <a:p>
                      <a:r>
                        <a:rPr kumimoji="0" lang="ru-RU" sz="1400" kern="1200" dirty="0" smtClean="0">
                          <a:solidFill>
                            <a:schemeClr val="dk1"/>
                          </a:solidFill>
                          <a:latin typeface="+mn-lt"/>
                          <a:ea typeface="+mn-ea"/>
                          <a:cs typeface="+mn-cs"/>
                        </a:rPr>
                        <a:t> Подвести детей к выводу, что если вода окрашена, то и лед, полученный из нее будет иметь такой же цвет.</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lang="ru-RU" sz="1400" dirty="0"/>
                    </a:p>
                  </a:txBody>
                  <a:tcPr>
                    <a:solidFill>
                      <a:schemeClr val="bg1">
                        <a:lumMod val="95000"/>
                      </a:schemeClr>
                    </a:solidFill>
                  </a:tcPr>
                </a:tc>
                <a:tc>
                  <a:txBody>
                    <a:bodyPr/>
                    <a:lstStyle/>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 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 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 дети</a:t>
                      </a:r>
                      <a:endParaRPr lang="ru-RU" sz="1400" dirty="0"/>
                    </a:p>
                  </a:txBody>
                  <a:tcPr>
                    <a:solidFill>
                      <a:schemeClr val="bg1">
                        <a:lumMod val="95000"/>
                      </a:schemeClr>
                    </a:solidFill>
                  </a:tcPr>
                </a:tc>
              </a:tr>
            </a:tbl>
          </a:graphicData>
        </a:graphic>
      </p:graphicFrame>
      <p:graphicFrame>
        <p:nvGraphicFramePr>
          <p:cNvPr id="7" name="Таблица 6"/>
          <p:cNvGraphicFramePr>
            <a:graphicFrameLocks noGrp="1"/>
          </p:cNvGraphicFramePr>
          <p:nvPr/>
        </p:nvGraphicFramePr>
        <p:xfrm>
          <a:off x="1000108" y="10572792"/>
          <a:ext cx="6215105" cy="6065520"/>
        </p:xfrm>
        <a:graphic>
          <a:graphicData uri="http://schemas.openxmlformats.org/drawingml/2006/table">
            <a:tbl>
              <a:tblPr firstRow="1" bandRow="1">
                <a:tableStyleId>{5C22544A-7EE6-4342-B048-85BDC9FD1C3A}</a:tableStyleId>
              </a:tblPr>
              <a:tblGrid>
                <a:gridCol w="357189"/>
                <a:gridCol w="3357587"/>
                <a:gridCol w="2500329"/>
              </a:tblGrid>
              <a:tr h="285752">
                <a:tc>
                  <a:txBody>
                    <a:bodyPr/>
                    <a:lstStyle/>
                    <a:p>
                      <a:endParaRPr lang="ru-RU" dirty="0"/>
                    </a:p>
                  </a:txBody>
                  <a:tcPr/>
                </a:tc>
                <a:tc>
                  <a:txBody>
                    <a:bodyPr/>
                    <a:lstStyle/>
                    <a:p>
                      <a:endParaRPr lang="ru-RU" dirty="0" smtClean="0"/>
                    </a:p>
                    <a:p>
                      <a:endParaRPr lang="ru-RU" dirty="0"/>
                    </a:p>
                  </a:txBody>
                  <a:tcPr/>
                </a:tc>
                <a:tc>
                  <a:txBody>
                    <a:bodyPr/>
                    <a:lstStyle/>
                    <a:p>
                      <a:endParaRPr lang="ru-RU"/>
                    </a:p>
                  </a:txBody>
                  <a:tcPr/>
                </a:tc>
              </a:tr>
              <a:tr h="2328556">
                <a:tc>
                  <a:txBody>
                    <a:bodyPr/>
                    <a:lstStyle/>
                    <a:p>
                      <a:r>
                        <a:rPr kumimoji="0" lang="ru-RU" sz="1400" kern="1200" dirty="0" smtClean="0">
                          <a:solidFill>
                            <a:schemeClr val="dk1"/>
                          </a:solidFill>
                          <a:latin typeface="+mn-lt"/>
                          <a:ea typeface="+mn-ea"/>
                          <a:cs typeface="+mn-cs"/>
                        </a:rPr>
                        <a:t>Спортивные игры и упражнения</a:t>
                      </a:r>
                      <a:endParaRPr lang="ru-RU" sz="1400" dirty="0"/>
                    </a:p>
                  </a:txBody>
                  <a:tcPr/>
                </a:tc>
                <a:tc>
                  <a:txBody>
                    <a:bodyPr/>
                    <a:lstStyle/>
                    <a:p>
                      <a:endParaRPr lang="ru-RU" dirty="0"/>
                    </a:p>
                  </a:txBody>
                  <a:tcPr/>
                </a:tc>
                <a:tc>
                  <a:txBody>
                    <a:bodyPr/>
                    <a:lstStyle/>
                    <a:p>
                      <a:endParaRPr lang="ru-RU" dirty="0"/>
                    </a:p>
                  </a:txBody>
                  <a:tcPr/>
                </a:tc>
              </a:tr>
            </a:tbl>
          </a:graphicData>
        </a:graphic>
      </p:graphicFrame>
      <p:pic>
        <p:nvPicPr>
          <p:cNvPr id="8" name="Рисунок 7" descr=".а ф снег.jpg"/>
          <p:cNvPicPr>
            <a:picLocks noChangeAspect="1"/>
          </p:cNvPicPr>
          <p:nvPr/>
        </p:nvPicPr>
        <p:blipFill>
          <a:blip r:embed="rId2"/>
          <a:stretch>
            <a:fillRect/>
          </a:stretch>
        </p:blipFill>
        <p:spPr>
          <a:xfrm>
            <a:off x="857232" y="1571604"/>
            <a:ext cx="5286412" cy="2000264"/>
          </a:xfrm>
          <a:prstGeom prst="rect">
            <a:avLst/>
          </a:prstGeom>
          <a:effectLst>
            <a:softEdge rad="317500"/>
          </a:effectLst>
        </p:spPr>
      </p:pic>
      <p:pic>
        <p:nvPicPr>
          <p:cNvPr id="9" name="Рисунок 8" descr=".аф лед.jpg"/>
          <p:cNvPicPr>
            <a:picLocks noChangeAspect="1"/>
          </p:cNvPicPr>
          <p:nvPr/>
        </p:nvPicPr>
        <p:blipFill>
          <a:blip r:embed="rId3"/>
          <a:stretch>
            <a:fillRect/>
          </a:stretch>
        </p:blipFill>
        <p:spPr>
          <a:xfrm>
            <a:off x="928670" y="4357687"/>
            <a:ext cx="5214974" cy="2071702"/>
          </a:xfrm>
          <a:prstGeom prst="rect">
            <a:avLst/>
          </a:prstGeom>
          <a:effectLst>
            <a:softEdge rad="317500"/>
          </a:effectLst>
        </p:spPr>
      </p:pic>
      <p:pic>
        <p:nvPicPr>
          <p:cNvPr id="10" name="Рисунок 9" descr=".а ф цв. льдинки.jpg"/>
          <p:cNvPicPr>
            <a:picLocks noChangeAspect="1"/>
          </p:cNvPicPr>
          <p:nvPr/>
        </p:nvPicPr>
        <p:blipFill>
          <a:blip r:embed="rId4"/>
          <a:stretch>
            <a:fillRect/>
          </a:stretch>
        </p:blipFill>
        <p:spPr>
          <a:xfrm>
            <a:off x="1000108" y="7143768"/>
            <a:ext cx="4857784" cy="1714502"/>
          </a:xfrm>
          <a:prstGeom prst="rect">
            <a:avLst/>
          </a:prstGeom>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6" name="Текст 5"/>
          <p:cNvSpPr>
            <a:spLocks noGrp="1"/>
          </p:cNvSpPr>
          <p:nvPr>
            <p:ph type="body" idx="1"/>
          </p:nvPr>
        </p:nvSpPr>
        <p:spPr/>
        <p:txBody>
          <a:bodyPr/>
          <a:lstStyle/>
          <a:p>
            <a:endParaRPr lang="ru-RU"/>
          </a:p>
        </p:txBody>
      </p:sp>
      <p:graphicFrame>
        <p:nvGraphicFramePr>
          <p:cNvPr id="7" name="Таблица 6"/>
          <p:cNvGraphicFramePr>
            <a:graphicFrameLocks noGrp="1"/>
          </p:cNvGraphicFramePr>
          <p:nvPr/>
        </p:nvGraphicFramePr>
        <p:xfrm>
          <a:off x="357165" y="0"/>
          <a:ext cx="6215106" cy="8412480"/>
        </p:xfrm>
        <a:graphic>
          <a:graphicData uri="http://schemas.openxmlformats.org/drawingml/2006/table">
            <a:tbl>
              <a:tblPr firstRow="1" bandRow="1">
                <a:tableStyleId>{5C22544A-7EE6-4342-B048-85BDC9FD1C3A}</a:tableStyleId>
              </a:tblPr>
              <a:tblGrid>
                <a:gridCol w="215719"/>
                <a:gridCol w="4001675"/>
                <a:gridCol w="1997712"/>
              </a:tblGrid>
              <a:tr h="362672">
                <a:tc>
                  <a:txBody>
                    <a:bodyPr/>
                    <a:lstStyle/>
                    <a:p>
                      <a:endParaRPr lang="ru-RU" dirty="0"/>
                    </a:p>
                  </a:txBody>
                  <a:tcPr/>
                </a:tc>
                <a:tc>
                  <a:txBody>
                    <a:bodyPr/>
                    <a:lstStyle/>
                    <a:p>
                      <a:endParaRPr lang="ru-RU"/>
                    </a:p>
                  </a:txBody>
                  <a:tcPr/>
                </a:tc>
                <a:tc>
                  <a:txBody>
                    <a:bodyPr/>
                    <a:lstStyle/>
                    <a:p>
                      <a:endParaRPr lang="ru-RU"/>
                    </a:p>
                  </a:txBody>
                  <a:tcPr/>
                </a:tc>
              </a:tr>
              <a:tr h="8026381">
                <a:tc>
                  <a:txBody>
                    <a:bodyPr/>
                    <a:lstStyle/>
                    <a:p>
                      <a:r>
                        <a:rPr kumimoji="0" lang="ru-RU" sz="1400" kern="1200" dirty="0" smtClean="0">
                          <a:solidFill>
                            <a:schemeClr val="dk1"/>
                          </a:solidFill>
                          <a:latin typeface="+mn-lt"/>
                          <a:ea typeface="+mn-ea"/>
                          <a:cs typeface="+mn-cs"/>
                        </a:rPr>
                        <a:t>Спортивные игры и упражнения</a:t>
                      </a:r>
                      <a:endParaRPr lang="ru-RU" sz="1400"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Скольжение по ледяным дорожкам.</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Учить детей правильно скользить по ледяной дорожке, держать равновесие. Развивать координацию движений. Обратить внимание на соблюдение техники безопасности.</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Элементы хоккея</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Учить детей перебрасывать шайбу друг другу в парах. Развивать ловкость. Формировать дружеские взаимоотношения</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Катание на лыжах</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Учить передвигаться на лыжах ступающим шагом, держать равновесие, правильно и безопасно переносить свои лыжи.</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Катание на санках</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Создавать радостное настроение, закреплять правила техники безопасности при катании на санках, воспитывать дружеские взаимоотношения в коллективе.</a:t>
                      </a:r>
                      <a:endParaRPr lang="ru-RU" sz="1400" dirty="0"/>
                    </a:p>
                  </a:txBody>
                  <a:tcPr>
                    <a:solidFill>
                      <a:schemeClr val="bg1">
                        <a:lumMod val="95000"/>
                      </a:schemeClr>
                    </a:solidFill>
                  </a:tcPr>
                </a:tc>
                <a:tc>
                  <a:txBody>
                    <a:bodyPr/>
                    <a:lstStyle/>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Воспитатели,</a:t>
                      </a:r>
                    </a:p>
                    <a:p>
                      <a:r>
                        <a:rPr kumimoji="0" lang="ru-RU" sz="1400" kern="1200" dirty="0" smtClean="0">
                          <a:solidFill>
                            <a:schemeClr val="dk1"/>
                          </a:solidFill>
                          <a:latin typeface="+mn-lt"/>
                          <a:ea typeface="+mn-ea"/>
                          <a:cs typeface="+mn-cs"/>
                        </a:rPr>
                        <a:t>дети</a:t>
                      </a:r>
                    </a:p>
                    <a:p>
                      <a:r>
                        <a:rPr kumimoji="0" lang="ru-RU" sz="1400" kern="1200" dirty="0" smtClean="0">
                          <a:solidFill>
                            <a:schemeClr val="dk1"/>
                          </a:solidFill>
                          <a:latin typeface="+mn-lt"/>
                          <a:ea typeface="+mn-ea"/>
                          <a:cs typeface="+mn-cs"/>
                        </a:rPr>
                        <a:t> </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Воспитатели, </a:t>
                      </a:r>
                    </a:p>
                    <a:p>
                      <a:r>
                        <a:rPr kumimoji="0" lang="ru-RU" sz="1400" kern="1200" dirty="0" smtClean="0">
                          <a:solidFill>
                            <a:schemeClr val="dk1"/>
                          </a:solidFill>
                          <a:latin typeface="+mn-lt"/>
                          <a:ea typeface="+mn-ea"/>
                          <a:cs typeface="+mn-cs"/>
                        </a:rPr>
                        <a:t>Дети</a:t>
                      </a: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endParaRPr kumimoji="0" lang="ru-RU" sz="1400" kern="1200" dirty="0" smtClean="0">
                        <a:solidFill>
                          <a:schemeClr val="dk1"/>
                        </a:solidFill>
                        <a:latin typeface="+mn-lt"/>
                        <a:ea typeface="+mn-ea"/>
                        <a:cs typeface="+mn-cs"/>
                      </a:endParaRP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 </a:t>
                      </a:r>
                    </a:p>
                    <a:p>
                      <a:r>
                        <a:rPr kumimoji="0" lang="ru-RU" sz="1400" kern="1200" dirty="0" smtClean="0">
                          <a:solidFill>
                            <a:schemeClr val="dk1"/>
                          </a:solidFill>
                          <a:latin typeface="+mn-lt"/>
                          <a:ea typeface="+mn-ea"/>
                          <a:cs typeface="+mn-cs"/>
                        </a:rPr>
                        <a:t>Воспитатели, </a:t>
                      </a:r>
                    </a:p>
                    <a:p>
                      <a:r>
                        <a:rPr kumimoji="0" lang="ru-RU" sz="1400" kern="1200" dirty="0" smtClean="0">
                          <a:solidFill>
                            <a:schemeClr val="dk1"/>
                          </a:solidFill>
                          <a:latin typeface="+mn-lt"/>
                          <a:ea typeface="+mn-ea"/>
                          <a:cs typeface="+mn-cs"/>
                        </a:rPr>
                        <a:t>дети</a:t>
                      </a:r>
                    </a:p>
                    <a:p>
                      <a:endParaRPr lang="ru-RU" dirty="0"/>
                    </a:p>
                  </a:txBody>
                  <a:tcPr>
                    <a:solidFill>
                      <a:schemeClr val="bg1">
                        <a:lumMod val="95000"/>
                      </a:schemeClr>
                    </a:solidFill>
                  </a:tcPr>
                </a:tc>
              </a:tr>
            </a:tbl>
          </a:graphicData>
        </a:graphic>
      </p:graphicFrame>
      <p:pic>
        <p:nvPicPr>
          <p:cNvPr id="8" name="Рисунок 7" descr="Ф.к на прогулке зим.JPG"/>
          <p:cNvPicPr>
            <a:picLocks noChangeAspect="1"/>
          </p:cNvPicPr>
          <p:nvPr/>
        </p:nvPicPr>
        <p:blipFill>
          <a:blip r:embed="rId2" cstate="print"/>
          <a:stretch>
            <a:fillRect/>
          </a:stretch>
        </p:blipFill>
        <p:spPr>
          <a:xfrm>
            <a:off x="2071678" y="1571604"/>
            <a:ext cx="3714776" cy="2143122"/>
          </a:xfrm>
          <a:prstGeom prst="rect">
            <a:avLst/>
          </a:prstGeom>
          <a:effectLst>
            <a:softEdge rad="317500"/>
          </a:effectLst>
        </p:spPr>
      </p:pic>
      <p:pic>
        <p:nvPicPr>
          <p:cNvPr id="4" name="Рисунок 3" descr="768b6870acbd.png"/>
          <p:cNvPicPr>
            <a:picLocks noChangeAspect="1"/>
          </p:cNvPicPr>
          <p:nvPr/>
        </p:nvPicPr>
        <p:blipFill>
          <a:blip r:embed="rId3" cstate="print"/>
          <a:stretch>
            <a:fillRect/>
          </a:stretch>
        </p:blipFill>
        <p:spPr>
          <a:xfrm>
            <a:off x="2928934" y="5857884"/>
            <a:ext cx="2741204" cy="1877290"/>
          </a:xfrm>
          <a:prstGeom prst="rect">
            <a:avLst/>
          </a:prstGeom>
          <a:effectLst>
            <a:softEdge rad="317500"/>
          </a:effectLst>
        </p:spPr>
      </p:pic>
      <p:pic>
        <p:nvPicPr>
          <p:cNvPr id="9" name="Рисунок 8" descr="Коньки.jpg"/>
          <p:cNvPicPr>
            <a:picLocks noChangeAspect="1"/>
          </p:cNvPicPr>
          <p:nvPr/>
        </p:nvPicPr>
        <p:blipFill>
          <a:blip r:embed="rId4"/>
          <a:stretch>
            <a:fillRect/>
          </a:stretch>
        </p:blipFill>
        <p:spPr>
          <a:xfrm>
            <a:off x="1285860" y="3786182"/>
            <a:ext cx="2286016" cy="1428750"/>
          </a:xfrm>
          <a:prstGeom prst="rect">
            <a:avLst/>
          </a:prstGeom>
          <a:effectLst>
            <a:softEdge rad="317500"/>
          </a:effectLst>
        </p:spPr>
      </p:pic>
      <p:pic>
        <p:nvPicPr>
          <p:cNvPr id="10" name="Рисунок 9" descr="лыжи.jpg"/>
          <p:cNvPicPr>
            <a:picLocks noChangeAspect="1"/>
          </p:cNvPicPr>
          <p:nvPr/>
        </p:nvPicPr>
        <p:blipFill>
          <a:blip r:embed="rId5"/>
          <a:stretch>
            <a:fillRect/>
          </a:stretch>
        </p:blipFill>
        <p:spPr>
          <a:xfrm>
            <a:off x="4143380" y="3786182"/>
            <a:ext cx="1571636" cy="1357322"/>
          </a:xfrm>
          <a:prstGeom prst="rect">
            <a:avLst/>
          </a:prstGeom>
          <a:effectLst>
            <a:softEdge rad="317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599</TotalTime>
  <Words>624</Words>
  <Application>Microsoft Office PowerPoint</Application>
  <PresentationFormat>Экран (4:3)</PresentationFormat>
  <Paragraphs>488</Paragraphs>
  <Slides>15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   МУНИЦИПАЛЬНОЕ БЮДЖЕТНОЕ ДОШКОЛЬНОЕ   ОБРАЗОВАТЕЛЬНОЕ УЧРЕЖДЕНИЕ     «Детский сад комбинированного вида №82» </vt:lpstr>
      <vt:lpstr>     </vt:lpstr>
      <vt:lpstr> </vt:lpstr>
      <vt:lpstr>      ИНТЕГРАЦИЯ ОБРАЗОВАТЕЛЬНЫХ ОБЛАСТЕЙ   Физическое развитие Познавательное развитие Речевое развитие Социально-коммуникативное развитие Художественно-эстетическое развитие </vt:lpstr>
      <vt:lpstr>  </vt:lpstr>
      <vt:lpstr>   Основной  </vt:lpstr>
      <vt:lpstr>Слайд 7</vt:lpstr>
      <vt:lpstr>Слайд 8</vt:lpstr>
      <vt:lpstr>Слайд 9</vt:lpstr>
      <vt:lpstr>Слайд 10</vt:lpstr>
      <vt:lpstr>Слайд 11</vt:lpstr>
      <vt:lpstr>Слайд 12</vt:lpstr>
      <vt:lpstr>Слайд 13</vt:lpstr>
      <vt:lpstr> </vt:lpstr>
      <vt:lpstr>Слайд 15</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развития детей 4-5 лет</dc:title>
  <dc:creator>АнатолийЮлия</dc:creator>
  <cp:lastModifiedBy>Домашний</cp:lastModifiedBy>
  <cp:revision>66</cp:revision>
  <dcterms:created xsi:type="dcterms:W3CDTF">2013-09-13T09:22:29Z</dcterms:created>
  <dcterms:modified xsi:type="dcterms:W3CDTF">2016-11-13T11:29:43Z</dcterms:modified>
</cp:coreProperties>
</file>