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0" r:id="rId5"/>
    <p:sldId id="261" r:id="rId6"/>
    <p:sldId id="262" r:id="rId7"/>
    <p:sldId id="263" r:id="rId8"/>
    <p:sldId id="269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6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m-_8ngy3O0.jpg"/>
          <p:cNvPicPr>
            <a:picLocks noChangeAspect="1"/>
          </p:cNvPicPr>
          <p:nvPr userDrawn="1"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3968329" cy="5143500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12290" name="Picture 2" descr="http://s1.pic4you.ru/allimage/y2012/09-01/12216/2393889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6336785" y="1714494"/>
            <a:ext cx="2807215" cy="3429006"/>
          </a:xfrm>
          <a:prstGeom prst="rect">
            <a:avLst/>
          </a:prstGeom>
          <a:noFill/>
        </p:spPr>
      </p:pic>
      <p:pic>
        <p:nvPicPr>
          <p:cNvPr id="12292" name="Picture 4" descr="http://s1.pic4you.ru/allimage/y2012/09-01/12216/2393834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10481453">
            <a:off x="421201" y="-75491"/>
            <a:ext cx="3071834" cy="1526699"/>
          </a:xfrm>
          <a:prstGeom prst="rect">
            <a:avLst/>
          </a:prstGeom>
          <a:noFill/>
        </p:spPr>
      </p:pic>
      <p:pic>
        <p:nvPicPr>
          <p:cNvPr id="12294" name="Picture 6" descr="http://s1.pic4you.ru/allimage/y2012/09-01/12216/2393829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 rot="20091711">
            <a:off x="626504" y="2336852"/>
            <a:ext cx="2962743" cy="29376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m-_8ngy3O0.jpg"/>
          <p:cNvPicPr>
            <a:picLocks noChangeAspect="1"/>
          </p:cNvPicPr>
          <p:nvPr userDrawn="1"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214282" y="785799"/>
            <a:ext cx="3071834" cy="3981519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8" name="Picture 4" descr="http://s1.pic4you.ru/allimage/y2012/09-01/12216/2393834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00034" y="642924"/>
            <a:ext cx="2357454" cy="1171653"/>
          </a:xfrm>
          <a:prstGeom prst="rect">
            <a:avLst/>
          </a:prstGeom>
          <a:noFill/>
        </p:spPr>
      </p:pic>
      <p:pic>
        <p:nvPicPr>
          <p:cNvPr id="9" name="Picture 6" descr="http://s1.pic4you.ru/allimage/y2012/09-01/12216/2393829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19842431">
            <a:off x="658751" y="2807356"/>
            <a:ext cx="2088259" cy="20705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s1.pic4you.ru/allimage/y2012/09-01/12216/2393834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 rot="16200000">
            <a:off x="-478101" y="1835403"/>
            <a:ext cx="1900991" cy="944792"/>
          </a:xfrm>
          <a:prstGeom prst="rect">
            <a:avLst/>
          </a:prstGeom>
          <a:noFill/>
        </p:spPr>
      </p:pic>
      <p:pic>
        <p:nvPicPr>
          <p:cNvPr id="7" name="Picture 2" descr="http://s1.pic4you.ru/allimage/y2012/09-01/12216/2393889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571750"/>
            <a:ext cx="2163892" cy="2643188"/>
          </a:xfrm>
          <a:prstGeom prst="rect">
            <a:avLst/>
          </a:prstGeom>
          <a:noFill/>
        </p:spPr>
      </p:pic>
      <p:pic>
        <p:nvPicPr>
          <p:cNvPr id="8" name="Picture 6" descr="http://s1.pic4you.ru/allimage/y2012/09-01/12216/2393829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12241493" flipH="1">
            <a:off x="358093" y="-280150"/>
            <a:ext cx="2258846" cy="2239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s1.pic4you.ru/allimage/y2012/09-01/12216/2393834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 rot="10431202">
            <a:off x="4696432" y="3671958"/>
            <a:ext cx="2461488" cy="1223359"/>
          </a:xfrm>
          <a:prstGeom prst="rect">
            <a:avLst/>
          </a:prstGeom>
          <a:noFill/>
        </p:spPr>
      </p:pic>
      <p:pic>
        <p:nvPicPr>
          <p:cNvPr id="8" name="Picture 2" descr="http://s1.pic4you.ru/allimage/y2012/09-01/12216/2393889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6643702" y="2143122"/>
            <a:ext cx="2357422" cy="28795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bali.ru/wp-content/uploads/2013/03/vintazhnaya_ramka_starij_lis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2000250" y="-2000248"/>
            <a:ext cx="5143501" cy="914400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6012" y="771550"/>
            <a:ext cx="4386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Урок-исследование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275606"/>
            <a:ext cx="40141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        Тема</a:t>
            </a:r>
            <a:r>
              <a:rPr lang="ru-RU" sz="3600" b="1" dirty="0" smtClean="0"/>
              <a:t>: </a:t>
            </a:r>
            <a:endParaRPr lang="ru-RU" sz="3600" b="1" dirty="0" smtClean="0"/>
          </a:p>
          <a:p>
            <a:r>
              <a:rPr lang="ru-RU" sz="3200" b="1" i="1" dirty="0" smtClean="0">
                <a:solidFill>
                  <a:srgbClr val="531611"/>
                </a:solidFill>
              </a:rPr>
              <a:t>Заимствования </a:t>
            </a:r>
            <a:r>
              <a:rPr lang="ru-RU" sz="3200" b="1" i="1" dirty="0" smtClean="0">
                <a:solidFill>
                  <a:srgbClr val="531611"/>
                </a:solidFill>
              </a:rPr>
              <a:t>в русском языке на примере </a:t>
            </a:r>
            <a:r>
              <a:rPr lang="ru-RU" sz="3200" b="1" i="1" dirty="0" smtClean="0">
                <a:solidFill>
                  <a:srgbClr val="531611"/>
                </a:solidFill>
              </a:rPr>
              <a:t>романо-германских   языков</a:t>
            </a:r>
            <a:endParaRPr lang="ru-RU" sz="3200" b="1" i="1" dirty="0">
              <a:solidFill>
                <a:srgbClr val="5316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9594" y="1491630"/>
            <a:ext cx="51568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Пусть день сложится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          удачно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!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      </a:t>
            </a:r>
            <a:endParaRPr lang="ru-RU" sz="4400" dirty="0"/>
          </a:p>
        </p:txBody>
      </p:sp>
      <p:pic>
        <p:nvPicPr>
          <p:cNvPr id="3" name="Picture 6" descr="http://im8-tub-ru.yandex.net/i?id=355349140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859782"/>
            <a:ext cx="14973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15566"/>
            <a:ext cx="588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31611"/>
                </a:solidFill>
                <a:latin typeface="Monotype Corsiva" pitchFamily="66" charset="0"/>
              </a:rPr>
              <a:t>Каждый человек тебе учитель!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531611"/>
                </a:solidFill>
                <a:latin typeface="Monotype Corsiva" pitchFamily="66" charset="0"/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Ведь если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он появился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, то это уже неспроста.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31590"/>
            <a:ext cx="2391544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5552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6488" lvl="1" indent="-609600"/>
            <a:r>
              <a:rPr lang="ru-RU" sz="2800" b="1" dirty="0" smtClean="0">
                <a:solidFill>
                  <a:srgbClr val="531611"/>
                </a:solidFill>
              </a:rPr>
              <a:t>Отличительные признаки заимствованных слов</a:t>
            </a:r>
          </a:p>
          <a:p>
            <a:pPr marL="856488" lvl="1" indent="-609600"/>
            <a:r>
              <a:rPr lang="ru-RU" sz="2800" dirty="0" smtClean="0">
                <a:solidFill>
                  <a:srgbClr val="531611"/>
                </a:solidFill>
              </a:rPr>
              <a:t>1)начальные </a:t>
            </a:r>
            <a:r>
              <a:rPr lang="ru-RU" sz="2800" dirty="0" smtClean="0">
                <a:solidFill>
                  <a:srgbClr val="531611"/>
                </a:solidFill>
              </a:rPr>
              <a:t>буквы </a:t>
            </a:r>
            <a:r>
              <a:rPr lang="ru-RU" sz="2800" b="1" dirty="0" smtClean="0">
                <a:solidFill>
                  <a:srgbClr val="531611"/>
                </a:solidFill>
              </a:rPr>
              <a:t>а, э, </a:t>
            </a:r>
            <a:r>
              <a:rPr lang="ru-RU" sz="2800" b="1" dirty="0" err="1" smtClean="0">
                <a:solidFill>
                  <a:srgbClr val="531611"/>
                </a:solidFill>
              </a:rPr>
              <a:t>ф</a:t>
            </a:r>
            <a:r>
              <a:rPr lang="ru-RU" sz="2800" b="1" dirty="0" smtClean="0">
                <a:solidFill>
                  <a:srgbClr val="531611"/>
                </a:solidFill>
              </a:rPr>
              <a:t>, ц</a:t>
            </a:r>
            <a:r>
              <a:rPr lang="ru-RU" sz="2800" dirty="0" smtClean="0">
                <a:solidFill>
                  <a:srgbClr val="531611"/>
                </a:solidFill>
              </a:rPr>
              <a:t>: </a:t>
            </a:r>
            <a:r>
              <a:rPr lang="ru-RU" sz="2800" i="1" dirty="0" err="1" smtClean="0">
                <a:solidFill>
                  <a:srgbClr val="531611"/>
                </a:solidFill>
              </a:rPr>
              <a:t>абажур,экономика</a:t>
            </a:r>
            <a:r>
              <a:rPr lang="ru-RU" sz="2800" i="1" dirty="0" smtClean="0">
                <a:solidFill>
                  <a:srgbClr val="531611"/>
                </a:solidFill>
              </a:rPr>
              <a:t>, фонарь, цифра;</a:t>
            </a:r>
          </a:p>
          <a:p>
            <a:pPr marL="609600" indent="-609600">
              <a:buFontTx/>
              <a:buNone/>
            </a:pPr>
            <a:r>
              <a:rPr lang="ru-RU" sz="2800" dirty="0" smtClean="0">
                <a:solidFill>
                  <a:srgbClr val="531611"/>
                </a:solidFill>
              </a:rPr>
              <a:t>2) сочетание </a:t>
            </a:r>
            <a:r>
              <a:rPr lang="ru-RU" sz="2800" b="1" dirty="0" smtClean="0">
                <a:solidFill>
                  <a:srgbClr val="531611"/>
                </a:solidFill>
              </a:rPr>
              <a:t>двух гласных</a:t>
            </a:r>
            <a:r>
              <a:rPr lang="ru-RU" sz="2800" dirty="0" smtClean="0">
                <a:solidFill>
                  <a:srgbClr val="531611"/>
                </a:solidFill>
              </a:rPr>
              <a:t> в </a:t>
            </a:r>
            <a:r>
              <a:rPr lang="ru-RU" sz="2800" dirty="0" err="1" smtClean="0">
                <a:solidFill>
                  <a:srgbClr val="531611"/>
                </a:solidFill>
              </a:rPr>
              <a:t>корне:</a:t>
            </a:r>
            <a:r>
              <a:rPr lang="ru-RU" sz="2800" i="1" dirty="0" err="1" smtClean="0">
                <a:solidFill>
                  <a:srgbClr val="531611"/>
                </a:solidFill>
              </a:rPr>
              <a:t>радио</a:t>
            </a:r>
            <a:r>
              <a:rPr lang="ru-RU" sz="2800" i="1" dirty="0" smtClean="0">
                <a:solidFill>
                  <a:srgbClr val="531611"/>
                </a:solidFill>
              </a:rPr>
              <a:t>, поэт, аэродром, аудитория;</a:t>
            </a:r>
          </a:p>
          <a:p>
            <a:pPr marL="609600" indent="-609600">
              <a:buFontTx/>
              <a:buNone/>
            </a:pPr>
            <a:r>
              <a:rPr lang="ru-RU" sz="2800" dirty="0" smtClean="0">
                <a:solidFill>
                  <a:srgbClr val="531611"/>
                </a:solidFill>
              </a:rPr>
              <a:t>3) сочетания </a:t>
            </a:r>
            <a:r>
              <a:rPr lang="ru-RU" sz="2800" b="1" dirty="0" err="1" smtClean="0">
                <a:solidFill>
                  <a:srgbClr val="531611"/>
                </a:solidFill>
              </a:rPr>
              <a:t>ке</a:t>
            </a:r>
            <a:r>
              <a:rPr lang="ru-RU" sz="2800" b="1" dirty="0" smtClean="0">
                <a:solidFill>
                  <a:srgbClr val="531611"/>
                </a:solidFill>
              </a:rPr>
              <a:t>, </a:t>
            </a:r>
            <a:r>
              <a:rPr lang="ru-RU" sz="2800" b="1" dirty="0" err="1" smtClean="0">
                <a:solidFill>
                  <a:srgbClr val="531611"/>
                </a:solidFill>
              </a:rPr>
              <a:t>че</a:t>
            </a:r>
            <a:r>
              <a:rPr lang="ru-RU" sz="2800" b="1" dirty="0" smtClean="0">
                <a:solidFill>
                  <a:srgbClr val="531611"/>
                </a:solidFill>
              </a:rPr>
              <a:t>, </a:t>
            </a:r>
            <a:r>
              <a:rPr lang="ru-RU" sz="2800" b="1" dirty="0" err="1" smtClean="0">
                <a:solidFill>
                  <a:srgbClr val="531611"/>
                </a:solidFill>
              </a:rPr>
              <a:t>кю</a:t>
            </a:r>
            <a:r>
              <a:rPr lang="ru-RU" sz="2800" b="1" dirty="0" smtClean="0">
                <a:solidFill>
                  <a:srgbClr val="531611"/>
                </a:solidFill>
              </a:rPr>
              <a:t>, </a:t>
            </a:r>
            <a:r>
              <a:rPr lang="ru-RU" sz="2800" b="1" dirty="0" err="1" smtClean="0">
                <a:solidFill>
                  <a:srgbClr val="531611"/>
                </a:solidFill>
              </a:rPr>
              <a:t>пю</a:t>
            </a:r>
            <a:r>
              <a:rPr lang="ru-RU" sz="2800" b="1" dirty="0" smtClean="0">
                <a:solidFill>
                  <a:srgbClr val="531611"/>
                </a:solidFill>
              </a:rPr>
              <a:t>, </a:t>
            </a:r>
            <a:r>
              <a:rPr lang="ru-RU" sz="2800" b="1" dirty="0" err="1" smtClean="0">
                <a:solidFill>
                  <a:srgbClr val="531611"/>
                </a:solidFill>
              </a:rPr>
              <a:t>хю</a:t>
            </a:r>
            <a:r>
              <a:rPr lang="ru-RU" sz="2800" b="1" dirty="0" smtClean="0">
                <a:solidFill>
                  <a:srgbClr val="531611"/>
                </a:solidFill>
              </a:rPr>
              <a:t>, </a:t>
            </a:r>
            <a:r>
              <a:rPr lang="ru-RU" sz="2800" b="1" dirty="0" err="1" smtClean="0">
                <a:solidFill>
                  <a:srgbClr val="531611"/>
                </a:solidFill>
              </a:rPr>
              <a:t>хе</a:t>
            </a:r>
            <a:r>
              <a:rPr lang="ru-RU" sz="2800" b="1" dirty="0" smtClean="0">
                <a:solidFill>
                  <a:srgbClr val="531611"/>
                </a:solidFill>
              </a:rPr>
              <a:t>, </a:t>
            </a:r>
            <a:r>
              <a:rPr lang="ru-RU" sz="2800" b="1" dirty="0" err="1" smtClean="0">
                <a:solidFill>
                  <a:srgbClr val="531611"/>
                </a:solidFill>
              </a:rPr>
              <a:t>дж</a:t>
            </a:r>
            <a:r>
              <a:rPr lang="ru-RU" sz="2800" dirty="0" smtClean="0">
                <a:solidFill>
                  <a:srgbClr val="531611"/>
                </a:solidFill>
              </a:rPr>
              <a:t>: </a:t>
            </a:r>
            <a:r>
              <a:rPr lang="ru-RU" sz="2800" i="1" dirty="0" smtClean="0">
                <a:solidFill>
                  <a:srgbClr val="531611"/>
                </a:solidFill>
              </a:rPr>
              <a:t>кегли</a:t>
            </a:r>
            <a:r>
              <a:rPr lang="ru-RU" sz="2800" i="1" dirty="0" smtClean="0">
                <a:solidFill>
                  <a:srgbClr val="531611"/>
                </a:solidFill>
              </a:rPr>
              <a:t>, чек, герой, пюре, джемпер;</a:t>
            </a:r>
          </a:p>
          <a:p>
            <a:pPr marL="609600" indent="-609600">
              <a:buFontTx/>
              <a:buNone/>
            </a:pPr>
            <a:r>
              <a:rPr lang="ru-RU" sz="2800" dirty="0" smtClean="0">
                <a:solidFill>
                  <a:srgbClr val="531611"/>
                </a:solidFill>
              </a:rPr>
              <a:t>4) неизменяемость существительных по</a:t>
            </a:r>
          </a:p>
          <a:p>
            <a:pPr marL="609600" indent="-609600">
              <a:buFontTx/>
              <a:buNone/>
            </a:pPr>
            <a:r>
              <a:rPr lang="ru-RU" sz="2800" b="1" dirty="0" smtClean="0">
                <a:solidFill>
                  <a:srgbClr val="531611"/>
                </a:solidFill>
              </a:rPr>
              <a:t>      падежам </a:t>
            </a:r>
            <a:r>
              <a:rPr lang="ru-RU" sz="2800" b="1" dirty="0" smtClean="0">
                <a:solidFill>
                  <a:srgbClr val="531611"/>
                </a:solidFill>
              </a:rPr>
              <a:t>и числам</a:t>
            </a:r>
            <a:r>
              <a:rPr lang="ru-RU" sz="2800" dirty="0" smtClean="0">
                <a:solidFill>
                  <a:srgbClr val="531611"/>
                </a:solidFill>
              </a:rPr>
              <a:t>: </a:t>
            </a:r>
            <a:r>
              <a:rPr lang="ru-RU" sz="2800" i="1" dirty="0" smtClean="0">
                <a:solidFill>
                  <a:srgbClr val="531611"/>
                </a:solidFill>
              </a:rPr>
              <a:t>кофе, пальто. </a:t>
            </a:r>
            <a:endParaRPr lang="ru-RU" sz="2800" i="1" dirty="0">
              <a:solidFill>
                <a:srgbClr val="5316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31590"/>
            <a:ext cx="7786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571486"/>
            <a:ext cx="4572000" cy="33855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endParaRPr lang="ru-RU" sz="1600" i="1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55526"/>
            <a:ext cx="7344816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                           Английский язык</a:t>
            </a:r>
            <a:endParaRPr lang="ru-RU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531611"/>
                </a:solidFill>
                <a:latin typeface="Times New Roman" pitchFamily="18" charset="0"/>
              </a:rPr>
              <a:t>компьютерная </a:t>
            </a:r>
            <a:r>
              <a:rPr lang="ru-RU" sz="2400" b="1" dirty="0" smtClean="0">
                <a:solidFill>
                  <a:srgbClr val="531611"/>
                </a:solidFill>
                <a:latin typeface="Times New Roman" pitchFamily="18" charset="0"/>
              </a:rPr>
              <a:t>техника</a:t>
            </a:r>
            <a:r>
              <a:rPr lang="ru-RU" sz="2400" dirty="0" smtClean="0">
                <a:solidFill>
                  <a:srgbClr val="531611"/>
                </a:solidFill>
                <a:latin typeface="Times New Roman" pitchFamily="18" charset="0"/>
              </a:rPr>
              <a:t>: </a:t>
            </a:r>
            <a:r>
              <a:rPr lang="ru-RU" sz="2400" i="1" dirty="0" smtClean="0">
                <a:solidFill>
                  <a:srgbClr val="531611"/>
                </a:solidFill>
                <a:latin typeface="Times New Roman" pitchFamily="18" charset="0"/>
              </a:rPr>
              <a:t>компьютер, дисплей,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i="1" dirty="0" smtClean="0">
                <a:solidFill>
                  <a:srgbClr val="531611"/>
                </a:solidFill>
                <a:latin typeface="Times New Roman" pitchFamily="18" charset="0"/>
              </a:rPr>
              <a:t>файл, интерфейс, принтер, ноутбук, хакер,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i="1" dirty="0" smtClean="0">
                <a:solidFill>
                  <a:srgbClr val="531611"/>
                </a:solidFill>
                <a:latin typeface="Times New Roman" pitchFamily="18" charset="0"/>
              </a:rPr>
              <a:t>монитор;</a:t>
            </a:r>
            <a:r>
              <a:rPr lang="ru-RU" sz="2400" dirty="0" smtClean="0">
                <a:solidFill>
                  <a:srgbClr val="531611"/>
                </a:solidFill>
                <a:latin typeface="Times New Roman" pitchFamily="18" charset="0"/>
              </a:rPr>
              <a:t> 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531611"/>
                </a:solidFill>
                <a:latin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531611"/>
                </a:solidFill>
                <a:latin typeface="Times New Roman" pitchFamily="18" charset="0"/>
              </a:rPr>
              <a:t>экономика и финансы</a:t>
            </a:r>
            <a:r>
              <a:rPr lang="ru-RU" sz="2400" dirty="0" smtClean="0">
                <a:solidFill>
                  <a:srgbClr val="531611"/>
                </a:solidFill>
                <a:latin typeface="Times New Roman" pitchFamily="18" charset="0"/>
              </a:rPr>
              <a:t>: </a:t>
            </a:r>
            <a:r>
              <a:rPr lang="ru-RU" sz="2400" i="1" dirty="0" smtClean="0">
                <a:solidFill>
                  <a:srgbClr val="531611"/>
                </a:solidFill>
                <a:latin typeface="Times New Roman" pitchFamily="18" charset="0"/>
              </a:rPr>
              <a:t>бартер, брокер,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i="1" dirty="0" smtClean="0">
                <a:solidFill>
                  <a:srgbClr val="531611"/>
                </a:solidFill>
                <a:latin typeface="Times New Roman" pitchFamily="18" charset="0"/>
              </a:rPr>
              <a:t>ваучер, дилер;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531611"/>
                </a:solidFill>
                <a:latin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531611"/>
                </a:solidFill>
                <a:latin typeface="Times New Roman" pitchFamily="18" charset="0"/>
              </a:rPr>
              <a:t>спорт</a:t>
            </a:r>
            <a:r>
              <a:rPr lang="ru-RU" sz="2400" dirty="0" smtClean="0">
                <a:solidFill>
                  <a:srgbClr val="531611"/>
                </a:solidFill>
                <a:latin typeface="Times New Roman" pitchFamily="18" charset="0"/>
              </a:rPr>
              <a:t>: </a:t>
            </a:r>
            <a:r>
              <a:rPr lang="ru-RU" sz="2400" i="1" dirty="0" smtClean="0">
                <a:solidFill>
                  <a:srgbClr val="531611"/>
                </a:solidFill>
                <a:latin typeface="Times New Roman" pitchFamily="18" charset="0"/>
              </a:rPr>
              <a:t>виндсерфинг, скейтборд, армрестлинг,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i="1" dirty="0" err="1" smtClean="0">
                <a:solidFill>
                  <a:srgbClr val="531611"/>
                </a:solidFill>
                <a:latin typeface="Times New Roman" pitchFamily="18" charset="0"/>
              </a:rPr>
              <a:t>кикбоксинг</a:t>
            </a:r>
            <a:r>
              <a:rPr lang="ru-RU" sz="2400" i="1" dirty="0" smtClean="0">
                <a:solidFill>
                  <a:srgbClr val="531611"/>
                </a:solidFill>
                <a:latin typeface="Times New Roman" pitchFamily="18" charset="0"/>
              </a:rPr>
              <a:t>;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531611"/>
                </a:solidFill>
                <a:latin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531611"/>
                </a:solidFill>
                <a:latin typeface="Times New Roman" pitchFamily="18" charset="0"/>
              </a:rPr>
              <a:t>морское дело</a:t>
            </a:r>
            <a:r>
              <a:rPr lang="ru-RU" sz="2400" dirty="0" smtClean="0">
                <a:solidFill>
                  <a:srgbClr val="531611"/>
                </a:solidFill>
                <a:latin typeface="Times New Roman" pitchFamily="18" charset="0"/>
              </a:rPr>
              <a:t>: </a:t>
            </a:r>
            <a:r>
              <a:rPr lang="ru-RU" sz="2400" i="1" dirty="0" smtClean="0">
                <a:solidFill>
                  <a:srgbClr val="531611"/>
                </a:solidFill>
                <a:latin typeface="Times New Roman" pitchFamily="18" charset="0"/>
              </a:rPr>
              <a:t>баржа, бот, бриг, мичман, шхуна,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i="1" dirty="0" smtClean="0">
                <a:solidFill>
                  <a:srgbClr val="531611"/>
                </a:solidFill>
                <a:latin typeface="Times New Roman" pitchFamily="18" charset="0"/>
              </a:rPr>
              <a:t>катер;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531611"/>
                </a:solidFill>
                <a:latin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531611"/>
                </a:solidFill>
                <a:latin typeface="Times New Roman" pitchFamily="18" charset="0"/>
              </a:rPr>
              <a:t>культура:</a:t>
            </a:r>
            <a:r>
              <a:rPr lang="ru-RU" sz="2400" dirty="0" smtClean="0">
                <a:solidFill>
                  <a:srgbClr val="531611"/>
                </a:solidFill>
                <a:latin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531611"/>
                </a:solidFill>
                <a:latin typeface="Times New Roman" pitchFamily="18" charset="0"/>
              </a:rPr>
              <a:t>промоушн</a:t>
            </a:r>
            <a:r>
              <a:rPr lang="ru-RU" sz="2400" i="1" dirty="0" smtClean="0">
                <a:solidFill>
                  <a:srgbClr val="531611"/>
                </a:solidFill>
                <a:latin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rgbClr val="531611"/>
                </a:solidFill>
                <a:latin typeface="Times New Roman" pitchFamily="18" charset="0"/>
              </a:rPr>
              <a:t>ремикс</a:t>
            </a:r>
            <a:r>
              <a:rPr lang="ru-RU" sz="2400" i="1" dirty="0" smtClean="0">
                <a:solidFill>
                  <a:srgbClr val="531611"/>
                </a:solidFill>
                <a:latin typeface="Times New Roman" pitchFamily="18" charset="0"/>
              </a:rPr>
              <a:t>, шоу-бизнес</a:t>
            </a:r>
            <a:r>
              <a:rPr lang="de-DE" sz="2400" i="1" dirty="0" smtClean="0">
                <a:solidFill>
                  <a:srgbClr val="531611"/>
                </a:solidFill>
                <a:latin typeface="Times New Roman" pitchFamily="18" charset="0"/>
              </a:rPr>
              <a:t>;</a:t>
            </a:r>
            <a:endParaRPr lang="ru-RU" sz="2400" i="1" dirty="0" smtClean="0">
              <a:solidFill>
                <a:srgbClr val="53161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531611"/>
                </a:solidFill>
                <a:latin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531611"/>
                </a:solidFill>
                <a:latin typeface="Times New Roman" pitchFamily="18" charset="0"/>
              </a:rPr>
              <a:t>гардероб</a:t>
            </a:r>
            <a:r>
              <a:rPr lang="ru-RU" sz="2400" dirty="0" smtClean="0">
                <a:solidFill>
                  <a:srgbClr val="531611"/>
                </a:solidFill>
                <a:latin typeface="Times New Roman" pitchFamily="18" charset="0"/>
              </a:rPr>
              <a:t>: </a:t>
            </a:r>
            <a:r>
              <a:rPr lang="ru-RU" sz="2400" i="1" dirty="0" err="1" smtClean="0">
                <a:solidFill>
                  <a:srgbClr val="531611"/>
                </a:solidFill>
                <a:latin typeface="Times New Roman" pitchFamily="18" charset="0"/>
              </a:rPr>
              <a:t>гриндерсы</a:t>
            </a:r>
            <a:r>
              <a:rPr lang="ru-RU" sz="2400" i="1" dirty="0" smtClean="0">
                <a:solidFill>
                  <a:srgbClr val="531611"/>
                </a:solidFill>
                <a:latin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rgbClr val="531611"/>
                </a:solidFill>
                <a:latin typeface="Times New Roman" pitchFamily="18" charset="0"/>
              </a:rPr>
              <a:t>боди</a:t>
            </a:r>
            <a:r>
              <a:rPr lang="ru-RU" sz="2400" i="1" dirty="0" smtClean="0">
                <a:solidFill>
                  <a:srgbClr val="531611"/>
                </a:solidFill>
                <a:latin typeface="Times New Roman" pitchFamily="18" charset="0"/>
              </a:rPr>
              <a:t>, кардиган, топ.</a:t>
            </a:r>
            <a:endParaRPr lang="ru-RU" sz="2400" i="1" dirty="0">
              <a:solidFill>
                <a:srgbClr val="53161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83518"/>
            <a:ext cx="8064896" cy="42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                                                         </a:t>
            </a:r>
            <a:r>
              <a:rPr lang="ru-RU" sz="2400" b="1" dirty="0" smtClean="0"/>
              <a:t>Немецкий язык</a:t>
            </a:r>
            <a:endParaRPr lang="ru-RU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/>
              <a:t>военную </a:t>
            </a:r>
            <a:r>
              <a:rPr lang="ru-RU" sz="2000" b="1" dirty="0" smtClean="0"/>
              <a:t>лексику</a:t>
            </a:r>
            <a:r>
              <a:rPr lang="ru-RU" sz="2000" dirty="0" smtClean="0"/>
              <a:t>: </a:t>
            </a:r>
            <a:r>
              <a:rPr lang="ru-RU" sz="2000" i="1" dirty="0" err="1" smtClean="0"/>
              <a:t>бруствep</a:t>
            </a:r>
            <a:r>
              <a:rPr lang="ru-RU" sz="2000" i="1" dirty="0" smtClean="0"/>
              <a:t>, гауптвахта, </a:t>
            </a:r>
            <a:r>
              <a:rPr lang="ru-RU" sz="2000" i="1" dirty="0" err="1" smtClean="0"/>
              <a:t>ефрейтор,лагерь</a:t>
            </a:r>
            <a:r>
              <a:rPr lang="ru-RU" sz="2000" i="1" dirty="0" smtClean="0"/>
              <a:t>, солдат, плац, шомпол, штурм, </a:t>
            </a:r>
            <a:r>
              <a:rPr lang="ru-RU" sz="2000" i="1" dirty="0" err="1" smtClean="0"/>
              <a:t>фельдфебель,фронт</a:t>
            </a:r>
            <a:r>
              <a:rPr lang="ru-RU" sz="2000" i="1" dirty="0" smtClean="0"/>
              <a:t>, юнга, юнкер, цейхгауз;</a:t>
            </a:r>
            <a:endParaRPr lang="de-DE" sz="20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– </a:t>
            </a:r>
            <a:r>
              <a:rPr lang="ru-RU" sz="2000" b="1" dirty="0" smtClean="0"/>
              <a:t>лексику, связанную с ремеслами, с техникой</a:t>
            </a:r>
            <a:r>
              <a:rPr lang="ru-RU" sz="2000" dirty="0" smtClean="0"/>
              <a:t>: </a:t>
            </a:r>
            <a:r>
              <a:rPr lang="ru-RU" sz="2000" i="1" dirty="0" err="1" smtClean="0"/>
              <a:t>верстак,домкрат</a:t>
            </a:r>
            <a:r>
              <a:rPr lang="ru-RU" sz="2000" i="1" dirty="0" smtClean="0"/>
              <a:t>, кустарь, клейстер, маляр, планка, </a:t>
            </a:r>
            <a:r>
              <a:rPr lang="ru-RU" sz="2000" i="1" dirty="0" err="1" smtClean="0"/>
              <a:t>рубанок,слесарь</a:t>
            </a:r>
            <a:r>
              <a:rPr lang="ru-RU" sz="2000" i="1" dirty="0" smtClean="0"/>
              <a:t>, стамеска, флюгер, фуганок, шайба, шахта, </a:t>
            </a:r>
            <a:r>
              <a:rPr lang="ru-RU" sz="2000" i="1" dirty="0" err="1" smtClean="0"/>
              <a:t>шихта,шифер</a:t>
            </a:r>
            <a:r>
              <a:rPr lang="ru-RU" sz="2000" i="1" dirty="0" smtClean="0"/>
              <a:t>, шлагбаум, шлак, шлюз, шпала, </a:t>
            </a:r>
            <a:r>
              <a:rPr lang="ru-RU" sz="2000" i="1" dirty="0" smtClean="0"/>
              <a:t>шпатель</a:t>
            </a:r>
            <a:r>
              <a:rPr lang="ru-RU" sz="2000" i="1" dirty="0" smtClean="0"/>
              <a:t>;</a:t>
            </a:r>
            <a:endParaRPr lang="de-DE" sz="20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– </a:t>
            </a:r>
            <a:r>
              <a:rPr lang="ru-RU" sz="2000" b="1" dirty="0" smtClean="0"/>
              <a:t>медицинскую лексику: </a:t>
            </a:r>
            <a:r>
              <a:rPr lang="ru-RU" sz="2000" i="1" dirty="0" smtClean="0"/>
              <a:t>фельдшер, бинт, пластырь, </a:t>
            </a:r>
            <a:r>
              <a:rPr lang="ru-RU" sz="2000" i="1" dirty="0" err="1" smtClean="0"/>
              <a:t>вата,шприц</a:t>
            </a:r>
            <a:r>
              <a:rPr lang="ru-RU" sz="2000" i="1" dirty="0" smtClean="0"/>
              <a:t>, курорт;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– </a:t>
            </a:r>
            <a:r>
              <a:rPr lang="ru-RU" sz="2000" b="1" dirty="0" smtClean="0"/>
              <a:t>породы собак:</a:t>
            </a:r>
            <a:r>
              <a:rPr lang="ru-RU" sz="2000" dirty="0" smtClean="0"/>
              <a:t> </a:t>
            </a:r>
            <a:r>
              <a:rPr lang="ru-RU" sz="2000" i="1" dirty="0" smtClean="0"/>
              <a:t>мопс, миттельшнауцер, мопс, </a:t>
            </a:r>
            <a:r>
              <a:rPr lang="ru-RU" sz="2000" i="1" dirty="0" err="1" smtClean="0"/>
              <a:t>пудель,ризеншнауцер</a:t>
            </a:r>
            <a:r>
              <a:rPr lang="ru-RU" sz="2000" i="1" dirty="0" smtClean="0"/>
              <a:t> </a:t>
            </a:r>
            <a:r>
              <a:rPr lang="ru-RU" sz="2000" i="1" dirty="0" smtClean="0"/>
              <a:t>шпиц</a:t>
            </a:r>
            <a:r>
              <a:rPr lang="ru-RU" sz="2000" dirty="0" smtClean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– </a:t>
            </a:r>
            <a:r>
              <a:rPr lang="ru-RU" sz="2000" b="1" dirty="0" smtClean="0"/>
              <a:t>лексика из области искусства</a:t>
            </a:r>
            <a:r>
              <a:rPr lang="ru-RU" sz="2000" dirty="0" smtClean="0"/>
              <a:t>: </a:t>
            </a:r>
            <a:r>
              <a:rPr lang="ru-RU" sz="2000" i="1" dirty="0" smtClean="0"/>
              <a:t>мольберт, </a:t>
            </a:r>
            <a:r>
              <a:rPr lang="ru-RU" sz="2000" i="1" dirty="0" err="1" smtClean="0"/>
              <a:t>танец,капельмейстер</a:t>
            </a:r>
            <a:r>
              <a:rPr lang="ru-RU" sz="2000" i="1" dirty="0" smtClean="0"/>
              <a:t>;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– </a:t>
            </a:r>
            <a:r>
              <a:rPr lang="ru-RU" sz="2000" b="1" dirty="0" smtClean="0"/>
              <a:t>слова, относящиеся к предметам одежды, быта</a:t>
            </a:r>
            <a:r>
              <a:rPr lang="ru-RU" sz="2000" dirty="0" smtClean="0"/>
              <a:t>: </a:t>
            </a:r>
            <a:r>
              <a:rPr lang="ru-RU" sz="2000" i="1" dirty="0" err="1" smtClean="0"/>
              <a:t>галстук,китель</a:t>
            </a:r>
            <a:r>
              <a:rPr lang="ru-RU" sz="2000" i="1" dirty="0" smtClean="0"/>
              <a:t>, лацкан, обшлаг, фартук, шлейф, рюкзак</a:t>
            </a:r>
            <a:r>
              <a:rPr lang="de-DE" sz="2000" i="1" dirty="0" smtClean="0"/>
              <a:t>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7534"/>
            <a:ext cx="7920880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/>
              <a:t>                                              </a:t>
            </a:r>
            <a:r>
              <a:rPr lang="ru-RU" sz="2400" b="1" dirty="0" smtClean="0"/>
              <a:t>Французский язык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/>
              <a:t>гастрономия</a:t>
            </a:r>
            <a:r>
              <a:rPr lang="ru-RU" sz="2000" dirty="0" smtClean="0"/>
              <a:t>: </a:t>
            </a:r>
            <a:r>
              <a:rPr lang="ru-RU" sz="2000" i="1" dirty="0" smtClean="0"/>
              <a:t>кастрюля, бутылка, </a:t>
            </a:r>
            <a:r>
              <a:rPr lang="ru-RU" sz="2000" i="1" dirty="0" smtClean="0"/>
              <a:t>омлет, винегрет</a:t>
            </a:r>
            <a:r>
              <a:rPr lang="ru-RU" sz="2000" i="1" dirty="0" smtClean="0"/>
              <a:t>, котлета,  томат, картофель, </a:t>
            </a:r>
            <a:r>
              <a:rPr lang="ru-RU" sz="2000" i="1" dirty="0" smtClean="0"/>
              <a:t>сосиска, суп</a:t>
            </a:r>
            <a:r>
              <a:rPr lang="ru-RU" sz="2000" i="1" dirty="0" smtClean="0"/>
              <a:t>, помидор,  компот, лимонад, фрукты, </a:t>
            </a:r>
            <a:r>
              <a:rPr lang="ru-RU" sz="2000" i="1" dirty="0" err="1" smtClean="0"/>
              <a:t>фондю</a:t>
            </a:r>
            <a:r>
              <a:rPr lang="ru-RU" sz="2000" i="1" dirty="0" smtClean="0"/>
              <a:t>, кофе</a:t>
            </a:r>
            <a:r>
              <a:rPr lang="ru-RU" sz="2000" i="1" dirty="0" smtClean="0"/>
              <a:t>, кафе, ресторан</a:t>
            </a:r>
            <a:r>
              <a:rPr lang="ru-RU" sz="2000" i="1" dirty="0" smtClean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– </a:t>
            </a:r>
            <a:r>
              <a:rPr lang="ru-RU" sz="2000" b="1" dirty="0" smtClean="0"/>
              <a:t>мода:</a:t>
            </a:r>
            <a:r>
              <a:rPr lang="ru-RU" sz="2000" dirty="0" smtClean="0"/>
              <a:t> </a:t>
            </a:r>
            <a:r>
              <a:rPr lang="ru-RU" sz="2000" i="1" dirty="0" smtClean="0"/>
              <a:t>тужурка, картуз, калоши, сюртук, </a:t>
            </a:r>
            <a:r>
              <a:rPr lang="ru-RU" sz="2000" i="1" dirty="0" err="1" smtClean="0"/>
              <a:t>пальто,манто</a:t>
            </a:r>
            <a:r>
              <a:rPr lang="ru-RU" sz="2000" i="1" dirty="0" smtClean="0"/>
              <a:t>, декольте, шапка, панама, роба, </a:t>
            </a:r>
            <a:r>
              <a:rPr lang="ru-RU" sz="2000" i="1" dirty="0" err="1" smtClean="0"/>
              <a:t>горжетка,бижутерия</a:t>
            </a:r>
            <a:r>
              <a:rPr lang="ru-RU" sz="2000" i="1" dirty="0" smtClean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– </a:t>
            </a:r>
            <a:r>
              <a:rPr lang="ru-RU" sz="2000" b="1" dirty="0" smtClean="0"/>
              <a:t>быт, социальная сфера </a:t>
            </a:r>
            <a:r>
              <a:rPr lang="ru-RU" sz="2000" dirty="0" smtClean="0"/>
              <a:t>: </a:t>
            </a:r>
            <a:r>
              <a:rPr lang="ru-RU" sz="2000" i="1" dirty="0" smtClean="0"/>
              <a:t>мебель, буфет, этаж, гараж,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i="1" dirty="0" smtClean="0"/>
              <a:t>багаж, саквояж, жалюзи, барак, работа, дежурный, рутина,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i="1" dirty="0" smtClean="0"/>
              <a:t>тур(не), авантюра, афёра, кошмар, экивоки, менталитет</a:t>
            </a:r>
            <a:r>
              <a:rPr lang="ru-RU" sz="2000" i="1" dirty="0" smtClean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– </a:t>
            </a:r>
            <a:r>
              <a:rPr lang="ru-RU" sz="2000" dirty="0" smtClean="0"/>
              <a:t>г</a:t>
            </a:r>
            <a:r>
              <a:rPr lang="ru-RU" sz="2000" b="1" dirty="0" smtClean="0"/>
              <a:t>лаголы</a:t>
            </a:r>
            <a:r>
              <a:rPr lang="ru-RU" sz="2000" dirty="0" smtClean="0"/>
              <a:t>: </a:t>
            </a:r>
            <a:r>
              <a:rPr lang="ru-RU" sz="2000" i="1" dirty="0" smtClean="0"/>
              <a:t>обескуражить, замуровать, стушеваться;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– </a:t>
            </a:r>
            <a:r>
              <a:rPr lang="ru-RU" sz="2000" b="1" dirty="0" smtClean="0"/>
              <a:t>искусство</a:t>
            </a:r>
            <a:r>
              <a:rPr lang="ru-RU" sz="2000" dirty="0" smtClean="0"/>
              <a:t>: </a:t>
            </a:r>
            <a:r>
              <a:rPr lang="ru-RU" sz="2000" i="1" dirty="0" smtClean="0"/>
              <a:t>балет, кабаре, шансон, </a:t>
            </a:r>
            <a:r>
              <a:rPr lang="ru-RU" sz="2000" i="1" dirty="0" err="1" smtClean="0"/>
              <a:t>падеде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падетруа</a:t>
            </a:r>
            <a:r>
              <a:rPr lang="ru-RU" sz="2000" i="1" dirty="0" smtClean="0"/>
              <a:t>, плиссе</a:t>
            </a:r>
            <a:r>
              <a:rPr lang="ru-RU" sz="2000" i="1" dirty="0" smtClean="0"/>
              <a:t>, антраша, экзерсисы, шедевр.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1"/>
            <a:ext cx="8229600" cy="723727"/>
          </a:xfrm>
        </p:spPr>
        <p:txBody>
          <a:bodyPr/>
          <a:lstStyle/>
          <a:p>
            <a:r>
              <a:rPr lang="ru-RU" sz="4000" b="1" dirty="0" smtClean="0"/>
              <a:t>Домашнее задание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      </a:t>
            </a:r>
            <a:r>
              <a:rPr lang="ru-RU" i="1" u="sng" dirty="0" smtClean="0">
                <a:solidFill>
                  <a:srgbClr val="C00000"/>
                </a:solidFill>
              </a:rPr>
              <a:t>1. уровень</a:t>
            </a:r>
            <a:endParaRPr lang="ru-RU" i="1" u="sng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Выписать </a:t>
            </a:r>
            <a:r>
              <a:rPr lang="ru-RU" b="1" dirty="0" smtClean="0"/>
              <a:t>20-30 заимствованных слов.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</a:t>
            </a:r>
            <a:r>
              <a:rPr lang="ru-RU" b="1" i="1" u="sng" dirty="0" smtClean="0">
                <a:solidFill>
                  <a:srgbClr val="C00000"/>
                </a:solidFill>
              </a:rPr>
              <a:t>2</a:t>
            </a:r>
            <a:r>
              <a:rPr lang="ru-RU" b="1" i="1" u="sng" dirty="0" smtClean="0">
                <a:solidFill>
                  <a:srgbClr val="C00000"/>
                </a:solidFill>
              </a:rPr>
              <a:t>. Уровень: </a:t>
            </a:r>
          </a:p>
          <a:p>
            <a:pPr>
              <a:buNone/>
            </a:pPr>
            <a:r>
              <a:rPr lang="ru-RU" b="1" dirty="0" smtClean="0"/>
              <a:t>     Составить </a:t>
            </a:r>
            <a:r>
              <a:rPr lang="ru-RU" b="1" dirty="0" smtClean="0"/>
              <a:t>5 </a:t>
            </a:r>
            <a:r>
              <a:rPr lang="ru-RU" b="1" dirty="0" smtClean="0"/>
              <a:t>сложных предложений </a:t>
            </a:r>
            <a:r>
              <a:rPr lang="ru-RU" b="1" dirty="0" smtClean="0"/>
              <a:t>с </a:t>
            </a:r>
            <a:r>
              <a:rPr lang="ru-RU" b="1" dirty="0" smtClean="0"/>
              <a:t>заимствованными </a:t>
            </a:r>
            <a:r>
              <a:rPr lang="ru-RU" b="1" dirty="0" smtClean="0"/>
              <a:t>словами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   </a:t>
            </a:r>
            <a:r>
              <a:rPr lang="ru-RU" i="1" u="sng" dirty="0" smtClean="0">
                <a:solidFill>
                  <a:srgbClr val="C00000"/>
                </a:solidFill>
              </a:rPr>
              <a:t>3. уровень ( творческий)</a:t>
            </a:r>
            <a:endParaRPr lang="ru-RU" i="1" u="sng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</a:t>
            </a:r>
            <a:r>
              <a:rPr lang="ru-RU" b="1" dirty="0" smtClean="0"/>
              <a:t>Написать </a:t>
            </a:r>
            <a:r>
              <a:rPr lang="ru-RU" b="1" u="sng" dirty="0" smtClean="0"/>
              <a:t>сочинение- миниатюру </a:t>
            </a:r>
            <a:r>
              <a:rPr lang="ru-RU" b="1" dirty="0" smtClean="0"/>
              <a:t>на тему: «Мой досуг», используя заимствованные слова.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326</Words>
  <Application>Microsoft Office PowerPoint</Application>
  <PresentationFormat>Экран (16:9)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Игорь</cp:lastModifiedBy>
  <cp:revision>23</cp:revision>
  <dcterms:created xsi:type="dcterms:W3CDTF">2016-07-05T17:28:45Z</dcterms:created>
  <dcterms:modified xsi:type="dcterms:W3CDTF">2016-11-15T17:24:30Z</dcterms:modified>
</cp:coreProperties>
</file>