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0" r:id="rId4"/>
    <p:sldId id="265" r:id="rId5"/>
    <p:sldId id="257" r:id="rId6"/>
    <p:sldId id="289" r:id="rId7"/>
    <p:sldId id="264" r:id="rId8"/>
    <p:sldId id="266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4" r:id="rId19"/>
    <p:sldId id="301" r:id="rId20"/>
    <p:sldId id="302" r:id="rId21"/>
    <p:sldId id="303" r:id="rId22"/>
    <p:sldId id="305" r:id="rId23"/>
    <p:sldId id="269" r:id="rId24"/>
    <p:sldId id="288" r:id="rId25"/>
    <p:sldId id="263" r:id="rId26"/>
    <p:sldId id="27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C9676"/>
    <a:srgbClr val="EEFAA8"/>
    <a:srgbClr val="CC0000"/>
    <a:srgbClr val="FF3300"/>
    <a:srgbClr val="FF6600"/>
    <a:srgbClr val="FE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06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0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2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28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4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9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56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3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1D6C-4A2B-4BEE-80FB-3A4F62D66D99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8AA5-D247-486E-A8F6-826E0FAF4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2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9853" y="445594"/>
            <a:ext cx="10019763" cy="1640783"/>
          </a:xfrm>
          <a:noFill/>
        </p:spPr>
        <p:txBody>
          <a:bodyPr>
            <a:noAutofit/>
          </a:bodyPr>
          <a:lstStyle/>
          <a:p>
            <a:r>
              <a:rPr lang="ru-RU" sz="9600" b="1" i="1" dirty="0" smtClean="0"/>
              <a:t>«Золотая осень»</a:t>
            </a:r>
            <a:endParaRPr lang="ru-RU" sz="9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799" y="2086377"/>
            <a:ext cx="9813700" cy="4533363"/>
          </a:xfrm>
          <a:noFill/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Музыкально-литературный досуг</a:t>
            </a:r>
          </a:p>
          <a:p>
            <a:pPr algn="l"/>
            <a:r>
              <a:rPr lang="ru-RU" sz="4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(интеграция образовательных областей:</a:t>
            </a:r>
          </a:p>
          <a:p>
            <a:pPr algn="l"/>
            <a:r>
              <a:rPr lang="ru-RU" sz="4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художественно-эстетическое развитие, развитие речи, музыка, познание ) </a:t>
            </a:r>
          </a:p>
          <a:p>
            <a:pPr algn="l"/>
            <a:r>
              <a:rPr lang="ru-RU" sz="3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</a:t>
            </a:r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Музыкальный руководитель: Кузьмина Н.Г.</a:t>
            </a:r>
          </a:p>
          <a:p>
            <a:pPr algn="l"/>
            <a:r>
              <a:rPr lang="ru-RU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Воспитатели: Романова И.В.</a:t>
            </a:r>
          </a:p>
          <a:p>
            <a:pPr algn="l"/>
            <a:r>
              <a:rPr lang="ru-RU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 </a:t>
            </a:r>
            <a:r>
              <a:rPr lang="ru-RU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Брендзий</a:t>
            </a:r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Н.В.</a:t>
            </a:r>
            <a:endParaRPr lang="ru-RU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+mn-lt"/>
              </a:rPr>
              <a:t>- Посмотрите, ребята, на картину Ильи Остроухова «Золотая осень». Справа изображены два больших дерева с золотыми листьями, среди которых выделяются широкие желто-оранжевые листья клена. 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                                                                                                                </a:t>
            </a:r>
            <a:r>
              <a:rPr lang="ru-RU" sz="1800" b="1" dirty="0" smtClean="0">
                <a:latin typeface="+mn-lt"/>
              </a:rPr>
              <a:t>Илья Остроухов «Золотая осень»</a:t>
            </a:r>
            <a:endParaRPr lang="ru-RU" sz="1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6372"/>
            <a:ext cx="4609563" cy="4940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К этой картине очень подходит стихотворение «Осень» Зои Федоровской</a:t>
            </a:r>
          </a:p>
          <a:p>
            <a:pPr marL="0" indent="0">
              <a:buNone/>
            </a:pPr>
            <a:r>
              <a:rPr lang="ru-RU" sz="1800" dirty="0" smtClean="0"/>
              <a:t>		</a:t>
            </a:r>
            <a:r>
              <a:rPr lang="ru-RU" sz="1800" b="1" dirty="0" smtClean="0"/>
              <a:t>«Осень»</a:t>
            </a:r>
          </a:p>
          <a:p>
            <a:pPr marL="0" indent="0">
              <a:buNone/>
            </a:pPr>
            <a:r>
              <a:rPr lang="ru-RU" sz="1800" dirty="0" smtClean="0"/>
              <a:t>Осень на опушке краски разводила.</a:t>
            </a:r>
          </a:p>
          <a:p>
            <a:pPr marL="0" indent="0">
              <a:buNone/>
            </a:pPr>
            <a:r>
              <a:rPr lang="ru-RU" sz="1800" dirty="0" smtClean="0"/>
              <a:t>По листве тихонько кистью проводила.</a:t>
            </a:r>
          </a:p>
          <a:p>
            <a:pPr marL="0" indent="0">
              <a:buNone/>
            </a:pPr>
            <a:r>
              <a:rPr lang="ru-RU" sz="1800" dirty="0" smtClean="0"/>
              <a:t>Пожелтел орешник, и зарделись клены</a:t>
            </a:r>
          </a:p>
          <a:p>
            <a:pPr marL="0" indent="0">
              <a:buNone/>
            </a:pPr>
            <a:r>
              <a:rPr lang="ru-RU" sz="1800" dirty="0" smtClean="0"/>
              <a:t>В пурпуре осеннем. Только дуб зеленый.</a:t>
            </a:r>
          </a:p>
          <a:p>
            <a:pPr marL="0" indent="0">
              <a:buNone/>
            </a:pPr>
            <a:r>
              <a:rPr lang="ru-RU" sz="1800" dirty="0" smtClean="0"/>
              <a:t>Утешает осень: - Не жалейте лето!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посмотрите – роща золотом одета!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З. Федоровская</a:t>
            </a:r>
            <a:endParaRPr lang="ru-RU" sz="1800" dirty="0"/>
          </a:p>
        </p:txBody>
      </p:sp>
      <p:pic>
        <p:nvPicPr>
          <p:cNvPr id="5" name="Picture 2" descr="http://333v.ru/uploads/ba/ba68dd1835ac9846ec56dc883d95f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43" y="1568048"/>
            <a:ext cx="6751046" cy="42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3888"/>
            <a:ext cx="10515600" cy="1161737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+mn-lt"/>
              </a:rPr>
              <a:t>Мы рассмотрели картины ранней и золотой осени. А какой бывает осень еще? (Поздней). Позднюю осень очень красиво изобразила Мария Башкирцева.</a:t>
            </a:r>
            <a:br>
              <a:rPr lang="ru-RU" sz="2000" dirty="0" smtClean="0">
                <a:latin typeface="+mn-lt"/>
              </a:rPr>
            </a:b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b="1" dirty="0" smtClean="0">
                <a:latin typeface="+mn-lt"/>
              </a:rPr>
              <a:t>Мария Башкирцева «Поздняя осень»</a:t>
            </a:r>
            <a:endParaRPr lang="ru-RU" sz="2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0745" y="1439259"/>
            <a:ext cx="5833055" cy="5141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Посмотрите внимательно на картину, что вы видите? (Безлюдная улица, с деревьев почти облетела листва, в воздухе туман, на земле подтаявший снег, идет мелкий моросящий дождь, сильный ветер опрокинул скамейку).</a:t>
            </a:r>
          </a:p>
          <a:p>
            <a:pPr marL="0" indent="0" algn="ctr">
              <a:buNone/>
            </a:pPr>
            <a:r>
              <a:rPr lang="ru-RU" sz="2000" b="1" dirty="0" smtClean="0"/>
              <a:t>А. Плещеев «Скучная картина»</a:t>
            </a:r>
          </a:p>
          <a:p>
            <a:pPr marL="0" indent="0" algn="ctr">
              <a:buNone/>
            </a:pPr>
            <a:r>
              <a:rPr lang="ru-RU" sz="2000" dirty="0" smtClean="0"/>
              <a:t>Скучная картина!</a:t>
            </a:r>
          </a:p>
          <a:p>
            <a:pPr marL="0" indent="0" algn="ctr">
              <a:buNone/>
            </a:pPr>
            <a:r>
              <a:rPr lang="ru-RU" sz="2000" dirty="0" smtClean="0"/>
              <a:t>Тучи без конца,</a:t>
            </a:r>
          </a:p>
          <a:p>
            <a:pPr marL="0" indent="0" algn="ctr">
              <a:buNone/>
            </a:pPr>
            <a:r>
              <a:rPr lang="ru-RU" sz="2000" dirty="0" smtClean="0"/>
              <a:t>Дождик так и льется, </a:t>
            </a:r>
          </a:p>
          <a:p>
            <a:pPr marL="0" indent="0" algn="ctr">
              <a:buNone/>
            </a:pPr>
            <a:r>
              <a:rPr lang="ru-RU" sz="2000" dirty="0" smtClean="0"/>
              <a:t>Лужи у крыльца…</a:t>
            </a:r>
          </a:p>
          <a:p>
            <a:pPr marL="0" indent="0" algn="ctr">
              <a:buNone/>
            </a:pPr>
            <a:r>
              <a:rPr lang="ru-RU" sz="2000" dirty="0" smtClean="0"/>
              <a:t>Что ты рано в гости</a:t>
            </a:r>
          </a:p>
          <a:p>
            <a:pPr marL="0" indent="0" algn="ctr">
              <a:buNone/>
            </a:pPr>
            <a:r>
              <a:rPr lang="ru-RU" sz="2000" dirty="0" smtClean="0"/>
              <a:t>Осень к нам пришла?</a:t>
            </a:r>
          </a:p>
          <a:p>
            <a:pPr marL="0" indent="0" algn="ctr">
              <a:buNone/>
            </a:pPr>
            <a:r>
              <a:rPr lang="ru-RU" sz="2000" dirty="0" smtClean="0"/>
              <a:t>Еще просит сердце</a:t>
            </a:r>
          </a:p>
          <a:p>
            <a:pPr marL="0" indent="0" algn="ctr">
              <a:buNone/>
            </a:pPr>
            <a:r>
              <a:rPr lang="ru-RU" sz="2000" dirty="0" smtClean="0"/>
              <a:t>Света и тепла!</a:t>
            </a:r>
            <a:endParaRPr lang="ru-RU" sz="2000" dirty="0"/>
          </a:p>
        </p:txBody>
      </p:sp>
      <p:pic>
        <p:nvPicPr>
          <p:cNvPr id="5" name="Picture 2" descr="http://artpoisk.info/files/images/16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0" y="1825625"/>
            <a:ext cx="52478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18" y="167425"/>
            <a:ext cx="10993582" cy="1078560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Ребята, а какие изменения происходят осенью в жизни птиц? (Перелетные птицы улетают в теплые края)</a:t>
            </a:r>
            <a:br>
              <a:rPr lang="ru-RU" sz="2000" dirty="0" smtClean="0"/>
            </a:br>
            <a:r>
              <a:rPr lang="ru-RU" sz="2000" dirty="0" smtClean="0"/>
              <a:t>- Каких перелетных птиц вы знаете? (Скворцы, грачи, жаворонки, ласточки, соловьи, журавли).</a:t>
            </a:r>
            <a:br>
              <a:rPr lang="ru-RU" sz="2000" dirty="0" smtClean="0"/>
            </a:br>
            <a:r>
              <a:rPr lang="ru-RU" sz="2000" dirty="0" smtClean="0"/>
              <a:t>- Как они летят на юг? (Птицы собираются стаями, летят клином, косяком, караваном)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5985"/>
            <a:ext cx="4675909" cy="561201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200" b="1" dirty="0" smtClean="0"/>
              <a:t>Г. </a:t>
            </a:r>
            <a:r>
              <a:rPr lang="ru-RU" sz="2200" b="1" dirty="0" err="1" smtClean="0"/>
              <a:t>Ладонщикова</a:t>
            </a:r>
            <a:r>
              <a:rPr lang="ru-RU" sz="2200" b="1" dirty="0" smtClean="0"/>
              <a:t> «Перед отлетом»</a:t>
            </a:r>
          </a:p>
          <a:p>
            <a:pPr marL="0" indent="0" algn="ctr">
              <a:buNone/>
            </a:pPr>
            <a:r>
              <a:rPr lang="ru-RU" sz="2200" dirty="0" smtClean="0"/>
              <a:t>Листья кленов пожелтели,</a:t>
            </a:r>
          </a:p>
          <a:p>
            <a:pPr marL="0" indent="0" algn="ctr">
              <a:buNone/>
            </a:pPr>
            <a:r>
              <a:rPr lang="ru-RU" sz="2200" dirty="0" smtClean="0"/>
              <a:t>Огороды опустели, </a:t>
            </a:r>
          </a:p>
          <a:p>
            <a:pPr marL="0" indent="0" algn="ctr">
              <a:buNone/>
            </a:pPr>
            <a:r>
              <a:rPr lang="ru-RU" sz="2200" dirty="0" smtClean="0"/>
              <a:t>В балках лужи собрались.</a:t>
            </a:r>
          </a:p>
          <a:p>
            <a:pPr marL="0" indent="0" algn="ctr">
              <a:buNone/>
            </a:pPr>
            <a:r>
              <a:rPr lang="ru-RU" sz="2200" dirty="0" smtClean="0"/>
              <a:t>Говорит скворец соседу:</a:t>
            </a:r>
          </a:p>
          <a:p>
            <a:pPr algn="ctr">
              <a:buFontTx/>
              <a:buChar char="-"/>
            </a:pPr>
            <a:r>
              <a:rPr lang="ru-RU" sz="2200" dirty="0" smtClean="0"/>
              <a:t>Улетаем в эту среду.</a:t>
            </a:r>
          </a:p>
          <a:p>
            <a:pPr marL="0" indent="0" algn="ctr">
              <a:buNone/>
            </a:pPr>
            <a:r>
              <a:rPr lang="ru-RU" sz="2200" dirty="0" smtClean="0"/>
              <a:t>Далеко на юг летим,</a:t>
            </a:r>
          </a:p>
          <a:p>
            <a:pPr marL="0" indent="0" algn="ctr">
              <a:buNone/>
            </a:pPr>
            <a:r>
              <a:rPr lang="ru-RU" sz="2200" dirty="0" smtClean="0"/>
              <a:t>Замерзать тут не хотим</a:t>
            </a:r>
          </a:p>
          <a:p>
            <a:pPr marL="0" indent="0" algn="ctr">
              <a:buNone/>
            </a:pPr>
            <a:r>
              <a:rPr lang="ru-RU" sz="2200" dirty="0" smtClean="0"/>
              <a:t>Ты, воробышек, зимой </a:t>
            </a:r>
          </a:p>
          <a:p>
            <a:pPr marL="0" indent="0" algn="ctr">
              <a:buNone/>
            </a:pPr>
            <a:r>
              <a:rPr lang="ru-RU" sz="2200" dirty="0" smtClean="0"/>
              <a:t>Береги скворечник мой.</a:t>
            </a:r>
          </a:p>
          <a:p>
            <a:pPr marL="0" indent="0" algn="ctr">
              <a:buNone/>
            </a:pPr>
            <a:r>
              <a:rPr lang="ru-RU" sz="2200" dirty="0" smtClean="0"/>
              <a:t>- Что же, скворушка, лети,</a:t>
            </a:r>
          </a:p>
          <a:p>
            <a:pPr marL="0" indent="0" algn="ctr">
              <a:buNone/>
            </a:pPr>
            <a:r>
              <a:rPr lang="ru-RU" sz="2200" dirty="0" smtClean="0"/>
              <a:t>Осторожней будь в пути.</a:t>
            </a:r>
          </a:p>
          <a:p>
            <a:pPr marL="0" indent="0" algn="ctr">
              <a:buNone/>
            </a:pPr>
            <a:r>
              <a:rPr lang="ru-RU" sz="2200" dirty="0" smtClean="0"/>
              <a:t>От друзей не отставай,</a:t>
            </a:r>
          </a:p>
          <a:p>
            <a:pPr marL="0" indent="0" algn="ctr">
              <a:buNone/>
            </a:pPr>
            <a:r>
              <a:rPr lang="ru-RU" sz="2200" dirty="0" smtClean="0"/>
              <a:t>Край родной не забывай!...</a:t>
            </a:r>
          </a:p>
          <a:p>
            <a:pPr marL="0" indent="0" algn="ctr">
              <a:buNone/>
            </a:pPr>
            <a:r>
              <a:rPr lang="ru-RU" sz="2200" dirty="0" smtClean="0"/>
              <a:t>Буду рад, коль снова летом</a:t>
            </a:r>
          </a:p>
          <a:p>
            <a:pPr marL="0" indent="0" algn="ctr">
              <a:buNone/>
            </a:pPr>
            <a:r>
              <a:rPr lang="ru-RU" sz="2200" dirty="0" smtClean="0"/>
              <a:t>Будешь ты моим соседом.</a:t>
            </a:r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1552061"/>
            <a:ext cx="5836914" cy="4377685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0455" cy="639427"/>
          </a:xfrm>
        </p:spPr>
        <p:txBody>
          <a:bodyPr>
            <a:noAutofit/>
          </a:bodyPr>
          <a:lstStyle/>
          <a:p>
            <a:r>
              <a:rPr lang="ru-RU" sz="2000" dirty="0" smtClean="0"/>
              <a:t>Осень – щедрое время года! Осенью созревает урожай овощей и фруктов. В лесу собирают грибы.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4305" y="1198516"/>
            <a:ext cx="4313349" cy="51724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М. </a:t>
            </a:r>
            <a:r>
              <a:rPr lang="ru-RU" sz="2000" b="1" dirty="0" err="1" smtClean="0"/>
              <a:t>Ивенсен</a:t>
            </a:r>
            <a:r>
              <a:rPr lang="ru-RU" sz="2000" b="1" dirty="0" smtClean="0"/>
              <a:t> «Падают листья»</a:t>
            </a:r>
          </a:p>
          <a:p>
            <a:pPr marL="0" indent="0" algn="ctr">
              <a:buNone/>
            </a:pPr>
            <a:r>
              <a:rPr lang="ru-RU" sz="2000" dirty="0" smtClean="0"/>
              <a:t>Падают, падают листья – </a:t>
            </a:r>
          </a:p>
          <a:p>
            <a:pPr marL="0" indent="0" algn="ctr">
              <a:buNone/>
            </a:pPr>
            <a:r>
              <a:rPr lang="ru-RU" sz="2000" dirty="0" smtClean="0"/>
              <a:t>В нашем саду листопад…</a:t>
            </a:r>
          </a:p>
          <a:p>
            <a:pPr marL="0" indent="0" algn="ctr">
              <a:buNone/>
            </a:pPr>
            <a:r>
              <a:rPr lang="ru-RU" sz="2000" dirty="0" smtClean="0"/>
              <a:t>Желтые, красные листья</a:t>
            </a:r>
          </a:p>
          <a:p>
            <a:pPr marL="0" indent="0" algn="ctr">
              <a:buNone/>
            </a:pPr>
            <a:r>
              <a:rPr lang="ru-RU" sz="2000" dirty="0" smtClean="0"/>
              <a:t>По ветру вьются, летят.</a:t>
            </a:r>
          </a:p>
          <a:p>
            <a:pPr marL="0" indent="0" algn="ctr">
              <a:buNone/>
            </a:pPr>
            <a:r>
              <a:rPr lang="ru-RU" sz="2000" dirty="0" smtClean="0"/>
              <a:t>Птицы на юг улетают,</a:t>
            </a:r>
          </a:p>
          <a:p>
            <a:pPr marL="0" indent="0" algn="ctr">
              <a:buNone/>
            </a:pPr>
            <a:r>
              <a:rPr lang="ru-RU" sz="2000" dirty="0" smtClean="0"/>
              <a:t>Гуси, грачи, журавли.</a:t>
            </a:r>
          </a:p>
          <a:p>
            <a:pPr marL="0" indent="0" algn="ctr">
              <a:buNone/>
            </a:pPr>
            <a:r>
              <a:rPr lang="ru-RU" sz="2000" dirty="0" smtClean="0"/>
              <a:t>Вот уж последняя стая</a:t>
            </a:r>
          </a:p>
          <a:p>
            <a:pPr marL="0" indent="0" algn="ctr">
              <a:buNone/>
            </a:pPr>
            <a:r>
              <a:rPr lang="ru-RU" sz="2000" dirty="0" smtClean="0"/>
              <a:t>Крыльями машет вдали.</a:t>
            </a:r>
          </a:p>
          <a:p>
            <a:pPr marL="0" indent="0" algn="ctr">
              <a:buNone/>
            </a:pPr>
            <a:r>
              <a:rPr lang="ru-RU" sz="2000" dirty="0" smtClean="0"/>
              <a:t>В руки возьмем по корзинке,</a:t>
            </a:r>
          </a:p>
          <a:p>
            <a:pPr marL="0" indent="0" algn="ctr">
              <a:buNone/>
            </a:pPr>
            <a:r>
              <a:rPr lang="ru-RU" sz="2000" dirty="0" smtClean="0"/>
              <a:t>В лес за грибами пойдем.</a:t>
            </a:r>
          </a:p>
          <a:p>
            <a:pPr marL="0" indent="0" algn="ctr">
              <a:buNone/>
            </a:pPr>
            <a:r>
              <a:rPr lang="ru-RU" sz="2000" dirty="0" smtClean="0"/>
              <a:t>Пахнут лесные тропинки</a:t>
            </a:r>
          </a:p>
          <a:p>
            <a:pPr marL="0" indent="0" algn="ctr">
              <a:buNone/>
            </a:pPr>
            <a:r>
              <a:rPr lang="ru-RU" sz="2000" dirty="0" smtClean="0"/>
              <a:t>Вкусным осенним грибком.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" y="1053043"/>
            <a:ext cx="6913418" cy="5185064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7054" y="365125"/>
            <a:ext cx="6567055" cy="7794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>Хоровод «Мы грибы искали»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2234839"/>
            <a:ext cx="4710545" cy="3532909"/>
          </a:xfrm>
          <a:prstGeom prst="flowChartPunchedTap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90" y="868290"/>
            <a:ext cx="4821382" cy="3616037"/>
          </a:xfrm>
          <a:prstGeom prst="flowChartPunchedTape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62" y="3145775"/>
            <a:ext cx="4627419" cy="3470564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3105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28074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+mn-lt"/>
              </a:rPr>
              <a:t>- </a:t>
            </a:r>
            <a:r>
              <a:rPr lang="ru-RU" sz="2200" dirty="0" smtClean="0">
                <a:latin typeface="+mn-lt"/>
              </a:rPr>
              <a:t>Красота осени вдохновляла многих композиторов на сочинение прекрасных музыкальных произведений. П.И. Чайковский в своей музыке смог передать те настроения и изменения в природе, которое происходят со сменой времен года. Закройте глаза и послушайте «Осеннюю песню» П.И. Чайковского. (Звучит музыка). (В конце музыки входит осень)</a:t>
            </a:r>
            <a:br>
              <a:rPr lang="ru-RU" sz="2200" dirty="0" smtClean="0">
                <a:latin typeface="+mn-lt"/>
              </a:rPr>
            </a:br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 smtClean="0">
                <a:latin typeface="+mn-lt"/>
              </a:rPr>
              <a:t>- </a:t>
            </a:r>
            <a:r>
              <a:rPr lang="ru-RU" sz="2200" dirty="0" smtClean="0"/>
              <a:t>А </a:t>
            </a:r>
            <a:r>
              <a:rPr lang="ru-RU" sz="2200" dirty="0"/>
              <a:t>вот к нам пожаловала сама волшебница Осень. Мы очень рады видеть тебя!</a:t>
            </a:r>
            <a:br>
              <a:rPr lang="ru-RU" sz="2200" dirty="0"/>
            </a:br>
            <a:endParaRPr lang="ru-RU" sz="22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3" y="1932270"/>
            <a:ext cx="6424380" cy="4818285"/>
          </a:xfrm>
          <a:prstGeom prst="ellipseRibbon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9563" y="2400643"/>
            <a:ext cx="4224367" cy="2222871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000" u="sng" dirty="0" smtClean="0"/>
              <a:t>Осень: </a:t>
            </a:r>
            <a:r>
              <a:rPr lang="ru-RU" sz="2000" dirty="0" smtClean="0"/>
              <a:t>Здравствуйте, дети и взрослые! Вы </a:t>
            </a:r>
            <a:r>
              <a:rPr lang="ru-RU" sz="2000" dirty="0"/>
              <a:t> заметили</a:t>
            </a:r>
            <a:r>
              <a:rPr lang="ru-RU" sz="2000" dirty="0" smtClean="0"/>
              <a:t>, как я красиво нарядила парки, сады, улицы осенней листвой? Я и вам в подарок принесла осенние листочки. Я загадаю вам загадки, а вам нужно будет отгадать, с какого дерева упал листочек.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500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ЗАГАДКИ</a:t>
            </a:r>
            <a:r>
              <a:rPr lang="ru-RU" sz="2000" b="1" dirty="0"/>
              <a:t>:                       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017431"/>
            <a:ext cx="10714149" cy="5159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За </a:t>
            </a:r>
            <a:r>
              <a:rPr lang="ru-RU" sz="2000" b="1" dirty="0"/>
              <a:t>могучий рост и </a:t>
            </a:r>
            <a:r>
              <a:rPr lang="ru-RU" sz="2000" b="1" dirty="0" smtClean="0"/>
              <a:t>силу				                     Листья </a:t>
            </a:r>
            <a:r>
              <a:rPr lang="ru-RU" sz="2000" b="1" dirty="0"/>
              <a:t>длинные как перья,   </a:t>
            </a:r>
          </a:p>
          <a:p>
            <a:pPr marL="0" indent="0">
              <a:buNone/>
            </a:pPr>
            <a:r>
              <a:rPr lang="ru-RU" sz="2000" b="1" dirty="0"/>
              <a:t>Дерево мне это любо</a:t>
            </a:r>
            <a:r>
              <a:rPr lang="ru-RU" sz="2000" b="1" dirty="0" smtClean="0"/>
              <a:t>.                                                                                   Держат </a:t>
            </a:r>
            <a:r>
              <a:rPr lang="ru-RU" sz="2000" b="1" dirty="0"/>
              <a:t>нити паутины.</a:t>
            </a:r>
          </a:p>
          <a:p>
            <a:pPr marL="0" indent="0">
              <a:buNone/>
            </a:pPr>
            <a:r>
              <a:rPr lang="ru-RU" sz="2000" b="1" dirty="0"/>
              <a:t>Ищут жёлуди </a:t>
            </a:r>
            <a:r>
              <a:rPr lang="ru-RU" sz="2000" b="1" dirty="0" smtClean="0"/>
              <a:t>ребята                                                                                      Птицам </a:t>
            </a:r>
            <a:r>
              <a:rPr lang="ru-RU" sz="2000" b="1" dirty="0"/>
              <a:t>на зиму веселье – </a:t>
            </a:r>
          </a:p>
          <a:p>
            <a:pPr marL="0" indent="0">
              <a:buNone/>
            </a:pPr>
            <a:r>
              <a:rPr lang="ru-RU" sz="2000" b="1" dirty="0"/>
              <a:t>Под листвой большого…(Дуба</a:t>
            </a:r>
            <a:r>
              <a:rPr lang="ru-RU" sz="2000" b="1" dirty="0" smtClean="0"/>
              <a:t>)</a:t>
            </a:r>
            <a:r>
              <a:rPr lang="ru-RU" sz="2000" b="1" dirty="0"/>
              <a:t> </a:t>
            </a:r>
            <a:r>
              <a:rPr lang="ru-RU" sz="2000" b="1" dirty="0" smtClean="0"/>
              <a:t>                                                                  Гроздья </a:t>
            </a:r>
            <a:r>
              <a:rPr lang="ru-RU" sz="2000" b="1" dirty="0"/>
              <a:t>ягод от…(</a:t>
            </a:r>
            <a:r>
              <a:rPr lang="ru-RU" sz="2000" b="1" dirty="0" smtClean="0"/>
              <a:t>Рябины)                    </a:t>
            </a:r>
          </a:p>
          <a:p>
            <a:pPr marL="0" indent="0">
              <a:buNone/>
            </a:pPr>
            <a:r>
              <a:rPr lang="ru-RU" sz="2000" b="1" dirty="0" smtClean="0"/>
              <a:t>                                                                                                                                  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осень </a:t>
            </a:r>
            <a:r>
              <a:rPr lang="ru-RU" sz="2000" b="1" dirty="0" smtClean="0"/>
              <a:t>золотом одета,                                                                                Протянул ко мне ладошку -</a:t>
            </a:r>
          </a:p>
          <a:p>
            <a:pPr marL="0" indent="0">
              <a:buNone/>
            </a:pPr>
            <a:r>
              <a:rPr lang="ru-RU" sz="2000" b="1" dirty="0" smtClean="0"/>
              <a:t>А </a:t>
            </a:r>
            <a:r>
              <a:rPr lang="ru-RU" sz="2000" b="1" dirty="0"/>
              <a:t>зимою спит </a:t>
            </a:r>
            <a:r>
              <a:rPr lang="ru-RU" sz="2000" b="1" dirty="0" smtClean="0"/>
              <a:t>в морозы,                                                                              Желтый, солнцем озарен,</a:t>
            </a:r>
          </a:p>
          <a:p>
            <a:pPr marL="0" indent="0">
              <a:buNone/>
            </a:pPr>
            <a:r>
              <a:rPr lang="ru-RU" sz="2000" b="1" dirty="0" smtClean="0"/>
              <a:t> Белый ствол, как лучик света,                                                                   Только выше он немножко.</a:t>
            </a:r>
          </a:p>
          <a:p>
            <a:pPr marL="0" indent="0">
              <a:buNone/>
            </a:pPr>
            <a:r>
              <a:rPr lang="ru-RU" sz="2000" b="1" dirty="0" smtClean="0"/>
              <a:t> У красавицы…(Березы)                                                                                Здравствуй, друг мой, добрый…(Клен)</a:t>
            </a:r>
          </a:p>
          <a:p>
            <a:pPr marL="0" indent="0">
              <a:buNone/>
            </a:pPr>
            <a:r>
              <a:rPr lang="ru-RU" sz="2000" b="1" dirty="0" smtClean="0"/>
              <a:t>                                            </a:t>
            </a:r>
            <a:endParaRPr lang="ru-RU" sz="2000" b="1" dirty="0"/>
          </a:p>
          <a:p>
            <a:pPr marL="0" indent="0">
              <a:buNone/>
            </a:pPr>
            <a:r>
              <a:rPr lang="ru-RU" sz="1800" b="1" dirty="0" smtClean="0"/>
              <a:t>               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77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58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 smtClean="0">
                <a:latin typeface="+mn-lt"/>
              </a:rPr>
              <a:t>Осень:  </a:t>
            </a:r>
            <a:r>
              <a:rPr lang="ru-RU" sz="2000" dirty="0" smtClean="0">
                <a:latin typeface="+mn-lt"/>
              </a:rPr>
              <a:t>Дорогие ребята, давайте создадим </a:t>
            </a:r>
            <a:r>
              <a:rPr lang="ru-RU" sz="2000" b="1" dirty="0" smtClean="0">
                <a:latin typeface="+mn-lt"/>
              </a:rPr>
              <a:t>аппликацию «Осенняя дорожка».</a:t>
            </a:r>
            <a:endParaRPr lang="ru-RU" sz="2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76" y="5907722"/>
            <a:ext cx="11128615" cy="824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Какое прекрасное настроение от вашей картины, мне даже захотелось послушать веселую песенку!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1196435"/>
            <a:ext cx="6026728" cy="4520046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884816"/>
            <a:ext cx="6373091" cy="47798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92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780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Песня «Веселая осень»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91" y="1770640"/>
            <a:ext cx="6012873" cy="4509655"/>
          </a:xfrm>
          <a:prstGeom prst="flowChartDocumen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74172"/>
            <a:ext cx="6012873" cy="4509655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8747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3" y="263236"/>
            <a:ext cx="7398327" cy="6331527"/>
          </a:xfrm>
          <a:prstGeom prst="star7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047" y="334851"/>
            <a:ext cx="10515600" cy="2574604"/>
          </a:xfrm>
        </p:spPr>
        <p:txBody>
          <a:bodyPr>
            <a:noAutofit/>
          </a:bodyPr>
          <a:lstStyle/>
          <a:p>
            <a:r>
              <a:rPr lang="ru-RU" sz="2000" u="sng" dirty="0" smtClean="0">
                <a:latin typeface="+mn-lt"/>
              </a:rPr>
              <a:t>Ведущий:</a:t>
            </a:r>
            <a:r>
              <a:rPr lang="ru-RU" sz="2000" dirty="0" smtClean="0">
                <a:latin typeface="+mn-lt"/>
              </a:rPr>
              <a:t> Осень, а наши ребята знают еще много поговорок и народных примет. Послушай, пожалуйста.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- От осени к лету поворота нету.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- Весна и осень – на дню погод восемь.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- Лето со снопами, осень – с пирогами.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- Гром в сентябре предвещает теплую осень.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- Много желудей на дубу – к лютой зиме.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- Сырое лето и теплая осень – к долгой зиме.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6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" y="180302"/>
            <a:ext cx="4570153" cy="3427615"/>
          </a:xfrm>
          <a:prstGeom prst="flowChartAlternateProcess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33" y="180302"/>
            <a:ext cx="5046823" cy="3785117"/>
          </a:xfrm>
          <a:prstGeom prst="flowChartAlternateProcess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17" y="2726255"/>
            <a:ext cx="5354447" cy="401583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358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u="sng" dirty="0" smtClean="0">
                <a:latin typeface="+mn-lt"/>
              </a:rPr>
              <a:t>Осень:</a:t>
            </a:r>
            <a:r>
              <a:rPr lang="ru-RU" sz="2000" dirty="0" smtClean="0">
                <a:latin typeface="+mn-lt"/>
              </a:rPr>
              <a:t> А сейчас, ребята, давайте представим, что мы находимся в осеннем лесу, и я расскажу вам сказку </a:t>
            </a:r>
            <a:r>
              <a:rPr lang="ru-RU" sz="2000" b="1" dirty="0" smtClean="0">
                <a:latin typeface="+mn-lt"/>
              </a:rPr>
              <a:t>Николая Сладкова «Осень на пороге»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73" y="938789"/>
            <a:ext cx="6664036" cy="4998027"/>
          </a:xfrm>
          <a:prstGeom prst="cloud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7" y="1925782"/>
            <a:ext cx="6335088" cy="475131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4341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99" y="1366549"/>
            <a:ext cx="7321935" cy="5491451"/>
          </a:xfrm>
          <a:prstGeom prst="horizontalScroll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97966"/>
          </a:xfrm>
        </p:spPr>
        <p:txBody>
          <a:bodyPr>
            <a:noAutofit/>
          </a:bodyPr>
          <a:lstStyle/>
          <a:p>
            <a:r>
              <a:rPr lang="ru-RU" sz="2000" u="sng" dirty="0" smtClean="0">
                <a:latin typeface="+mn-lt"/>
              </a:rPr>
              <a:t>Осень:</a:t>
            </a:r>
            <a:r>
              <a:rPr lang="ru-RU" sz="2000" dirty="0" smtClean="0">
                <a:latin typeface="+mn-lt"/>
              </a:rPr>
              <a:t> Спасибо вам, ребята! Я очень рада, что вы знаете картины русских художников, умеете выразительно читать стихотворения, петь, танцевать. Молодцы! Хочу угостить вас осенними дарами – спелыми, сочными грушами!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(Угощения отдать воспитателям).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Осень уходит.</a:t>
            </a:r>
            <a:br>
              <a:rPr lang="ru-RU" sz="2000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Ведущий:</a:t>
            </a:r>
            <a:r>
              <a:rPr lang="ru-RU" sz="2000" dirty="0" smtClean="0">
                <a:latin typeface="+mn-lt"/>
              </a:rPr>
              <a:t> Наше осеннее путешествие подошло к концу. А с осенью мы встретимся на следующий год.</a:t>
            </a:r>
            <a:br>
              <a:rPr lang="ru-RU" sz="2000" dirty="0" smtClean="0">
                <a:latin typeface="+mn-lt"/>
              </a:rPr>
            </a:b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3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Аппликация «Осенняя дорожка»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2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easyengl.ucoz.ru/_ld/205/484216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07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+mn-lt"/>
              </a:rPr>
              <a:t>-</a:t>
            </a:r>
            <a:r>
              <a:rPr lang="ru-RU" sz="2000" u="sng" dirty="0" smtClean="0">
                <a:latin typeface="+mn-lt"/>
              </a:rPr>
              <a:t>Ведущий:</a:t>
            </a:r>
            <a:r>
              <a:rPr lang="ru-RU" sz="2000" dirty="0" smtClean="0">
                <a:latin typeface="+mn-lt"/>
              </a:rPr>
              <a:t> Соберем букет осенний,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              Как он ярок и хорош!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            И на солнце золотое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                 Он немножечко похож.</a:t>
            </a:r>
            <a:endParaRPr lang="ru-RU" sz="2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1718850"/>
            <a:ext cx="57182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Какое чудесное время года – осень! Оно всегда вдохновляло поэтов, музыкантов, художников на создание прекрасных произведений. И сегодня нашу литературно-музыкальную встречу мы посвящаем осени.</a:t>
            </a:r>
          </a:p>
          <a:p>
            <a:pPr marL="0" indent="0">
              <a:buNone/>
            </a:pPr>
            <a:r>
              <a:rPr lang="ru-RU" sz="2000" dirty="0" smtClean="0"/>
              <a:t>Красоту осени художники изобразили с помощью красок. Картины природы, леса, реки, написанные художниками, называются пейзажами. Давайте рассмотрим пейзажи русских художников и расскажем, что вы на этих картинах увидели.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" y="1418220"/>
            <a:ext cx="6053070" cy="453980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6511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5772" y="267281"/>
            <a:ext cx="11319456" cy="5141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u="sng" dirty="0" smtClean="0"/>
              <a:t>Ведущий:</a:t>
            </a:r>
          </a:p>
          <a:p>
            <a:pPr>
              <a:buFontTx/>
              <a:buChar char="-"/>
            </a:pPr>
            <a:r>
              <a:rPr lang="ru-RU" sz="1800" dirty="0" smtClean="0"/>
              <a:t>Вы знаете, какой художник написал эту картину?</a:t>
            </a:r>
          </a:p>
          <a:p>
            <a:pPr marL="0" indent="0">
              <a:buNone/>
            </a:pPr>
            <a:r>
              <a:rPr lang="ru-RU" sz="1800" dirty="0" smtClean="0"/>
              <a:t>(Исаак Левитан)</a:t>
            </a:r>
          </a:p>
          <a:p>
            <a:pPr>
              <a:buFontTx/>
              <a:buChar char="-"/>
            </a:pPr>
            <a:r>
              <a:rPr lang="ru-RU" sz="1800" dirty="0" smtClean="0"/>
              <a:t>А как называется эта картина?                                                                            </a:t>
            </a:r>
            <a:r>
              <a:rPr lang="ru-RU" sz="1800" b="1" dirty="0" smtClean="0"/>
              <a:t>Исаак Левитан «Золотая осень»</a:t>
            </a:r>
          </a:p>
          <a:p>
            <a:pPr marL="0" indent="0">
              <a:buNone/>
            </a:pPr>
            <a:r>
              <a:rPr lang="ru-RU" sz="1800" dirty="0" smtClean="0"/>
              <a:t>(Золотая осень)</a:t>
            </a:r>
          </a:p>
          <a:p>
            <a:pPr>
              <a:buFontTx/>
              <a:buChar char="-"/>
            </a:pPr>
            <a:r>
              <a:rPr lang="ru-RU" sz="1800" dirty="0" smtClean="0"/>
              <a:t>Почему художник И. Левитан назвал свою картину </a:t>
            </a:r>
          </a:p>
          <a:p>
            <a:pPr marL="0" indent="0">
              <a:buNone/>
            </a:pPr>
            <a:r>
              <a:rPr lang="ru-RU" sz="1800" dirty="0" smtClean="0"/>
              <a:t>«Золотая осень»? (Если дети затрудняются ответить, </a:t>
            </a:r>
          </a:p>
          <a:p>
            <a:pPr marL="0" indent="0">
              <a:buNone/>
            </a:pPr>
            <a:r>
              <a:rPr lang="ru-RU" sz="1800" dirty="0" smtClean="0"/>
              <a:t>Обратить их внимание на золотое убранство берез, на</a:t>
            </a:r>
          </a:p>
          <a:p>
            <a:pPr marL="0" indent="0">
              <a:buNone/>
            </a:pPr>
            <a:r>
              <a:rPr lang="ru-RU" sz="1800" dirty="0" smtClean="0"/>
              <a:t>Яркий солнечный свет осеннего дня…)</a:t>
            </a:r>
            <a:endParaRPr lang="ru-RU" sz="1800" dirty="0"/>
          </a:p>
        </p:txBody>
      </p:sp>
      <p:pic>
        <p:nvPicPr>
          <p:cNvPr id="6" name="Рисунок 5" descr="http://kzbydocs.com/tw_files2/urls_4/50/d-49596/7z-docs/1_html_m4835c99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7" y="1340099"/>
            <a:ext cx="6176162" cy="3759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0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95" y="258348"/>
            <a:ext cx="7787426" cy="5840570"/>
          </a:xfrm>
          <a:prstGeom prst="star7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46975"/>
            <a:ext cx="10515600" cy="54299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А сейчас послушаем стихотворение </a:t>
            </a:r>
            <a:r>
              <a:rPr lang="ru-RU" b="1" dirty="0" smtClean="0"/>
              <a:t>Константина Бальмонта «Осень»</a:t>
            </a:r>
          </a:p>
          <a:p>
            <a:pPr marL="0" indent="0">
              <a:buNone/>
            </a:pPr>
            <a:r>
              <a:rPr lang="ru-RU" sz="2200" dirty="0" smtClean="0"/>
              <a:t>Поспевает брусника,</a:t>
            </a:r>
          </a:p>
          <a:p>
            <a:pPr marL="0" indent="0">
              <a:buNone/>
            </a:pPr>
            <a:r>
              <a:rPr lang="ru-RU" sz="2200" dirty="0" smtClean="0"/>
              <a:t>Стали дни холоднее,</a:t>
            </a:r>
          </a:p>
          <a:p>
            <a:pPr marL="0" indent="0">
              <a:buNone/>
            </a:pPr>
            <a:r>
              <a:rPr lang="ru-RU" sz="2200" dirty="0" smtClean="0"/>
              <a:t>И от птичьего крика</a:t>
            </a:r>
          </a:p>
          <a:p>
            <a:pPr marL="0" indent="0">
              <a:buNone/>
            </a:pPr>
            <a:r>
              <a:rPr lang="ru-RU" sz="2200" dirty="0" smtClean="0"/>
              <a:t>В сердце стало грустнее.</a:t>
            </a:r>
          </a:p>
          <a:p>
            <a:pPr marL="0" indent="0">
              <a:buNone/>
            </a:pPr>
            <a:r>
              <a:rPr lang="ru-RU" sz="2200" dirty="0" smtClean="0"/>
              <a:t>Стаи птиц улетают</a:t>
            </a:r>
          </a:p>
          <a:p>
            <a:pPr marL="0" indent="0">
              <a:buNone/>
            </a:pPr>
            <a:r>
              <a:rPr lang="ru-RU" sz="2200" dirty="0" smtClean="0"/>
              <a:t>Прочь, за синее море.</a:t>
            </a:r>
          </a:p>
          <a:p>
            <a:pPr marL="0" indent="0">
              <a:buNone/>
            </a:pPr>
            <a:r>
              <a:rPr lang="ru-RU" sz="2200" dirty="0" smtClean="0"/>
              <a:t>Все деревья блистают </a:t>
            </a:r>
          </a:p>
          <a:p>
            <a:pPr marL="0" indent="0">
              <a:buNone/>
            </a:pPr>
            <a:r>
              <a:rPr lang="ru-RU" sz="2200" dirty="0" smtClean="0"/>
              <a:t>В разноцветном уборе.</a:t>
            </a:r>
          </a:p>
          <a:p>
            <a:pPr marL="0" indent="0">
              <a:buNone/>
            </a:pPr>
            <a:r>
              <a:rPr lang="ru-RU" sz="2200" dirty="0" smtClean="0"/>
              <a:t>Солнце реже смеется. </a:t>
            </a:r>
          </a:p>
          <a:p>
            <a:pPr marL="0" indent="0">
              <a:buNone/>
            </a:pPr>
            <a:r>
              <a:rPr lang="ru-RU" sz="2200" dirty="0" smtClean="0"/>
              <a:t>Нет в цветах благовонья. </a:t>
            </a:r>
          </a:p>
          <a:p>
            <a:pPr marL="0" indent="0">
              <a:buNone/>
            </a:pPr>
            <a:r>
              <a:rPr lang="ru-RU" sz="2200" dirty="0" smtClean="0"/>
              <a:t>Скоро осень проснется </a:t>
            </a:r>
          </a:p>
          <a:p>
            <a:pPr marL="0" indent="0">
              <a:buNone/>
            </a:pPr>
            <a:r>
              <a:rPr lang="ru-RU" sz="2200" dirty="0"/>
              <a:t>И</a:t>
            </a:r>
            <a:r>
              <a:rPr lang="ru-RU" sz="2200" dirty="0" smtClean="0"/>
              <a:t> заплачет спросонья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8597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045" y="360609"/>
            <a:ext cx="10515600" cy="2807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А теперь давайте посмотрим картину художника Василия Поленова. Она тоже называется «Золотая осень».</a:t>
            </a:r>
          </a:p>
          <a:p>
            <a:pPr>
              <a:buFontTx/>
              <a:buChar char="-"/>
            </a:pPr>
            <a:r>
              <a:rPr lang="ru-RU" sz="1800" dirty="0" smtClean="0"/>
              <a:t>Рассмотрите, пожалуйста, внимательно картину, что хотел сказать художник?</a:t>
            </a:r>
            <a:endParaRPr lang="ru-RU" sz="1800" dirty="0"/>
          </a:p>
          <a:p>
            <a:pPr>
              <a:buFontTx/>
              <a:buChar char="-"/>
            </a:pPr>
            <a:r>
              <a:rPr lang="ru-RU" sz="1800" dirty="0" smtClean="0"/>
              <a:t>Почему она вам понравилась?</a:t>
            </a:r>
          </a:p>
          <a:p>
            <a:pPr marL="0" indent="0">
              <a:buNone/>
            </a:pPr>
            <a:r>
              <a:rPr lang="ru-RU" sz="1800" dirty="0" smtClean="0"/>
              <a:t>(Художник Василий Поленов на своей картине «Золотая осень» изобразил деревья, листающие в разноцветном осеннем уборе, высокий берег реки, который переходит в холмистую равнину, простирающуюся до самого горизонта).     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                                                               </a:t>
            </a:r>
            <a:r>
              <a:rPr lang="ru-RU" sz="1800" b="1" dirty="0" smtClean="0"/>
              <a:t>В. Поленов «Золотая осень»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167859" y="2646980"/>
            <a:ext cx="5452056" cy="4089042"/>
          </a:xfrm>
          <a:prstGeom prst="cloud">
            <a:avLst/>
          </a:prstGeom>
        </p:spPr>
      </p:pic>
      <p:pic>
        <p:nvPicPr>
          <p:cNvPr id="5" name="Объект 3" descr="http://culture-into-life.ru/userfiles/image/painting/PolenovVD_zolotaya-osen-1893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75" y="2975019"/>
            <a:ext cx="6459827" cy="380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9" y="2580290"/>
            <a:ext cx="5681733" cy="4261300"/>
          </a:xfrm>
          <a:prstGeom prst="star12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6494467" y="494613"/>
            <a:ext cx="5402317" cy="4051125"/>
          </a:xfrm>
          <a:prstGeom prst="star12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247557" y="736125"/>
            <a:ext cx="5402317" cy="4051125"/>
          </a:xfrm>
          <a:prstGeom prst="star12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466110" y="297846"/>
            <a:ext cx="8465126" cy="962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Мы посмотрели с вами две картины, которые называются «Золотая осень», а у нас есть песня с таким названием. Давайте ее споем. </a:t>
            </a:r>
            <a:r>
              <a:rPr lang="ru-RU" sz="2000" b="1" dirty="0" smtClean="0"/>
              <a:t>Песня «Золотая осень»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862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1402" y="579549"/>
            <a:ext cx="5442397" cy="559741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 smtClean="0"/>
              <a:t>Следующая картина называется «Рябинка». Написал ее художник И.Э. </a:t>
            </a:r>
            <a:r>
              <a:rPr lang="ru-RU" sz="2000" dirty="0" err="1" smtClean="0"/>
              <a:t>Гробарь</a:t>
            </a:r>
            <a:r>
              <a:rPr lang="ru-RU" sz="2000" dirty="0" smtClean="0"/>
              <a:t>. </a:t>
            </a:r>
          </a:p>
          <a:p>
            <a:pPr marL="0" indent="0">
              <a:buNone/>
            </a:pPr>
            <a:r>
              <a:rPr lang="ru-RU" sz="2000" dirty="0" smtClean="0"/>
              <a:t>Он изобразил осень с помощью ярких красок. Он написал изумрудно-зеленые озимые. Золотые листья березы, ярко-красные гроздья рябины и светло-голубое небо.</a:t>
            </a:r>
            <a:endParaRPr lang="ru-RU" sz="2000" dirty="0"/>
          </a:p>
        </p:txBody>
      </p:sp>
      <p:pic>
        <p:nvPicPr>
          <p:cNvPr id="5" name="Picture 2" descr="http://pavlishak.ru/images/%D0%93%D1%80%D0%B0%D0%B1%D0%B0%D1%80%D1%8C%20%D0%98%D0%B3%D0%BE%D1%80%D1%8C/%D0%A0%D1%8F%D0%B1%D0%B8%D0%BD%D0%BA%D0%B0%201915%D0%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7" y="305918"/>
            <a:ext cx="53587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1" y="2634567"/>
            <a:ext cx="5389418" cy="40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437909" cy="7794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+mn-lt"/>
              </a:rPr>
              <a:t>Стихотворение А.С. Пушкина «Унылая пора»</a:t>
            </a:r>
            <a:endParaRPr lang="ru-RU" sz="2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833" y="1144588"/>
            <a:ext cx="50474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Унылая пора! Очей очарованье!</a:t>
            </a:r>
          </a:p>
          <a:p>
            <a:pPr marL="0" indent="0">
              <a:buNone/>
            </a:pPr>
            <a:r>
              <a:rPr lang="ru-RU" sz="2000" dirty="0" smtClean="0"/>
              <a:t>Приятна мне твоя прощальная краса –</a:t>
            </a:r>
          </a:p>
          <a:p>
            <a:pPr marL="0" indent="0">
              <a:buNone/>
            </a:pPr>
            <a:r>
              <a:rPr lang="ru-RU" sz="2000" dirty="0" smtClean="0"/>
              <a:t>Люблю я пышное природы увяданье.</a:t>
            </a:r>
          </a:p>
          <a:p>
            <a:pPr marL="0" indent="0">
              <a:buNone/>
            </a:pPr>
            <a:r>
              <a:rPr lang="ru-RU" sz="2000" dirty="0" smtClean="0"/>
              <a:t>В багрец и золото одетые леса.</a:t>
            </a:r>
          </a:p>
          <a:p>
            <a:pPr marL="0" indent="0">
              <a:buNone/>
            </a:pPr>
            <a:r>
              <a:rPr lang="ru-RU" sz="2000" dirty="0" smtClean="0"/>
              <a:t>В их сенях ветра шум и свежее дыханье, </a:t>
            </a:r>
          </a:p>
          <a:p>
            <a:pPr marL="0" indent="0">
              <a:buNone/>
            </a:pPr>
            <a:r>
              <a:rPr lang="ru-RU" sz="2000" dirty="0" smtClean="0"/>
              <a:t>и мглой волнистою покрыты небеса,</a:t>
            </a:r>
          </a:p>
          <a:p>
            <a:pPr marL="0" indent="0">
              <a:buNone/>
            </a:pPr>
            <a:r>
              <a:rPr lang="ru-RU" sz="2000" dirty="0" smtClean="0"/>
              <a:t>И редкий солнца луч, и первые морозы. </a:t>
            </a:r>
          </a:p>
          <a:p>
            <a:pPr marL="0" indent="0">
              <a:buNone/>
            </a:pPr>
            <a:r>
              <a:rPr lang="ru-RU" sz="2000" dirty="0" smtClean="0"/>
              <a:t>И отдаленные седой зимы угрозы.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6" y="1288473"/>
            <a:ext cx="6814802" cy="51111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60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1005</Words>
  <Application>Microsoft Office PowerPoint</Application>
  <PresentationFormat>Широкоэкранный</PresentationFormat>
  <Paragraphs>123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«Золотая осень»</vt:lpstr>
      <vt:lpstr>Презентация PowerPoint</vt:lpstr>
      <vt:lpstr>-Ведущий: Соберем букет осенний,                Как он ярок и хорош!              И на солнце золотое                  Он немножечко похож.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Стихотворение А.С. Пушкина «Унылая пора»</vt:lpstr>
      <vt:lpstr>- Посмотрите, ребята, на картину Ильи Остроухова «Золотая осень». Справа изображены два больших дерева с золотыми листьями, среди которых выделяются широкие желто-оранжевые листья клена.                                                                                                                    Илья Остроухов «Золотая осень»</vt:lpstr>
      <vt:lpstr>Мы рассмотрели картины ранней и золотой осени. А какой бывает осень еще? (Поздней). Позднюю осень очень красиво изобразила Мария Башкирцева.  Мария Башкирцева «Поздняя осень»</vt:lpstr>
      <vt:lpstr>Ребята, а какие изменения происходят осенью в жизни птиц? (Перелетные птицы улетают в теплые края) - Каких перелетных птиц вы знаете? (Скворцы, грачи, жаворонки, ласточки, соловьи, журавли). - Как они летят на юг? (Птицы собираются стаями, летят клином, косяком, караваном)</vt:lpstr>
      <vt:lpstr>Осень – щедрое время года! Осенью созревает урожай овощей и фруктов. В лесу собирают грибы.</vt:lpstr>
      <vt:lpstr>Хоровод «Мы грибы искали»</vt:lpstr>
      <vt:lpstr>- Красота осени вдохновляла многих композиторов на сочинение прекрасных музыкальных произведений. П.И. Чайковский в своей музыке смог передать те настроения и изменения в природе, которое происходят со сменой времен года. Закройте глаза и послушайте «Осеннюю песню» П.И. Чайковского. (Звучит музыка). (В конце музыки входит осень)  - А вот к нам пожаловала сама волшебница Осень. Мы очень рады видеть тебя! </vt:lpstr>
      <vt:lpstr>  ЗАГАДКИ:                                       </vt:lpstr>
      <vt:lpstr>Осень:  Дорогие ребята, давайте создадим аппликацию «Осенняя дорожка».</vt:lpstr>
      <vt:lpstr>Песня «Веселая осень»</vt:lpstr>
      <vt:lpstr>Ведущий: Осень, а наши ребята знают еще много поговорок и народных примет. Послушай, пожалуйста.  - От осени к лету поворота нету. - Весна и осень – на дню погод восемь. - Лето со снопами, осень – с пирогами. - Гром в сентябре предвещает теплую осень. - Много желудей на дубу – к лютой зиме. - Сырое лето и теплая осень – к долгой зиме.</vt:lpstr>
      <vt:lpstr>Осень: А сейчас, ребята, давайте представим, что мы находимся в осеннем лесу, и я расскажу вам сказку Николая Сладкова «Осень на пороге»</vt:lpstr>
      <vt:lpstr>Осень: Спасибо вам, ребята! Я очень рада, что вы знаете картины русских художников, умеете выразительно читать стихотворения, петь, танцевать. Молодцы! Хочу угостить вас осенними дарами – спелыми, сочными грушами!  (Угощения отдать воспитателям). Осень уходит. Ведущий: Наше осеннее путешествие подошло к концу. А с осенью мы встретимся на следующий год.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Романова</dc:creator>
  <cp:lastModifiedBy>Ирина Романова</cp:lastModifiedBy>
  <cp:revision>64</cp:revision>
  <dcterms:created xsi:type="dcterms:W3CDTF">2016-10-05T14:11:56Z</dcterms:created>
  <dcterms:modified xsi:type="dcterms:W3CDTF">2016-11-17T11:07:47Z</dcterms:modified>
</cp:coreProperties>
</file>