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64" r:id="rId4"/>
    <p:sldId id="265" r:id="rId5"/>
    <p:sldId id="257" r:id="rId6"/>
    <p:sldId id="266" r:id="rId7"/>
    <p:sldId id="258" r:id="rId8"/>
    <p:sldId id="267" r:id="rId9"/>
    <p:sldId id="259" r:id="rId10"/>
    <p:sldId id="268" r:id="rId11"/>
    <p:sldId id="260" r:id="rId12"/>
    <p:sldId id="269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AC27-B2B3-4060-821E-184C93B40FA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D34A-5261-46D0-B7BC-787A7199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8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98B4-2AA8-4DE7-8D71-0FD491434467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26C7-B4E3-427E-B638-C31CF0DC7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5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EAA2-C657-4BAB-9CF5-92B98B2F3CB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49F3-5D3F-46D8-8358-24B1A465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175A-5084-46AC-90B2-A77BF963F4E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B3A9-DD21-41D1-943A-2FF664058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8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8137-2D44-474E-A68E-807CA53493E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0BA5-EEF7-40B3-962C-CB4BF8FD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6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0985-07FB-4E02-B467-CB8BDDC8318D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CCCC-4435-4E95-AB32-CBAC2A4FE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D93C-DA4D-476C-90D9-6A4F481435B6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BC1A-E113-4098-B5AB-55B2ACD54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0AAE-FD92-449A-B9D7-C8CDD18D345D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28E7-15E6-4CD7-8D2B-B03972FA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87C7-9B49-4F4B-A5E5-EF0C4E5722F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7EAE-8CC6-4626-9200-4CBAB822E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C370-5BCF-4786-99AB-CF2E37AA51B3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40A8-1C9E-4D20-BF6C-E228350C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DEEE-6CDC-4788-A51F-DE3DDFEC119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D370-1FDF-4BB6-9CDC-D4EEBBDDE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3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2DE4F-A63E-49C8-9738-9A2313A0BC97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3CE946-377E-4657-907B-51496C83D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23813"/>
            <a:ext cx="9001125" cy="1655762"/>
          </a:xfrm>
        </p:spPr>
        <p:txBody>
          <a:bodyPr/>
          <a:lstStyle/>
          <a:p>
            <a:pPr algn="ctr"/>
            <a:r>
              <a:rPr lang="en-US" b="1" i="1" smtClean="0"/>
              <a:t>Welcome to </a:t>
            </a:r>
            <a:r>
              <a:rPr lang="ru-RU" b="1" i="1" smtClean="0"/>
              <a:t/>
            </a:r>
            <a:br>
              <a:rPr lang="ru-RU" b="1" i="1" smtClean="0"/>
            </a:br>
            <a:r>
              <a:rPr lang="en-US" b="1" i="1" smtClean="0"/>
              <a:t>English-speaking countries</a:t>
            </a:r>
            <a:endParaRPr lang="ru-RU" b="1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652963"/>
            <a:ext cx="8424863" cy="2016125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dirty="0" smtClean="0"/>
              <a:t>Методическая разработка внеклассного мероприятия                                по английскому языку «Добро пожаловать в англо-говорящие страны!»</a:t>
            </a:r>
          </a:p>
          <a:p>
            <a:pPr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dirty="0" smtClean="0"/>
              <a:t>Учитель: Приходько Елена Петровна</a:t>
            </a:r>
          </a:p>
          <a:p>
            <a:pPr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dirty="0" smtClean="0"/>
              <a:t>МБОУ </a:t>
            </a:r>
            <a:r>
              <a:rPr lang="ru-RU" dirty="0" err="1" smtClean="0"/>
              <a:t>Тацинская</a:t>
            </a:r>
            <a:r>
              <a:rPr lang="ru-RU" dirty="0" smtClean="0"/>
              <a:t> СОШ №2</a:t>
            </a:r>
          </a:p>
          <a:p>
            <a:pPr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dirty="0"/>
              <a:t>с</a:t>
            </a:r>
            <a:r>
              <a:rPr lang="ru-RU" dirty="0" smtClean="0"/>
              <a:t>таница </a:t>
            </a:r>
            <a:r>
              <a:rPr lang="ru-RU" dirty="0" err="1" smtClean="0"/>
              <a:t>Тацинская</a:t>
            </a:r>
            <a:endParaRPr lang="ru-RU" dirty="0" smtClean="0"/>
          </a:p>
          <a:p>
            <a:pPr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dirty="0" smtClean="0"/>
              <a:t>2016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75174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19813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sz="3200" b="1" u="sng" dirty="0"/>
              <a:t>The fourth task is Famous People.</a:t>
            </a:r>
            <a:endParaRPr lang="ru-RU" sz="3200" b="1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/>
              <a:t>He is a Russian poet. He is very famous.</a:t>
            </a:r>
            <a:endParaRPr lang="ru-RU" sz="32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/>
              <a:t>He invented a telephone.</a:t>
            </a:r>
            <a:endParaRPr lang="ru-RU" sz="32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/>
              <a:t>He wrote “The Adventures of Tom Sawyer”</a:t>
            </a:r>
            <a:endParaRPr lang="ru-RU" sz="32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/>
              <a:t>He was a sea admiral. He won the Battle for </a:t>
            </a:r>
            <a:r>
              <a:rPr lang="en-US" sz="3200" dirty="0" err="1"/>
              <a:t>Trafarlgar</a:t>
            </a:r>
            <a:r>
              <a:rPr lang="en-US" sz="3200" dirty="0"/>
              <a:t>.</a:t>
            </a:r>
            <a:endParaRPr lang="ru-RU" sz="32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/>
              <a:t>He is a British scientist. He is called a Father oh Electricity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313" y="0"/>
            <a:ext cx="3873500" cy="638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Famous people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549275"/>
            <a:ext cx="7315200" cy="5832475"/>
          </a:xfrm>
        </p:spPr>
        <p:txBody>
          <a:bodyPr rtlCol="0">
            <a:normAutofit fontScale="92500" lnSpcReduction="20000"/>
          </a:bodyPr>
          <a:lstStyle/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 err="1" smtClean="0"/>
              <a:t>M.Faradey</a:t>
            </a: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 err="1" smtClean="0"/>
              <a:t>A.Bell</a:t>
            </a: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err="1" smtClean="0"/>
              <a:t>M.Twain</a:t>
            </a:r>
            <a:endParaRPr lang="en-US" sz="26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err="1" smtClean="0"/>
              <a:t>W.Scott</a:t>
            </a:r>
            <a:endParaRPr lang="en-US" sz="26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/>
              <a:t>Admiral Nelson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err="1" smtClean="0"/>
              <a:t>A.Pushkin</a:t>
            </a:r>
            <a:endParaRPr lang="ru-RU" sz="2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1898"/>
            <a:ext cx="324971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99" y="1250572"/>
            <a:ext cx="2734638" cy="1615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5" y="1975951"/>
            <a:ext cx="3096344" cy="1597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63" y="2865592"/>
            <a:ext cx="3269921" cy="169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5" y="3715389"/>
            <a:ext cx="3106971" cy="180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51" y="4565184"/>
            <a:ext cx="3147543" cy="208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7950" y="192088"/>
            <a:ext cx="84963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second round is Listening.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should listen to speakers and do tasks. </a:t>
            </a:r>
            <a:endParaRPr 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should find the headings of the text and match them.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>
                <a:latin typeface="Times New Roman" pitchFamily="18" charset="0"/>
                <a:cs typeface="Calibri" pitchFamily="34" charset="0"/>
              </a:rPr>
              <a:t>One is extra.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Ramadan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Halloween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Thanksgiving Day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New Year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Mother</a:t>
            </a:r>
            <a:r>
              <a:rPr lang="en-US" sz="3200">
                <a:latin typeface="Calibri" pitchFamily="34" charset="0"/>
                <a:cs typeface="Calibri" pitchFamily="34" charset="0"/>
              </a:rPr>
              <a:t>’</a:t>
            </a:r>
            <a:r>
              <a:rPr lang="en-US" sz="3200">
                <a:latin typeface="Times New Roman" pitchFamily="18" charset="0"/>
                <a:cs typeface="Calibri" pitchFamily="34" charset="0"/>
              </a:rPr>
              <a:t>s Day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Easter</a:t>
            </a:r>
            <a:endParaRPr lang="ru-RU" sz="3200"/>
          </a:p>
          <a:p>
            <a:pPr eaLnBrk="0" hangingPunct="0">
              <a:buFontTx/>
              <a:buChar char="•"/>
            </a:pPr>
            <a:r>
              <a:rPr lang="en-US" sz="3200">
                <a:latin typeface="Times New Roman" pitchFamily="18" charset="0"/>
                <a:cs typeface="Calibri" pitchFamily="34" charset="0"/>
              </a:rPr>
              <a:t>Christmas</a:t>
            </a:r>
            <a:endParaRPr lang="ru-RU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26" y="1946074"/>
            <a:ext cx="3095319" cy="232148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315200" cy="938213"/>
          </a:xfrm>
        </p:spPr>
        <p:txBody>
          <a:bodyPr/>
          <a:lstStyle/>
          <a:p>
            <a:pPr algn="ctr"/>
            <a:r>
              <a:rPr lang="en-US" smtClean="0"/>
              <a:t>Traditions</a:t>
            </a:r>
            <a:endParaRPr lang="ru-RU" smtClean="0"/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1700213"/>
            <a:ext cx="7315200" cy="2882900"/>
          </a:xfrm>
        </p:spPr>
        <p:txBody>
          <a:bodyPr/>
          <a:lstStyle/>
          <a:p>
            <a:r>
              <a:rPr lang="en-US" smtClean="0"/>
              <a:t>1.	Ramadan</a:t>
            </a:r>
          </a:p>
          <a:p>
            <a:r>
              <a:rPr lang="en-US" smtClean="0"/>
              <a:t>2.	Halloween</a:t>
            </a:r>
          </a:p>
          <a:p>
            <a:r>
              <a:rPr lang="en-US" smtClean="0"/>
              <a:t>3.	Thanksgiving Day</a:t>
            </a:r>
          </a:p>
          <a:p>
            <a:r>
              <a:rPr lang="en-US" smtClean="0"/>
              <a:t>4.	New Year</a:t>
            </a:r>
          </a:p>
          <a:p>
            <a:r>
              <a:rPr lang="en-US" smtClean="0"/>
              <a:t>5.	Mother’s Day</a:t>
            </a:r>
          </a:p>
          <a:p>
            <a:r>
              <a:rPr lang="en-US" smtClean="0"/>
              <a:t>6.	Easter</a:t>
            </a:r>
          </a:p>
          <a:p>
            <a:r>
              <a:rPr lang="en-US" smtClean="0"/>
              <a:t>7.	Christmas</a:t>
            </a:r>
          </a:p>
          <a:p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250" y="5084763"/>
          <a:ext cx="6481763" cy="108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94"/>
                <a:gridCol w="1080294"/>
                <a:gridCol w="1080294"/>
                <a:gridCol w="1080294"/>
                <a:gridCol w="1080294"/>
                <a:gridCol w="1080294"/>
              </a:tblGrid>
              <a:tr h="540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ru-RU" sz="1800" dirty="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ru-RU" sz="1800" dirty="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ru-RU" sz="1800" dirty="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</a:t>
                      </a:r>
                      <a:endParaRPr lang="ru-RU" sz="1800" dirty="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ru-RU" sz="1800" dirty="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ru-RU" sz="1800" dirty="0"/>
                    </a:p>
                  </a:txBody>
                  <a:tcPr marL="91455" marR="91455" marT="45761" marB="45761"/>
                </a:tc>
              </a:tr>
              <a:tr h="54054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61" marB="4576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61" marB="45761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294"/>
            <a:ext cx="2446223" cy="183376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040732" cy="22805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>
          <a:xfrm>
            <a:off x="4372372" y="3573016"/>
            <a:ext cx="4392488" cy="132822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3" y="4289871"/>
            <a:ext cx="3168352" cy="255448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480048" cy="26100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364" name="Заголовок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315200" cy="1273175"/>
          </a:xfrm>
        </p:spPr>
        <p:txBody>
          <a:bodyPr/>
          <a:lstStyle/>
          <a:p>
            <a:r>
              <a:rPr lang="en-US" smtClean="0"/>
              <a:t>Personal letter</a:t>
            </a:r>
            <a:endParaRPr lang="ru-RU" smtClean="0"/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916113"/>
            <a:ext cx="7315200" cy="3819525"/>
          </a:xfrm>
        </p:spPr>
        <p:txBody>
          <a:bodyPr/>
          <a:lstStyle/>
          <a:p>
            <a:r>
              <a:rPr lang="en-US" smtClean="0"/>
              <a:t>… My friends and I are doing a project about Russian traditions. I have heard about Victory Day. When do Russians celebrate Victory Day</a:t>
            </a:r>
            <a:r>
              <a:rPr lang="ru-RU" smtClean="0"/>
              <a:t>?</a:t>
            </a:r>
            <a:r>
              <a:rPr lang="en-US" smtClean="0"/>
              <a:t> How do they celebrate it? Is it a great holiday for a Russian nation? I am planning to visit Moscow</a:t>
            </a:r>
            <a:r>
              <a:rPr lang="ru-RU" smtClean="0"/>
              <a:t>.</a:t>
            </a:r>
            <a:endParaRPr lang="en-US" smtClean="0"/>
          </a:p>
          <a:p>
            <a:r>
              <a:rPr lang="en-US" smtClean="0"/>
              <a:t>-	A letter to Paul</a:t>
            </a:r>
          </a:p>
          <a:p>
            <a:r>
              <a:rPr lang="en-US" smtClean="0"/>
              <a:t>-	Answer his questions</a:t>
            </a:r>
          </a:p>
          <a:p>
            <a:r>
              <a:rPr lang="en-US" smtClean="0"/>
              <a:t>-	Ask 3 questions about his trip to Moscow</a:t>
            </a:r>
          </a:p>
          <a:p>
            <a:endParaRPr lang="ru-RU" smtClean="0"/>
          </a:p>
        </p:txBody>
      </p:sp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1763713" y="188913"/>
            <a:ext cx="312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third round </a:t>
            </a:r>
            <a:endParaRPr lang="ru-RU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04813"/>
            <a:ext cx="8135937" cy="5903912"/>
          </a:xfrm>
        </p:spPr>
        <p:txBody>
          <a:bodyPr rtlCol="0">
            <a:normAutofit lnSpcReduction="10000"/>
          </a:bodyPr>
          <a:lstStyle/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sz="4000" b="1" dirty="0" smtClean="0"/>
              <a:t>Задачи</a:t>
            </a:r>
            <a:r>
              <a:rPr lang="en-US" sz="4000" b="1" dirty="0"/>
              <a:t>:</a:t>
            </a:r>
            <a:endParaRPr lang="ru-RU" sz="4000" b="1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2800" dirty="0"/>
              <a:t>Совершенствовать речевые умения учащихся по страноведению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2800" dirty="0"/>
              <a:t>Воспитывать культуру межличностного общения, уважение к культуре других стран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2800" dirty="0"/>
              <a:t>Развивать творческие способности учащихся, воображение, догадку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2800" dirty="0"/>
              <a:t>Совершенствовать навыки письма, чтения через внеклассную работу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ru-RU" sz="2800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sz="2800" b="1" dirty="0"/>
              <a:t>Оборудование: </a:t>
            </a:r>
            <a:endParaRPr lang="ru-RU" sz="2800" b="1" dirty="0" smtClean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sz="2800" dirty="0" smtClean="0"/>
              <a:t>мультимедиа</a:t>
            </a:r>
            <a:r>
              <a:rPr lang="ru-RU" sz="2800" dirty="0"/>
              <a:t>, </a:t>
            </a:r>
            <a:r>
              <a:rPr lang="en-US" sz="2800" dirty="0"/>
              <a:t>CD</a:t>
            </a:r>
            <a:r>
              <a:rPr lang="ru-RU" sz="2800" dirty="0"/>
              <a:t>, костюмы, маски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315200" cy="1154112"/>
          </a:xfrm>
        </p:spPr>
        <p:txBody>
          <a:bodyPr/>
          <a:lstStyle/>
          <a:p>
            <a:pPr algn="ctr"/>
            <a:r>
              <a:rPr lang="ru-RU" b="1" smtClean="0"/>
              <a:t>Ход мероприятия: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268413"/>
            <a:ext cx="7315200" cy="3540125"/>
          </a:xfrm>
        </p:spPr>
        <p:txBody>
          <a:bodyPr rtlCol="0">
            <a:normAutofit lnSpcReduction="1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Good morning!  Dear students and teachers! I am glad to see you again. Welcome to our  project, which is called «Welcome to English speaking countries». They are the UK, The USA, Canada, New Zealand and </a:t>
            </a:r>
            <a:r>
              <a:rPr lang="en-US" dirty="0" err="1"/>
              <a:t>Australia.The</a:t>
            </a:r>
            <a:r>
              <a:rPr lang="en-US" dirty="0"/>
              <a:t> are 5 teams which are from different Schools. Each school should represent its own country. Our participants should tell some words about countries, take part in blitz-tour, write personal letter to English friend and read. The members of the team will read and listen different texts. I am sure, you will like this game.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So, the first round… 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You should represent each own country.</a:t>
            </a:r>
            <a:endParaRPr lang="ru-RU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5888"/>
            <a:ext cx="8496300" cy="6408737"/>
          </a:xfrm>
        </p:spPr>
        <p:txBody>
          <a:bodyPr rtlCol="0">
            <a:normAutofit fontScale="70000" lnSpcReduction="2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round – taking part in blitz- tournament. You should answer my questions. You will say only one word – the name of the English – Speaking country. You should be very attentively. </a:t>
            </a:r>
            <a:endParaRPr lang="ru-RU" dirty="0"/>
          </a:p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sz="2900" dirty="0"/>
              <a:t>The first task is Countries</a:t>
            </a:r>
            <a:r>
              <a:rPr lang="en-US" sz="2900" dirty="0" smtClean="0"/>
              <a:t>.</a:t>
            </a:r>
            <a:endParaRPr lang="ru-RU" sz="2900" dirty="0" smtClean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the world’s second largest country. Its capital is Ottawa.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an independent state. Its capital is Wellington.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an Island state. It consists of 4 countries.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capital of the country was named after the first President. What country is it.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capital of the country is Canberra.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kiwi is the symbol, of this country.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the smallest continent.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situated in the North-American continent.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largest cities are Dublin, Manchester, Belfast.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called Land of Up-Side Down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There is a </a:t>
            </a:r>
            <a:r>
              <a:rPr lang="en-US" dirty="0" err="1"/>
              <a:t>marple</a:t>
            </a:r>
            <a:r>
              <a:rPr lang="en-US" dirty="0"/>
              <a:t> leaf on its arm-coat.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Bald eagle is the symbol of the country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situated to south-east of Australia.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leading cities of the state are Toronto, Vancouver.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a parliament monarchy.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Mississippi is the main river of the country.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a federation of 10 provinces and 2 territories.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err="1"/>
              <a:t>Dingos</a:t>
            </a:r>
            <a:r>
              <a:rPr lang="en-US" dirty="0"/>
              <a:t>, koalas, kangaroos are animals from this country.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a self governing state. The Parliament consists of one House, the House of </a:t>
            </a:r>
            <a:r>
              <a:rPr lang="en-US" dirty="0" err="1"/>
              <a:t>Represantatives</a:t>
            </a:r>
            <a:r>
              <a:rPr lang="en-US" dirty="0"/>
              <a:t>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Red rose is a symbol of one of the countries of its state.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Boston, Chicago, </a:t>
            </a:r>
            <a:r>
              <a:rPr lang="en-US" dirty="0" err="1"/>
              <a:t>Sanfrancisco</a:t>
            </a:r>
            <a:r>
              <a:rPr lang="en-US" dirty="0"/>
              <a:t> are the main business </a:t>
            </a:r>
            <a:r>
              <a:rPr lang="en-US" dirty="0" err="1"/>
              <a:t>centres</a:t>
            </a:r>
            <a:r>
              <a:rPr lang="en-US" dirty="0"/>
              <a:t> of the country. 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Cambridge University, Oxford University are the most famous universities of the country.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Auckland, Wellington, Nelson are the main ports of this state.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capital of this country is Canberra.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Both English and French are official languages of the state.</a:t>
            </a:r>
            <a:endParaRPr lang="ru-RU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7315200" cy="5545138"/>
          </a:xfrm>
        </p:spPr>
        <p:txBody>
          <a:bodyPr rtlCol="0">
            <a:normAutofit fontScale="92500" lnSpcReduction="10000"/>
          </a:bodyPr>
          <a:lstStyle/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/>
              <a:t>The UK 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/>
              <a:t>2.  </a:t>
            </a:r>
            <a:r>
              <a:rPr lang="en-US" sz="2600" i="1" dirty="0" smtClean="0"/>
              <a:t>The USA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200" dirty="0" smtClean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i="1" dirty="0" smtClean="0"/>
              <a:t>3. Canada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i="1" dirty="0" smtClean="0"/>
              <a:t>4. Australia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sz="2600" i="1" dirty="0" smtClean="0"/>
              <a:t>5.New Zealand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9" y="27678"/>
            <a:ext cx="37170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67838"/>
            <a:ext cx="3645024" cy="143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61459"/>
            <a:ext cx="3649960" cy="145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600400" cy="149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20" y="5445224"/>
            <a:ext cx="3362316" cy="139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064500" cy="5905500"/>
          </a:xfrm>
        </p:spPr>
        <p:txBody>
          <a:bodyPr rtlCol="0">
            <a:normAutofit fontScale="92500" lnSpcReduction="2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ru-RU" dirty="0"/>
          </a:p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sz="2400" u="sng" dirty="0"/>
              <a:t>The second task is National dishes</a:t>
            </a:r>
            <a:endParaRPr lang="ru-RU" sz="24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It is eaten in the Eve of Christmas. It is a dessert.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It is a fizzy drink. It was invented by Pemberton.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The time of this meal is 5 o’clock.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It is stuffed with herbs. It is a </a:t>
            </a:r>
            <a:r>
              <a:rPr lang="en-US" sz="2600" dirty="0" err="1"/>
              <a:t>favourite</a:t>
            </a:r>
            <a:r>
              <a:rPr lang="en-US" sz="2600" dirty="0"/>
              <a:t> dish of Americans.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It is a national dish. It is prepared by Americans at Thanksgiving Day.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It is a national dish. It consists of two dishes.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It is a drink. I think, it is not healthy.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This dish was prepared by Indians. It is made of pumpkin. It is a pie. 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The British like it very much. It is their tradition. They drink it very often.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Tourists want to try this dish. It is not a dessert.</a:t>
            </a:r>
            <a:endParaRPr lang="ru-RU" sz="2600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600" dirty="0"/>
              <a:t> </a:t>
            </a:r>
            <a:endParaRPr lang="ru-RU" sz="2600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339975" y="-458788"/>
            <a:ext cx="3929063" cy="1154113"/>
          </a:xfrm>
        </p:spPr>
        <p:txBody>
          <a:bodyPr/>
          <a:lstStyle/>
          <a:p>
            <a:r>
              <a:rPr lang="en-US" i="1" smtClean="0"/>
              <a:t>National dishes</a:t>
            </a:r>
            <a:endParaRPr lang="ru-RU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" y="908050"/>
            <a:ext cx="7315200" cy="3540125"/>
          </a:xfrm>
        </p:spPr>
        <p:txBody>
          <a:bodyPr rtlCol="0">
            <a:normAutofit fontScale="25000" lnSpcReduction="20000"/>
          </a:bodyPr>
          <a:lstStyle/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i="1" dirty="0" smtClean="0"/>
              <a:t>English pudding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i="1" dirty="0" smtClean="0"/>
              <a:t>Fish and chips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4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4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i="1" dirty="0" smtClean="0"/>
              <a:t>Pumpkin pie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50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50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i="1" dirty="0" smtClean="0"/>
              <a:t>Coca-Cola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62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62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62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i="1" dirty="0" smtClean="0"/>
              <a:t>English  tea</a:t>
            </a:r>
            <a:endParaRPr lang="en-US" sz="62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6200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62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i="1" dirty="0" smtClean="0"/>
              <a:t>Stuffed turkey</a:t>
            </a:r>
            <a:endParaRPr lang="ru-RU" sz="96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6938"/>
            <a:ext cx="2712343" cy="1766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12" y="193029"/>
            <a:ext cx="2727920" cy="1867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309634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6129"/>
            <a:ext cx="3104728" cy="1690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45" y="4384906"/>
            <a:ext cx="341148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84906"/>
            <a:ext cx="3241964" cy="2268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5888"/>
            <a:ext cx="8208962" cy="6265862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en-US" b="1" u="sng" dirty="0"/>
              <a:t>The third task is Holidays</a:t>
            </a:r>
            <a:endParaRPr lang="ru-RU" b="1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celebrated on the 4 </a:t>
            </a:r>
            <a:r>
              <a:rPr lang="en-US" baseline="30000" dirty="0" err="1"/>
              <a:t>th</a:t>
            </a:r>
            <a:r>
              <a:rPr lang="en-US" dirty="0"/>
              <a:t> of July. It is an American tradition.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celebrated on the 17 </a:t>
            </a:r>
            <a:r>
              <a:rPr lang="en-US" baseline="30000" dirty="0" err="1"/>
              <a:t>th</a:t>
            </a:r>
            <a:r>
              <a:rPr lang="en-US" dirty="0"/>
              <a:t> of March in Ireland.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Pumpkin is the symbol of this holiday.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a Russian tradition People like eating pancakes.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celebrated on the 25 </a:t>
            </a:r>
            <a:r>
              <a:rPr lang="en-US" baseline="30000" dirty="0" err="1"/>
              <a:t>th</a:t>
            </a:r>
            <a:r>
              <a:rPr lang="en-US" dirty="0"/>
              <a:t> of December in the catholic countries.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It is the most </a:t>
            </a:r>
            <a:r>
              <a:rPr lang="en-US" dirty="0" err="1"/>
              <a:t>favourite</a:t>
            </a:r>
            <a:r>
              <a:rPr lang="en-US" dirty="0"/>
              <a:t> tradition in Russia. People decorate New Year’s trees.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The </a:t>
            </a:r>
            <a:r>
              <a:rPr lang="en-US" dirty="0" err="1"/>
              <a:t>favourite</a:t>
            </a:r>
            <a:r>
              <a:rPr lang="en-US" dirty="0"/>
              <a:t> </a:t>
            </a:r>
            <a:r>
              <a:rPr lang="en-US" dirty="0" err="1"/>
              <a:t>colour</a:t>
            </a:r>
            <a:r>
              <a:rPr lang="en-US" dirty="0"/>
              <a:t> of this tradition is green. It is celebrated in spring 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People like riding on troika, say “good bye” to winter. It is celebrated in Russia.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Children like trick-or-treating. They dress as witches, skeletons and monsters.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This is a national holiday oh the USA. People rise flags, take part in parades.</a:t>
            </a:r>
            <a:endParaRPr lang="ru-RU" dirty="0"/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/>
              <a:t> </a:t>
            </a:r>
            <a:endParaRPr lang="ru-RU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9838" y="0"/>
            <a:ext cx="3081337" cy="649288"/>
          </a:xfrm>
        </p:spPr>
        <p:txBody>
          <a:bodyPr/>
          <a:lstStyle/>
          <a:p>
            <a:r>
              <a:rPr lang="en-US" i="1" smtClean="0"/>
              <a:t>Traditions</a:t>
            </a:r>
            <a:endParaRPr lang="ru-RU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8" y="692150"/>
            <a:ext cx="7315200" cy="5400675"/>
          </a:xfrm>
        </p:spPr>
        <p:txBody>
          <a:bodyPr rtlCol="0">
            <a:normAutofit fontScale="92500" lnSpcReduction="20000"/>
          </a:bodyPr>
          <a:lstStyle/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 smtClean="0"/>
              <a:t>Halloween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6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/>
              <a:t>American Independence Day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err="1" smtClean="0"/>
              <a:t>St.Patrick̍s</a:t>
            </a:r>
            <a:r>
              <a:rPr lang="en-US" sz="2600" i="1" dirty="0" smtClean="0"/>
              <a:t> Day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/>
              <a:t>New Year Day</a:t>
            </a:r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err="1" smtClean="0"/>
              <a:t>Maslenitsa</a:t>
            </a:r>
            <a:endParaRPr lang="en-US" sz="2600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i="1" dirty="0" smtClean="0"/>
          </a:p>
          <a:p>
            <a:pPr marL="50292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/>
              <a:t>Christmas</a:t>
            </a:r>
            <a:endParaRPr lang="ru-RU" sz="2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03" y="19917"/>
            <a:ext cx="3689027" cy="1625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24036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636912"/>
            <a:ext cx="3312368" cy="1512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27" y="3356992"/>
            <a:ext cx="3312368" cy="1562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4282543"/>
            <a:ext cx="3597157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93" y="4725144"/>
            <a:ext cx="3351107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160</TotalTime>
  <Words>1016</Words>
  <Application>Microsoft Office PowerPoint</Application>
  <PresentationFormat>Экран (4:3)</PresentationFormat>
  <Paragraphs>186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Перспектива</vt:lpstr>
      <vt:lpstr>Welcome to  English-speaking countries</vt:lpstr>
      <vt:lpstr>Презентация PowerPoint</vt:lpstr>
      <vt:lpstr>Ход мероприятия:</vt:lpstr>
      <vt:lpstr>Презентация PowerPoint</vt:lpstr>
      <vt:lpstr>Презентация PowerPoint</vt:lpstr>
      <vt:lpstr>Презентация PowerPoint</vt:lpstr>
      <vt:lpstr>National dishes</vt:lpstr>
      <vt:lpstr>Презентация PowerPoint</vt:lpstr>
      <vt:lpstr>Traditions</vt:lpstr>
      <vt:lpstr>Презентация PowerPoint</vt:lpstr>
      <vt:lpstr>Famous people</vt:lpstr>
      <vt:lpstr>Презентация PowerPoint</vt:lpstr>
      <vt:lpstr>Traditions</vt:lpstr>
      <vt:lpstr>Personal letter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English-speaking countries</dc:title>
  <dc:creator>фарангиз</dc:creator>
  <cp:lastModifiedBy>User</cp:lastModifiedBy>
  <cp:revision>17</cp:revision>
  <dcterms:created xsi:type="dcterms:W3CDTF">2013-11-19T16:43:39Z</dcterms:created>
  <dcterms:modified xsi:type="dcterms:W3CDTF">2016-11-28T21:59:33Z</dcterms:modified>
</cp:coreProperties>
</file>