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44"/>
  </p:notesMasterIdLst>
  <p:sldIdLst>
    <p:sldId id="309" r:id="rId2"/>
    <p:sldId id="306" r:id="rId3"/>
    <p:sldId id="285" r:id="rId4"/>
    <p:sldId id="257" r:id="rId5"/>
    <p:sldId id="258" r:id="rId6"/>
    <p:sldId id="259" r:id="rId7"/>
    <p:sldId id="260" r:id="rId8"/>
    <p:sldId id="261" r:id="rId9"/>
    <p:sldId id="262" r:id="rId10"/>
    <p:sldId id="263" r:id="rId11"/>
    <p:sldId id="297" r:id="rId12"/>
    <p:sldId id="265" r:id="rId13"/>
    <p:sldId id="282" r:id="rId14"/>
    <p:sldId id="286" r:id="rId15"/>
    <p:sldId id="287" r:id="rId16"/>
    <p:sldId id="298" r:id="rId17"/>
    <p:sldId id="299" r:id="rId18"/>
    <p:sldId id="288" r:id="rId19"/>
    <p:sldId id="300" r:id="rId20"/>
    <p:sldId id="289" r:id="rId21"/>
    <p:sldId id="301" r:id="rId22"/>
    <p:sldId id="304" r:id="rId23"/>
    <p:sldId id="272" r:id="rId24"/>
    <p:sldId id="302" r:id="rId25"/>
    <p:sldId id="273" r:id="rId26"/>
    <p:sldId id="303" r:id="rId27"/>
    <p:sldId id="279" r:id="rId28"/>
    <p:sldId id="280" r:id="rId29"/>
    <p:sldId id="293" r:id="rId30"/>
    <p:sldId id="274" r:id="rId31"/>
    <p:sldId id="308" r:id="rId32"/>
    <p:sldId id="277" r:id="rId33"/>
    <p:sldId id="278" r:id="rId34"/>
    <p:sldId id="305" r:id="rId35"/>
    <p:sldId id="283" r:id="rId36"/>
    <p:sldId id="294" r:id="rId37"/>
    <p:sldId id="281" r:id="rId38"/>
    <p:sldId id="290" r:id="rId39"/>
    <p:sldId id="291" r:id="rId40"/>
    <p:sldId id="292" r:id="rId41"/>
    <p:sldId id="295" r:id="rId42"/>
    <p:sldId id="284" r:id="rId4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727" autoAdjust="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55E5C5-8979-4E6E-846D-6CC6E89A077E}" type="datetimeFigureOut">
              <a:rPr lang="ru-RU" smtClean="0"/>
              <a:pPr/>
              <a:t>06.12.2016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9944FE3-13B2-4C2C-9551-6E04882635AB}"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A9944FE3-13B2-4C2C-9551-6E04882635AB}" type="slidenum">
              <a:rPr lang="ru-RU" smtClean="0"/>
              <a:pPr/>
              <a:t>4</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43000" y="685800"/>
            <a:ext cx="4572000" cy="3429000"/>
          </a:xfrm>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A9944FE3-13B2-4C2C-9551-6E04882635AB}" type="slidenum">
              <a:rPr lang="ru-RU" smtClean="0"/>
              <a:pPr/>
              <a:t>25</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зщл9ш8гонпе5каувцг</a:t>
            </a:r>
            <a:endParaRPr lang="ru-RU" dirty="0"/>
          </a:p>
        </p:txBody>
      </p:sp>
      <p:sp>
        <p:nvSpPr>
          <p:cNvPr id="4" name="Номер слайда 3"/>
          <p:cNvSpPr>
            <a:spLocks noGrp="1"/>
          </p:cNvSpPr>
          <p:nvPr>
            <p:ph type="sldNum" sz="quarter" idx="10"/>
          </p:nvPr>
        </p:nvSpPr>
        <p:spPr/>
        <p:txBody>
          <a:bodyPr/>
          <a:lstStyle/>
          <a:p>
            <a:fld id="{A9944FE3-13B2-4C2C-9551-6E04882635AB}" type="slidenum">
              <a:rPr lang="ru-RU" smtClean="0"/>
              <a:pPr/>
              <a:t>36</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9A8823C0-09D5-4DED-905A-44DCA37804D4}" type="datetimeFigureOut">
              <a:rPr lang="ru-RU" smtClean="0"/>
              <a:pPr/>
              <a:t>06.12.2016</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3340F477-0A59-4B32-AFFA-D3D2D1A395EA}"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A8823C0-09D5-4DED-905A-44DCA37804D4}" type="datetimeFigureOut">
              <a:rPr lang="ru-RU" smtClean="0"/>
              <a:pPr/>
              <a:t>06.12.2016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3340F477-0A59-4B32-AFFA-D3D2D1A395E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9A8823C0-09D5-4DED-905A-44DCA37804D4}" type="datetimeFigureOut">
              <a:rPr lang="ru-RU" smtClean="0"/>
              <a:pPr/>
              <a:t>06.12.2016</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3340F477-0A59-4B32-AFFA-D3D2D1A395EA}"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A8823C0-09D5-4DED-905A-44DCA37804D4}" type="datetimeFigureOut">
              <a:rPr lang="ru-RU" smtClean="0"/>
              <a:pPr/>
              <a:t>06.12.2016</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3340F477-0A59-4B32-AFFA-D3D2D1A395EA}"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9A8823C0-09D5-4DED-905A-44DCA37804D4}" type="datetimeFigureOut">
              <a:rPr lang="ru-RU" smtClean="0"/>
              <a:pPr/>
              <a:t>06.12.2016</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3340F477-0A59-4B32-AFFA-D3D2D1A395EA}"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9A8823C0-09D5-4DED-905A-44DCA37804D4}" type="datetimeFigureOut">
              <a:rPr lang="ru-RU" smtClean="0"/>
              <a:pPr/>
              <a:t>06.12.2016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3340F477-0A59-4B32-AFFA-D3D2D1A395EA}"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9A8823C0-09D5-4DED-905A-44DCA37804D4}" type="datetimeFigureOut">
              <a:rPr lang="ru-RU" smtClean="0"/>
              <a:pPr/>
              <a:t>06.12.2016</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3340F477-0A59-4B32-AFFA-D3D2D1A395EA}"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9A8823C0-09D5-4DED-905A-44DCA37804D4}" type="datetimeFigureOut">
              <a:rPr lang="ru-RU" smtClean="0"/>
              <a:pPr/>
              <a:t>06.12.2016</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3340F477-0A59-4B32-AFFA-D3D2D1A395EA}"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9A8823C0-09D5-4DED-905A-44DCA37804D4}" type="datetimeFigureOut">
              <a:rPr lang="ru-RU" smtClean="0"/>
              <a:pPr/>
              <a:t>06.12.2016</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3340F477-0A59-4B32-AFFA-D3D2D1A395EA}"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9A8823C0-09D5-4DED-905A-44DCA37804D4}" type="datetimeFigureOut">
              <a:rPr lang="ru-RU" smtClean="0"/>
              <a:pPr/>
              <a:t>06.12.2016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3340F477-0A59-4B32-AFFA-D3D2D1A395EA}"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9A8823C0-09D5-4DED-905A-44DCA37804D4}" type="datetimeFigureOut">
              <a:rPr lang="ru-RU" smtClean="0"/>
              <a:pPr/>
              <a:t>06.12.2016</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3340F477-0A59-4B32-AFFA-D3D2D1A395EA}"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9A8823C0-09D5-4DED-905A-44DCA37804D4}" type="datetimeFigureOut">
              <a:rPr lang="ru-RU" smtClean="0"/>
              <a:pPr/>
              <a:t>06.12.2016</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3340F477-0A59-4B32-AFFA-D3D2D1A395EA}"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ru.wikipedia.org/wiki/%D0%94%D1%80%D0%B0%D0%BC%D0%B0%D1%82%D1%83%D1%80%D0%B3" TargetMode="External"/><Relationship Id="rId13" Type="http://schemas.openxmlformats.org/officeDocument/2006/relationships/hyperlink" Target="https://ru.wikipedia.org/wiki/%D0%9F%D1%80%D0%B5%D0%BC%D0%B8%D1%8F_%D0%A2.%D0%A1.%D0%AD%D0%BB%D0%B8%D0%BE%D1%82%D0%B0" TargetMode="External"/><Relationship Id="rId3" Type="http://schemas.openxmlformats.org/officeDocument/2006/relationships/hyperlink" Target="https://ru.wikipedia.org/wiki/23_%D0%B4%D0%B5%D0%BA%D0%B0%D0%B1%D1%80%D1%8F" TargetMode="External"/><Relationship Id="rId7" Type="http://schemas.openxmlformats.org/officeDocument/2006/relationships/hyperlink" Target="https://ru.wikipedia.org/wiki/%D0%9F%D0%BE%D1%8D%D1%82%D0%B5%D1%81%D1%81%D0%B0" TargetMode="External"/><Relationship Id="rId12" Type="http://schemas.openxmlformats.org/officeDocument/2006/relationships/hyperlink" Target="https://ru.wikipedia.org/wiki/2006" TargetMode="External"/><Relationship Id="rId2" Type="http://schemas.openxmlformats.org/officeDocument/2006/relationships/hyperlink" Target="https://ru.wikipedia.org/wiki/%D0%90%D0%BD%D0%B3%D0%BB%D0%B8%D0%B9%D1%81%D0%BA%D0%B8%D0%B9_%D1%8F%D0%B7%D1%8B%D0%BA" TargetMode="External"/><Relationship Id="rId1" Type="http://schemas.openxmlformats.org/officeDocument/2006/relationships/slideLayout" Target="../slideLayouts/slideLayout2.xml"/><Relationship Id="rId6" Type="http://schemas.openxmlformats.org/officeDocument/2006/relationships/hyperlink" Target="https://ru.wikipedia.org/wiki/%D0%A8%D0%BE%D1%82%D0%BB%D0%B0%D0%BD%D0%B4%D0%B8%D1%8F" TargetMode="External"/><Relationship Id="rId11" Type="http://schemas.openxmlformats.org/officeDocument/2006/relationships/hyperlink" Target="https://ru.wikipedia.org/wiki/16_%D1%8F%D0%BD%D0%B2%D0%B0%D1%80%D1%8F" TargetMode="External"/><Relationship Id="rId5" Type="http://schemas.openxmlformats.org/officeDocument/2006/relationships/hyperlink" Target="https://ru.wikipedia.org/wiki/%D0%93%D0%BB%D0%B0%D0%B7%D0%B3%D0%BE" TargetMode="External"/><Relationship Id="rId10" Type="http://schemas.openxmlformats.org/officeDocument/2006/relationships/hyperlink" Target="https://ru.wikipedia.org/wiki/1988" TargetMode="External"/><Relationship Id="rId4" Type="http://schemas.openxmlformats.org/officeDocument/2006/relationships/hyperlink" Target="https://ru.wikipedia.org/wiki/1955" TargetMode="External"/><Relationship Id="rId9" Type="http://schemas.openxmlformats.org/officeDocument/2006/relationships/hyperlink" Target="https://ru.wikipedia.org/wiki/%D0%9F%D1%80%D0%B5%D0%BC%D0%B8%D1%8F_%D0%A1%D0%BE%D0%BC%D0%B5%D1%80%D1%81%D0%B5%D1%82%D0%B0_%D0%9C%D0%BE%D1%8D%D0%BC%D0%B0" TargetMode="External"/><Relationship Id="rId14" Type="http://schemas.openxmlformats.org/officeDocument/2006/relationships/image" Target="../media/image12.jpeg"/></Relationships>
</file>

<file path=ppt/slides/_rels/slide3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slideLayout" Target="../slideLayouts/slideLayout4.xml"/><Relationship Id="rId1" Type="http://schemas.openxmlformats.org/officeDocument/2006/relationships/audio" Target="file:///C:\Users\123\Music\english.mp3"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ru.wikipedia.org/wiki/%D0%A4%D0%B8%D0%BB%D0%BE%D1%81%D0%BE%D1%84" TargetMode="External"/><Relationship Id="rId2" Type="http://schemas.openxmlformats.org/officeDocument/2006/relationships/notesSlide" Target="../notesSlides/notesSlide1.xml"/><Relationship Id="rId1" Type="http://schemas.openxmlformats.org/officeDocument/2006/relationships/slideLayout" Target="../slideLayouts/slideLayout9.xml"/><Relationship Id="rId5" Type="http://schemas.openxmlformats.org/officeDocument/2006/relationships/image" Target="../media/image2.jpeg"/><Relationship Id="rId4" Type="http://schemas.openxmlformats.org/officeDocument/2006/relationships/hyperlink" Target="https://ru.wikipedia.org/wiki/399_%D0%B3._%D0%B4%D0%BE_%D0%BD._%D1%8D."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ru.wikipedia.org/wiki/%D0%A4%D0%B8%D0%BB%D0%BE%D1%81%D0%BE%D1%84" TargetMode="External"/><Relationship Id="rId2" Type="http://schemas.openxmlformats.org/officeDocument/2006/relationships/hyperlink" Target="https://ru.wikipedia.org/wiki/%D0%94%D1%80%D0%B5%D0%B2%D0%BD%D1%8F%D1%8F_%D0%93%D1%80%D0%B5%D1%86%D0%B8%D1%8F" TargetMode="External"/><Relationship Id="rId1" Type="http://schemas.openxmlformats.org/officeDocument/2006/relationships/slideLayout" Target="../slideLayouts/slideLayout9.xml"/><Relationship Id="rId5" Type="http://schemas.openxmlformats.org/officeDocument/2006/relationships/image" Target="../media/image3.jpeg"/><Relationship Id="rId4" Type="http://schemas.openxmlformats.org/officeDocument/2006/relationships/hyperlink" Target="https://ru.wikipedia.org/wiki/%D0%A1%D0%BE%D0%BA%D1%80%D0%B0%D1%82"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1000108"/>
          </a:xfrm>
          <a:solidFill>
            <a:schemeClr val="bg1">
              <a:lumMod val="85000"/>
            </a:schemeClr>
          </a:solidFill>
          <a:ln>
            <a:solidFill>
              <a:schemeClr val="accent2">
                <a:lumMod val="75000"/>
              </a:schemeClr>
            </a:solidFill>
          </a:ln>
        </p:spPr>
        <p:txBody>
          <a:bodyPr>
            <a:noAutofit/>
          </a:bodyPr>
          <a:lstStyle/>
          <a:p>
            <a:pPr algn="ctr"/>
            <a:r>
              <a:rPr lang="ru-RU" sz="2000" dirty="0" smtClean="0"/>
              <a:t>Всероссийский конкурс для учителей</a:t>
            </a:r>
            <a:br>
              <a:rPr lang="ru-RU" sz="2000" dirty="0" smtClean="0"/>
            </a:br>
            <a:r>
              <a:rPr lang="ru-RU" sz="2000" dirty="0" smtClean="0"/>
              <a:t>"Лучший творческий мастер-класс"</a:t>
            </a:r>
            <a:br>
              <a:rPr lang="ru-RU" sz="2000" dirty="0" smtClean="0"/>
            </a:br>
            <a:endParaRPr lang="ru-RU" sz="2000" b="1" dirty="0" smtClean="0">
              <a:latin typeface="Times New Roman" pitchFamily="18" charset="0"/>
              <a:cs typeface="Times New Roman" pitchFamily="18" charset="0"/>
            </a:endParaRPr>
          </a:p>
        </p:txBody>
      </p:sp>
      <p:sp>
        <p:nvSpPr>
          <p:cNvPr id="3" name="Содержимое 2"/>
          <p:cNvSpPr>
            <a:spLocks noGrp="1"/>
          </p:cNvSpPr>
          <p:nvPr>
            <p:ph idx="1"/>
          </p:nvPr>
        </p:nvSpPr>
        <p:spPr>
          <a:xfrm>
            <a:off x="0" y="1000108"/>
            <a:ext cx="9144000" cy="5857892"/>
          </a:xfrm>
          <a:solidFill>
            <a:schemeClr val="tx2">
              <a:lumMod val="40000"/>
              <a:lumOff val="60000"/>
            </a:schemeClr>
          </a:solidFill>
          <a:ln>
            <a:solidFill>
              <a:schemeClr val="accent2">
                <a:lumMod val="75000"/>
              </a:schemeClr>
            </a:solidFill>
          </a:ln>
        </p:spPr>
        <p:txBody>
          <a:bodyPr>
            <a:normAutofit/>
          </a:bodyPr>
          <a:lstStyle/>
          <a:p>
            <a:pPr>
              <a:buNone/>
            </a:pPr>
            <a:endParaRPr lang="ru-RU" sz="1600" dirty="0" smtClean="0">
              <a:latin typeface="Times New Roman" pitchFamily="18" charset="0"/>
              <a:cs typeface="Times New Roman" pitchFamily="18" charset="0"/>
            </a:endParaRPr>
          </a:p>
          <a:p>
            <a:pPr algn="ctr">
              <a:buNone/>
            </a:pPr>
            <a:r>
              <a:rPr lang="ru-RU" sz="2800" b="1" dirty="0" smtClean="0">
                <a:latin typeface="Times New Roman" pitchFamily="18" charset="0"/>
                <a:cs typeface="Times New Roman" pitchFamily="18" charset="0"/>
              </a:rPr>
              <a:t>Презентация</a:t>
            </a:r>
          </a:p>
          <a:p>
            <a:pPr algn="ctr">
              <a:buNone/>
            </a:pPr>
            <a:r>
              <a:rPr lang="ru-RU" sz="2800" b="1" dirty="0" smtClean="0">
                <a:latin typeface="Times New Roman" pitchFamily="18" charset="0"/>
                <a:cs typeface="Times New Roman" pitchFamily="18" charset="0"/>
              </a:rPr>
              <a:t> </a:t>
            </a:r>
            <a:r>
              <a:rPr lang="ru-RU" sz="2800" b="1" dirty="0" smtClean="0">
                <a:latin typeface="Times New Roman" pitchFamily="18" charset="0"/>
                <a:cs typeface="Times New Roman" pitchFamily="18" charset="0"/>
              </a:rPr>
              <a:t>«Использование метода  </a:t>
            </a:r>
            <a:r>
              <a:rPr lang="ru-RU" sz="2800" b="1" dirty="0" smtClean="0">
                <a:latin typeface="Times New Roman" pitchFamily="18" charset="0"/>
                <a:cs typeface="Times New Roman" pitchFamily="18" charset="0"/>
              </a:rPr>
              <a:t>проблемного  обучения </a:t>
            </a:r>
            <a:r>
              <a:rPr lang="ru-RU" sz="2800" b="1" dirty="0" smtClean="0">
                <a:latin typeface="Times New Roman" pitchFamily="18" charset="0"/>
                <a:cs typeface="Times New Roman" pitchFamily="18" charset="0"/>
              </a:rPr>
              <a:t>      </a:t>
            </a:r>
            <a:endParaRPr lang="ru-RU" sz="2800" b="1" dirty="0" smtClean="0">
              <a:latin typeface="Times New Roman" pitchFamily="18" charset="0"/>
              <a:cs typeface="Times New Roman" pitchFamily="18" charset="0"/>
            </a:endParaRPr>
          </a:p>
          <a:p>
            <a:pPr algn="ctr">
              <a:buNone/>
            </a:pPr>
            <a:r>
              <a:rPr lang="ru-RU" sz="2800" b="1" dirty="0" smtClean="0">
                <a:latin typeface="Times New Roman" pitchFamily="18" charset="0"/>
                <a:cs typeface="Times New Roman" pitchFamily="18" charset="0"/>
              </a:rPr>
              <a:t>на  уроках  английского  языка в </a:t>
            </a:r>
            <a:r>
              <a:rPr lang="ru-RU" sz="2800" b="1" dirty="0" smtClean="0">
                <a:latin typeface="Times New Roman" pitchFamily="18" charset="0"/>
                <a:cs typeface="Times New Roman" pitchFamily="18" charset="0"/>
              </a:rPr>
              <a:t>старших классах»</a:t>
            </a:r>
            <a:endParaRPr lang="ru-RU" sz="2400" b="1" dirty="0" smtClean="0">
              <a:latin typeface="Times New Roman" pitchFamily="18" charset="0"/>
              <a:cs typeface="Times New Roman" pitchFamily="18" charset="0"/>
            </a:endParaRPr>
          </a:p>
          <a:p>
            <a:pPr>
              <a:buNone/>
            </a:pPr>
            <a:endParaRPr lang="ru-RU" sz="1600" dirty="0" smtClean="0">
              <a:latin typeface="Times New Roman" pitchFamily="18" charset="0"/>
              <a:cs typeface="Times New Roman" pitchFamily="18" charset="0"/>
            </a:endParaRPr>
          </a:p>
          <a:p>
            <a:pPr>
              <a:buNone/>
            </a:pPr>
            <a:endParaRPr lang="ru-RU" sz="1600" dirty="0" smtClean="0">
              <a:latin typeface="Times New Roman" pitchFamily="18" charset="0"/>
              <a:cs typeface="Times New Roman" pitchFamily="18" charset="0"/>
            </a:endParaRPr>
          </a:p>
          <a:p>
            <a:pPr>
              <a:buNone/>
            </a:pPr>
            <a:r>
              <a:rPr lang="ru-RU" sz="1600"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         </a:t>
            </a:r>
            <a:r>
              <a:rPr lang="ru-RU" sz="1600" b="1" dirty="0" smtClean="0">
                <a:latin typeface="Times New Roman" pitchFamily="18" charset="0"/>
                <a:cs typeface="Times New Roman" pitchFamily="18" charset="0"/>
              </a:rPr>
              <a:t>Автор:  </a:t>
            </a:r>
            <a:r>
              <a:rPr lang="ru-RU" sz="1600" b="1" dirty="0" smtClean="0">
                <a:latin typeface="Times New Roman" pitchFamily="18" charset="0"/>
                <a:cs typeface="Times New Roman" pitchFamily="18" charset="0"/>
              </a:rPr>
              <a:t>   </a:t>
            </a:r>
            <a:r>
              <a:rPr lang="ru-RU" sz="1800" b="1" dirty="0" err="1" smtClean="0">
                <a:latin typeface="Times New Roman" pitchFamily="18" charset="0"/>
                <a:cs typeface="Times New Roman" pitchFamily="18" charset="0"/>
              </a:rPr>
              <a:t>Зайчикова</a:t>
            </a:r>
            <a:r>
              <a:rPr lang="ru-RU" sz="1800" b="1" dirty="0" smtClean="0">
                <a:latin typeface="Times New Roman" pitchFamily="18" charset="0"/>
                <a:cs typeface="Times New Roman" pitchFamily="18" charset="0"/>
              </a:rPr>
              <a:t>  Вера  </a:t>
            </a:r>
            <a:r>
              <a:rPr lang="ru-RU" sz="1800" b="1" dirty="0" smtClean="0">
                <a:latin typeface="Times New Roman" pitchFamily="18" charset="0"/>
                <a:cs typeface="Times New Roman" pitchFamily="18" charset="0"/>
              </a:rPr>
              <a:t>Ивановна </a:t>
            </a:r>
          </a:p>
          <a:p>
            <a:pPr>
              <a:buNone/>
            </a:pPr>
            <a:r>
              <a:rPr lang="ru-RU" sz="1800" b="1" dirty="0" smtClean="0">
                <a:latin typeface="Times New Roman" pitchFamily="18" charset="0"/>
                <a:cs typeface="Times New Roman" pitchFamily="18" charset="0"/>
              </a:rPr>
              <a:t>                                                                                             учитель  английского  языка </a:t>
            </a:r>
          </a:p>
          <a:p>
            <a:pPr>
              <a:buNone/>
            </a:pPr>
            <a:r>
              <a:rPr lang="ru-RU" sz="1800" b="1" dirty="0" smtClean="0">
                <a:latin typeface="Times New Roman" pitchFamily="18" charset="0"/>
                <a:cs typeface="Times New Roman" pitchFamily="18" charset="0"/>
              </a:rPr>
              <a:t>                                                                         высшей  квалификационной  категории</a:t>
            </a:r>
          </a:p>
          <a:p>
            <a:pPr>
              <a:buNone/>
            </a:pPr>
            <a:endParaRPr lang="ru-RU" sz="1600" dirty="0" smtClean="0">
              <a:latin typeface="Times New Roman" pitchFamily="18" charset="0"/>
              <a:cs typeface="Times New Roman" pitchFamily="18" charset="0"/>
            </a:endParaRPr>
          </a:p>
          <a:p>
            <a:pPr>
              <a:buNone/>
            </a:pPr>
            <a:endParaRPr lang="ru-RU" sz="1600" smtClean="0">
              <a:latin typeface="Times New Roman" pitchFamily="18" charset="0"/>
              <a:cs typeface="Times New Roman" pitchFamily="18" charset="0"/>
            </a:endParaRPr>
          </a:p>
          <a:p>
            <a:pPr>
              <a:buNone/>
            </a:pPr>
            <a:endParaRPr lang="ru-RU" sz="1600" dirty="0" smtClean="0">
              <a:latin typeface="Times New Roman" pitchFamily="18" charset="0"/>
              <a:cs typeface="Times New Roman" pitchFamily="18" charset="0"/>
            </a:endParaRPr>
          </a:p>
          <a:p>
            <a:pPr algn="ctr">
              <a:buNone/>
            </a:pPr>
            <a:r>
              <a:rPr lang="ru-RU" sz="1600" b="1" dirty="0" smtClean="0">
                <a:latin typeface="Times New Roman" pitchFamily="18" charset="0"/>
                <a:cs typeface="Times New Roman" pitchFamily="18" charset="0"/>
              </a:rPr>
              <a:t>МАОУ  многопрофильный  лицей  № 20</a:t>
            </a:r>
          </a:p>
          <a:p>
            <a:pPr algn="ctr">
              <a:buNone/>
            </a:pPr>
            <a:r>
              <a:rPr lang="ru-RU" sz="1600" b="1" dirty="0" smtClean="0">
                <a:latin typeface="Times New Roman" pitchFamily="18" charset="0"/>
                <a:cs typeface="Times New Roman" pitchFamily="18" charset="0"/>
              </a:rPr>
              <a:t>г.  Ульяновск</a:t>
            </a:r>
            <a:endParaRPr lang="ru-RU" sz="16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800" dirty="0" smtClean="0"/>
              <a:t>Константин  Дмитриевич  Ушинский </a:t>
            </a:r>
            <a:br>
              <a:rPr lang="ru-RU" sz="2800" dirty="0" smtClean="0"/>
            </a:br>
            <a:r>
              <a:rPr lang="ru-RU" sz="2800" dirty="0" smtClean="0"/>
              <a:t> (1824-1871),  русский </a:t>
            </a:r>
            <a:r>
              <a:rPr lang="ru-RU" sz="2800" dirty="0"/>
              <a:t>педагог </a:t>
            </a:r>
          </a:p>
        </p:txBody>
      </p:sp>
      <p:sp>
        <p:nvSpPr>
          <p:cNvPr id="4" name="Текст 3"/>
          <p:cNvSpPr>
            <a:spLocks noGrp="1"/>
          </p:cNvSpPr>
          <p:nvPr>
            <p:ph type="body" sz="half" idx="2"/>
          </p:nvPr>
        </p:nvSpPr>
        <p:spPr>
          <a:xfrm>
            <a:off x="5389098" y="3500438"/>
            <a:ext cx="3429000" cy="1703436"/>
          </a:xfrm>
        </p:spPr>
        <p:txBody>
          <a:bodyPr>
            <a:normAutofit/>
          </a:bodyPr>
          <a:lstStyle/>
          <a:p>
            <a:r>
              <a:rPr lang="ru-RU" sz="1800" dirty="0"/>
              <a:t>полагал, </a:t>
            </a:r>
            <a:r>
              <a:rPr lang="ru-RU" sz="1800" dirty="0" smtClean="0"/>
              <a:t>что </a:t>
            </a:r>
            <a:r>
              <a:rPr lang="ru-RU" sz="1800" dirty="0"/>
              <a:t>«</a:t>
            </a:r>
            <a:r>
              <a:rPr lang="ru-RU" sz="1800" dirty="0" smtClean="0"/>
              <a:t>следует  развить в  ученике </a:t>
            </a:r>
            <a:r>
              <a:rPr lang="ru-RU" sz="1800" dirty="0"/>
              <a:t>желание и </a:t>
            </a:r>
            <a:r>
              <a:rPr lang="ru-RU" sz="1800" dirty="0" smtClean="0"/>
              <a:t>способность   </a:t>
            </a:r>
            <a:r>
              <a:rPr lang="ru-RU" sz="1900" b="1" i="1" dirty="0"/>
              <a:t>самостоятельно, </a:t>
            </a:r>
            <a:r>
              <a:rPr lang="ru-RU" sz="1900" b="1" i="1" dirty="0" smtClean="0"/>
              <a:t> без </a:t>
            </a:r>
            <a:r>
              <a:rPr lang="ru-RU" sz="1900" b="1" i="1" dirty="0"/>
              <a:t>учителя, приобретать новые познания» . </a:t>
            </a:r>
          </a:p>
          <a:p>
            <a:endParaRPr lang="ru-RU" dirty="0"/>
          </a:p>
        </p:txBody>
      </p:sp>
      <p:pic>
        <p:nvPicPr>
          <p:cNvPr id="5" name="Рисунок 4" descr="Константин  Дмитриевич  Ушинский   (1824-1871)  русский  педагог  и  писатель.jpg"/>
          <p:cNvPicPr>
            <a:picLocks noGrp="1" noChangeAspect="1"/>
          </p:cNvPicPr>
          <p:nvPr>
            <p:ph type="pic" idx="1"/>
          </p:nvPr>
        </p:nvPicPr>
        <p:blipFill>
          <a:blip r:embed="rId2"/>
          <a:srcRect t="10015" b="10015"/>
          <a:stretch>
            <a:fillRect/>
          </a:stretch>
        </p:blip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572008"/>
            <a:ext cx="5486400" cy="857256"/>
          </a:xfrm>
        </p:spPr>
        <p:txBody>
          <a:bodyPr>
            <a:noAutofit/>
          </a:bodyPr>
          <a:lstStyle/>
          <a:p>
            <a:pPr algn="ctr"/>
            <a:r>
              <a:rPr lang="ru-RU" sz="2000" dirty="0" smtClean="0"/>
              <a:t>Адольф  </a:t>
            </a:r>
            <a:r>
              <a:rPr lang="ru-RU" sz="2000" dirty="0" err="1" smtClean="0"/>
              <a:t>Дистервег</a:t>
            </a:r>
            <a:r>
              <a:rPr lang="ru-RU" sz="2000" dirty="0" smtClean="0"/>
              <a:t> </a:t>
            </a:r>
            <a:br>
              <a:rPr lang="ru-RU" sz="2000" dirty="0" smtClean="0"/>
            </a:br>
            <a:r>
              <a:rPr lang="ru-RU" sz="2000" dirty="0" smtClean="0"/>
              <a:t>(1790-1866), </a:t>
            </a:r>
            <a:br>
              <a:rPr lang="ru-RU" sz="2000" dirty="0" smtClean="0"/>
            </a:br>
            <a:r>
              <a:rPr lang="ru-RU" sz="2000" dirty="0" smtClean="0"/>
              <a:t> немецкий  педагог </a:t>
            </a:r>
            <a:endParaRPr lang="ru-RU" sz="2000" dirty="0"/>
          </a:p>
        </p:txBody>
      </p:sp>
      <p:sp>
        <p:nvSpPr>
          <p:cNvPr id="4" name="Текст 3"/>
          <p:cNvSpPr>
            <a:spLocks noGrp="1"/>
          </p:cNvSpPr>
          <p:nvPr>
            <p:ph type="body" sz="half" idx="2"/>
          </p:nvPr>
        </p:nvSpPr>
        <p:spPr>
          <a:xfrm>
            <a:off x="1792288" y="5500701"/>
            <a:ext cx="5486400" cy="1000133"/>
          </a:xfrm>
        </p:spPr>
        <p:txBody>
          <a:bodyPr>
            <a:noAutofit/>
          </a:bodyPr>
          <a:lstStyle/>
          <a:p>
            <a:r>
              <a:rPr lang="ru-RU" sz="1600" dirty="0" err="1" smtClean="0"/>
              <a:t>А.Дистервегу</a:t>
            </a:r>
            <a:r>
              <a:rPr lang="ru-RU" sz="1600" dirty="0" smtClean="0"/>
              <a:t> принадлежит афоризм, который можно также назвать предпосылкой всего проблемного обучения: </a:t>
            </a:r>
            <a:r>
              <a:rPr lang="ru-RU" sz="1600" b="1" i="1" dirty="0" smtClean="0"/>
              <a:t>«Плохой  учитель  преподносит  истину,  хороший – учит  ее находить».</a:t>
            </a:r>
            <a:endParaRPr lang="ru-RU" sz="1600" b="1" i="1" dirty="0"/>
          </a:p>
        </p:txBody>
      </p:sp>
      <p:sp>
        <p:nvSpPr>
          <p:cNvPr id="3" name="Рисунок 2" hidden="1"/>
          <p:cNvSpPr>
            <a:spLocks noGrp="1"/>
          </p:cNvSpPr>
          <p:nvPr>
            <p:ph type="pic" idx="1"/>
          </p:nvPr>
        </p:nvSpPr>
        <p:spPr/>
      </p:sp>
      <p:pic>
        <p:nvPicPr>
          <p:cNvPr id="2050" name="Picture 2" descr="C:\Users\123\Pictures\дистервег.jpg"/>
          <p:cNvPicPr>
            <a:picLocks noChangeAspect="1" noChangeArrowheads="1"/>
          </p:cNvPicPr>
          <p:nvPr/>
        </p:nvPicPr>
        <p:blipFill>
          <a:blip r:embed="rId2"/>
          <a:srcRect/>
          <a:stretch>
            <a:fillRect/>
          </a:stretch>
        </p:blipFill>
        <p:spPr bwMode="auto">
          <a:xfrm>
            <a:off x="2214546" y="204594"/>
            <a:ext cx="4214842" cy="4295976"/>
          </a:xfrm>
          <a:prstGeom prst="rect">
            <a:avLst/>
          </a:prstGeom>
          <a:noFill/>
          <a:ln>
            <a:solidFill>
              <a:srgbClr val="002060"/>
            </a:solid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0"/>
            <a:ext cx="3929090" cy="1402080"/>
          </a:xfrm>
        </p:spPr>
        <p:txBody>
          <a:bodyPr>
            <a:normAutofit/>
          </a:bodyPr>
          <a:lstStyle/>
          <a:p>
            <a:pPr algn="ctr"/>
            <a:r>
              <a:rPr lang="ru-RU" sz="2000" dirty="0" smtClean="0"/>
              <a:t>Джон </a:t>
            </a:r>
            <a:r>
              <a:rPr lang="ru-RU" sz="2000" dirty="0" err="1" smtClean="0"/>
              <a:t>Дьюи</a:t>
            </a:r>
            <a:r>
              <a:rPr lang="ru-RU" sz="2000" dirty="0" smtClean="0"/>
              <a:t/>
            </a:r>
            <a:br>
              <a:rPr lang="ru-RU" sz="2000" dirty="0" smtClean="0"/>
            </a:br>
            <a:r>
              <a:rPr lang="ru-RU" sz="2000" dirty="0" smtClean="0"/>
              <a:t> </a:t>
            </a:r>
            <a:r>
              <a:rPr lang="ru-RU" sz="2000" dirty="0"/>
              <a:t>(1859-1952</a:t>
            </a:r>
            <a:r>
              <a:rPr lang="ru-RU" sz="2000" dirty="0" smtClean="0"/>
              <a:t>)</a:t>
            </a:r>
            <a:br>
              <a:rPr lang="ru-RU" sz="2000" dirty="0" smtClean="0"/>
            </a:br>
            <a:r>
              <a:rPr lang="ru-RU" sz="2000" dirty="0" smtClean="0"/>
              <a:t> американский психолог </a:t>
            </a:r>
            <a:r>
              <a:rPr lang="ru-RU" sz="2000" dirty="0"/>
              <a:t>и </a:t>
            </a:r>
            <a:r>
              <a:rPr lang="ru-RU" sz="2000" dirty="0" smtClean="0"/>
              <a:t>педагог </a:t>
            </a:r>
            <a:endParaRPr lang="ru-RU" sz="2000" dirty="0"/>
          </a:p>
        </p:txBody>
      </p:sp>
      <p:sp>
        <p:nvSpPr>
          <p:cNvPr id="4" name="Текст 3"/>
          <p:cNvSpPr>
            <a:spLocks noGrp="1"/>
          </p:cNvSpPr>
          <p:nvPr>
            <p:ph type="body" idx="2"/>
          </p:nvPr>
        </p:nvSpPr>
        <p:spPr>
          <a:xfrm>
            <a:off x="457203" y="1435103"/>
            <a:ext cx="3328983" cy="4691063"/>
          </a:xfrm>
          <a:solidFill>
            <a:schemeClr val="bg2">
              <a:lumMod val="75000"/>
            </a:schemeClr>
          </a:solidFill>
          <a:ln>
            <a:solidFill>
              <a:schemeClr val="accent5">
                <a:lumMod val="75000"/>
              </a:schemeClr>
            </a:solidFill>
          </a:ln>
        </p:spPr>
        <p:txBody>
          <a:bodyPr>
            <a:normAutofit/>
          </a:bodyPr>
          <a:lstStyle/>
          <a:p>
            <a:r>
              <a:rPr lang="ru-RU" sz="1800" b="1" i="1" dirty="0">
                <a:solidFill>
                  <a:schemeClr val="bg1"/>
                </a:solidFill>
              </a:rPr>
              <a:t>В 20-м веке развитие концепции проблемного </a:t>
            </a:r>
            <a:r>
              <a:rPr lang="ru-RU" sz="1800" i="1" dirty="0"/>
              <a:t>обучения </a:t>
            </a:r>
            <a:r>
              <a:rPr lang="ru-RU" sz="1800" dirty="0"/>
              <a:t>связано, в первую очередь, с американским психологом и педагогом Дж. </a:t>
            </a:r>
            <a:r>
              <a:rPr lang="ru-RU" sz="1800" dirty="0" err="1" smtClean="0"/>
              <a:t>Дьюи</a:t>
            </a:r>
            <a:r>
              <a:rPr lang="ru-RU" sz="1800" dirty="0" smtClean="0"/>
              <a:t>. Его </a:t>
            </a:r>
            <a:r>
              <a:rPr lang="ru-RU" sz="1800" dirty="0"/>
              <a:t>педагогическая теория получила название инструментальной педагогики или </a:t>
            </a:r>
            <a:r>
              <a:rPr lang="ru-RU" sz="1800" b="1" i="1" dirty="0">
                <a:solidFill>
                  <a:schemeClr val="bg1"/>
                </a:solidFill>
              </a:rPr>
              <a:t>«обучения путем делания». </a:t>
            </a:r>
            <a:endParaRPr lang="ru-RU" sz="1800" b="1" i="1" dirty="0" smtClean="0">
              <a:solidFill>
                <a:schemeClr val="bg1"/>
              </a:solidFill>
            </a:endParaRPr>
          </a:p>
          <a:p>
            <a:endParaRPr lang="ru-RU" sz="1800" b="1" i="1" dirty="0" smtClean="0">
              <a:solidFill>
                <a:schemeClr val="bg1"/>
              </a:solidFill>
            </a:endParaRPr>
          </a:p>
          <a:p>
            <a:r>
              <a:rPr lang="ru-RU" sz="1800" b="1" i="1" dirty="0" smtClean="0">
                <a:solidFill>
                  <a:schemeClr val="bg1"/>
                </a:solidFill>
              </a:rPr>
              <a:t> </a:t>
            </a:r>
            <a:r>
              <a:rPr lang="ru-RU" sz="1800" dirty="0" err="1"/>
              <a:t>Дж.Дьюи</a:t>
            </a:r>
            <a:r>
              <a:rPr lang="ru-RU" sz="1800" dirty="0"/>
              <a:t> декларировал важность применения в педагогическом процессе игровых и </a:t>
            </a:r>
            <a:r>
              <a:rPr lang="ru-RU" sz="1800" b="1" i="1" dirty="0">
                <a:solidFill>
                  <a:schemeClr val="bg1"/>
                </a:solidFill>
              </a:rPr>
              <a:t>проблемных методов.</a:t>
            </a:r>
          </a:p>
        </p:txBody>
      </p:sp>
      <p:pic>
        <p:nvPicPr>
          <p:cNvPr id="7" name="Содержимое 6" descr="Джон  Дьюи  1859.jpg"/>
          <p:cNvPicPr>
            <a:picLocks noGrp="1" noChangeAspect="1"/>
          </p:cNvPicPr>
          <p:nvPr>
            <p:ph sz="half" idx="1"/>
          </p:nvPr>
        </p:nvPicPr>
        <p:blipFill>
          <a:blip r:embed="rId2"/>
          <a:stretch>
            <a:fillRect/>
          </a:stretch>
        </p:blipFill>
        <p:spPr>
          <a:xfrm>
            <a:off x="4124546" y="357166"/>
            <a:ext cx="4662295" cy="6072230"/>
          </a:xfrm>
          <a:ln>
            <a:solidFill>
              <a:schemeClr val="tx1"/>
            </a:solidFill>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l"/>
            <a:endParaRPr lang="ru-RU" sz="3200" b="1" dirty="0"/>
          </a:p>
        </p:txBody>
      </p:sp>
      <p:sp>
        <p:nvSpPr>
          <p:cNvPr id="3" name="Содержимое 2"/>
          <p:cNvSpPr>
            <a:spLocks noGrp="1"/>
          </p:cNvSpPr>
          <p:nvPr>
            <p:ph idx="1"/>
          </p:nvPr>
        </p:nvSpPr>
        <p:spPr>
          <a:xfrm>
            <a:off x="457200" y="285728"/>
            <a:ext cx="8115328" cy="6170008"/>
          </a:xfrm>
          <a:solidFill>
            <a:schemeClr val="tx2">
              <a:lumMod val="40000"/>
              <a:lumOff val="60000"/>
            </a:schemeClr>
          </a:solidFill>
          <a:ln>
            <a:solidFill>
              <a:srgbClr val="002060"/>
            </a:solidFill>
          </a:ln>
        </p:spPr>
        <p:txBody>
          <a:bodyPr/>
          <a:lstStyle/>
          <a:p>
            <a:pPr algn="ctr">
              <a:buNone/>
            </a:pPr>
            <a:r>
              <a:rPr lang="ru-RU" dirty="0" smtClean="0"/>
              <a:t>    </a:t>
            </a:r>
            <a:r>
              <a:rPr lang="ru-RU" b="1" dirty="0" smtClean="0"/>
              <a:t>Среди  отечественных  авторов  над  этой  проблемой  работали: </a:t>
            </a:r>
          </a:p>
          <a:p>
            <a:pPr algn="ctr">
              <a:buNone/>
            </a:pPr>
            <a:endParaRPr lang="ru-RU" dirty="0" smtClean="0"/>
          </a:p>
          <a:p>
            <a:pPr algn="ctr">
              <a:buNone/>
            </a:pPr>
            <a:endParaRPr lang="ru-RU" dirty="0" smtClean="0"/>
          </a:p>
          <a:p>
            <a:pPr algn="ctr">
              <a:buNone/>
            </a:pPr>
            <a:endParaRPr lang="ru-RU" dirty="0" smtClean="0"/>
          </a:p>
          <a:p>
            <a:pPr algn="ctr">
              <a:buNone/>
            </a:pPr>
            <a:r>
              <a:rPr lang="ru-RU" b="1" i="1" dirty="0" err="1" smtClean="0"/>
              <a:t>М.Н.Скаткин</a:t>
            </a:r>
            <a:r>
              <a:rPr lang="ru-RU" b="1" i="1" dirty="0" smtClean="0"/>
              <a:t>, </a:t>
            </a:r>
            <a:r>
              <a:rPr lang="ru-RU" b="1" i="1" dirty="0" err="1" smtClean="0"/>
              <a:t>И.Я.Лернер</a:t>
            </a:r>
            <a:r>
              <a:rPr lang="ru-RU" b="1" i="1" dirty="0" smtClean="0"/>
              <a:t>, </a:t>
            </a:r>
            <a:r>
              <a:rPr lang="ru-RU" b="1" i="1" dirty="0" err="1" smtClean="0"/>
              <a:t>В.Оконь</a:t>
            </a:r>
            <a:r>
              <a:rPr lang="ru-RU" b="1" i="1" dirty="0" smtClean="0"/>
              <a:t>, </a:t>
            </a:r>
            <a:r>
              <a:rPr lang="ru-RU" b="1" i="1" dirty="0" err="1" smtClean="0"/>
              <a:t>Н.А.Менчинская</a:t>
            </a:r>
            <a:r>
              <a:rPr lang="ru-RU" b="1" i="1" dirty="0" smtClean="0"/>
              <a:t>, М.А.Данилов, </a:t>
            </a:r>
            <a:r>
              <a:rPr lang="ru-RU" b="1" i="1" dirty="0" err="1" smtClean="0"/>
              <a:t>Ю.К.Бабанский</a:t>
            </a:r>
            <a:r>
              <a:rPr lang="ru-RU" b="1" i="1" dirty="0" smtClean="0"/>
              <a:t>, </a:t>
            </a:r>
            <a:r>
              <a:rPr lang="ru-RU" b="1" i="1" dirty="0" err="1" smtClean="0"/>
              <a:t>М.И.Махмутов</a:t>
            </a:r>
            <a:r>
              <a:rPr lang="ru-RU" b="1" i="1" dirty="0" smtClean="0"/>
              <a:t>, А.М.Матюшкин, А.В.Хуторской</a:t>
            </a:r>
          </a:p>
          <a:p>
            <a:pPr algn="ctr">
              <a:buNone/>
            </a:pPr>
            <a:r>
              <a:rPr lang="ru-RU" i="1" dirty="0" smtClean="0"/>
              <a:t> и мн. др.</a:t>
            </a:r>
            <a:r>
              <a:rPr lang="ru-RU" dirty="0" smtClean="0"/>
              <a:t> </a:t>
            </a: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214282" y="285728"/>
            <a:ext cx="8358246" cy="6170008"/>
          </a:xfrm>
          <a:solidFill>
            <a:schemeClr val="tx2">
              <a:lumMod val="40000"/>
              <a:lumOff val="60000"/>
            </a:schemeClr>
          </a:solidFill>
          <a:ln>
            <a:solidFill>
              <a:srgbClr val="002060"/>
            </a:solidFill>
          </a:ln>
        </p:spPr>
        <p:txBody>
          <a:bodyPr>
            <a:normAutofit/>
          </a:bodyPr>
          <a:lstStyle/>
          <a:p>
            <a:pPr algn="ctr">
              <a:buNone/>
            </a:pPr>
            <a:endParaRPr lang="ru-RU" sz="2000" dirty="0" smtClean="0">
              <a:latin typeface="Times New Roman" pitchFamily="18" charset="0"/>
              <a:cs typeface="Times New Roman" pitchFamily="18" charset="0"/>
            </a:endParaRPr>
          </a:p>
          <a:p>
            <a:pPr algn="ctr">
              <a:buNone/>
            </a:pPr>
            <a:r>
              <a:rPr lang="ru-RU" sz="2000" dirty="0" smtClean="0">
                <a:latin typeface="Times New Roman" pitchFamily="18" charset="0"/>
                <a:cs typeface="Times New Roman" pitchFamily="18" charset="0"/>
              </a:rPr>
              <a:t>   </a:t>
            </a:r>
          </a:p>
          <a:p>
            <a:pPr algn="ctr">
              <a:buNone/>
            </a:pPr>
            <a:r>
              <a:rPr lang="ru-RU" sz="1800" dirty="0" smtClean="0">
                <a:latin typeface="Times New Roman" pitchFamily="18" charset="0"/>
                <a:cs typeface="Times New Roman" pitchFamily="18" charset="0"/>
              </a:rPr>
              <a:t>Итак,  мы  видим,  что  метод  проблемного  обучения  в  целом  или</a:t>
            </a:r>
          </a:p>
          <a:p>
            <a:pPr algn="ctr">
              <a:buNone/>
            </a:pPr>
            <a:r>
              <a:rPr lang="ru-RU" sz="1800" dirty="0" smtClean="0">
                <a:latin typeface="Times New Roman" pitchFamily="18" charset="0"/>
                <a:cs typeface="Times New Roman" pitchFamily="18" charset="0"/>
              </a:rPr>
              <a:t>его  элементы  в  частности, применялись  в  процессе  обучения,  </a:t>
            </a:r>
          </a:p>
          <a:p>
            <a:pPr algn="ctr">
              <a:buNone/>
            </a:pPr>
            <a:r>
              <a:rPr lang="ru-RU" sz="1800" dirty="0" smtClean="0">
                <a:latin typeface="Times New Roman" pitchFamily="18" charset="0"/>
                <a:cs typeface="Times New Roman" pitchFamily="18" charset="0"/>
              </a:rPr>
              <a:t>начиная со   времен   Сократа!  Прошедший  испытание временем такой </a:t>
            </a:r>
          </a:p>
          <a:p>
            <a:pPr algn="ctr">
              <a:buNone/>
            </a:pPr>
            <a:r>
              <a:rPr lang="ru-RU" sz="1800" dirty="0" smtClean="0">
                <a:latin typeface="Times New Roman" pitchFamily="18" charset="0"/>
                <a:cs typeface="Times New Roman" pitchFamily="18" charset="0"/>
              </a:rPr>
              <a:t>«долгожитель»  достоин  не  только  заслуженного  уважения,  но  и  </a:t>
            </a:r>
          </a:p>
          <a:p>
            <a:pPr algn="ctr">
              <a:buNone/>
            </a:pPr>
            <a:r>
              <a:rPr lang="ru-RU" sz="1800" dirty="0" smtClean="0">
                <a:latin typeface="Times New Roman" pitchFamily="18" charset="0"/>
                <a:cs typeface="Times New Roman" pitchFamily="18" charset="0"/>
              </a:rPr>
              <a:t>всемерного  сохранения  и дальнейшего  развития  в   современных  </a:t>
            </a:r>
          </a:p>
          <a:p>
            <a:pPr algn="ctr">
              <a:buNone/>
            </a:pPr>
            <a:r>
              <a:rPr lang="ru-RU" sz="1800" dirty="0" smtClean="0">
                <a:latin typeface="Times New Roman" pitchFamily="18" charset="0"/>
                <a:cs typeface="Times New Roman" pitchFamily="18" charset="0"/>
              </a:rPr>
              <a:t>условиях.  По  этой  причине, а  также  по  ряду  других,  более  важных </a:t>
            </a:r>
          </a:p>
          <a:p>
            <a:pPr algn="ctr">
              <a:buNone/>
            </a:pPr>
            <a:r>
              <a:rPr lang="ru-RU" sz="1800" dirty="0" smtClean="0">
                <a:latin typeface="Times New Roman" pitchFamily="18" charset="0"/>
                <a:cs typeface="Times New Roman" pitchFamily="18" charset="0"/>
              </a:rPr>
              <a:t> причин   (см.  далее),  автор  данной  работы   широко  использует</a:t>
            </a:r>
          </a:p>
          <a:p>
            <a:pPr algn="ctr">
              <a:buNone/>
            </a:pPr>
            <a:r>
              <a:rPr lang="ru-RU" sz="1800" dirty="0" smtClean="0">
                <a:latin typeface="Times New Roman" pitchFamily="18" charset="0"/>
                <a:cs typeface="Times New Roman" pitchFamily="18" charset="0"/>
              </a:rPr>
              <a:t> проблемное  обучение  на  уроках  английского  языка,  в  частности, </a:t>
            </a:r>
          </a:p>
          <a:p>
            <a:pPr algn="ctr">
              <a:buNone/>
            </a:pPr>
            <a:r>
              <a:rPr lang="ru-RU" sz="1800" dirty="0" smtClean="0">
                <a:latin typeface="Times New Roman" pitchFamily="18" charset="0"/>
                <a:cs typeface="Times New Roman" pitchFamily="18" charset="0"/>
              </a:rPr>
              <a:t> в  старших  классах,  как    эффективный  способ  активизации </a:t>
            </a:r>
          </a:p>
          <a:p>
            <a:pPr algn="ctr">
              <a:buNone/>
            </a:pPr>
            <a:r>
              <a:rPr lang="ru-RU" sz="1800" dirty="0" smtClean="0">
                <a:latin typeface="Times New Roman" pitchFamily="18" charset="0"/>
                <a:cs typeface="Times New Roman" pitchFamily="18" charset="0"/>
              </a:rPr>
              <a:t> мыслительной  деятельности  ( и  не  только  учащихся,  но  и, не  в </a:t>
            </a:r>
          </a:p>
          <a:p>
            <a:pPr algn="ctr">
              <a:buNone/>
            </a:pPr>
            <a:r>
              <a:rPr lang="ru-RU" sz="1800" dirty="0" smtClean="0">
                <a:latin typeface="Times New Roman" pitchFamily="18" charset="0"/>
                <a:cs typeface="Times New Roman" pitchFamily="18" charset="0"/>
              </a:rPr>
              <a:t>меньшей   мере, и  самого  учителя).</a:t>
            </a:r>
            <a:endParaRPr lang="ru-RU"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8229600" cy="642942"/>
          </a:xfrm>
          <a:solidFill>
            <a:schemeClr val="bg1">
              <a:lumMod val="85000"/>
            </a:schemeClr>
          </a:solidFill>
          <a:ln>
            <a:solidFill>
              <a:schemeClr val="accent5">
                <a:lumMod val="50000"/>
              </a:schemeClr>
            </a:solidFill>
          </a:ln>
        </p:spPr>
        <p:txBody>
          <a:bodyPr>
            <a:normAutofit/>
          </a:bodyPr>
          <a:lstStyle/>
          <a:p>
            <a:r>
              <a:rPr lang="ru-RU" sz="1600" b="1" dirty="0" smtClean="0">
                <a:latin typeface="Times New Roman" pitchFamily="18" charset="0"/>
                <a:cs typeface="Times New Roman" pitchFamily="18" charset="0"/>
              </a:rPr>
              <a:t>Обоснование  использования  метода  проблемного  обучения</a:t>
            </a:r>
            <a:r>
              <a:rPr lang="ru-RU" sz="1800" b="1" dirty="0" smtClean="0">
                <a:latin typeface="Times New Roman" pitchFamily="18" charset="0"/>
                <a:cs typeface="Times New Roman" pitchFamily="18" charset="0"/>
              </a:rPr>
              <a:t>	</a:t>
            </a:r>
            <a:endParaRPr lang="ru-RU" sz="1800"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857232"/>
            <a:ext cx="8229600" cy="5715039"/>
          </a:xfrm>
          <a:solidFill>
            <a:schemeClr val="accent1">
              <a:lumMod val="40000"/>
              <a:lumOff val="60000"/>
            </a:schemeClr>
          </a:solidFill>
          <a:ln>
            <a:solidFill>
              <a:schemeClr val="accent5">
                <a:lumMod val="75000"/>
              </a:schemeClr>
            </a:solidFill>
          </a:ln>
        </p:spPr>
        <p:txBody>
          <a:bodyPr>
            <a:normAutofit lnSpcReduction="10000"/>
          </a:bodyPr>
          <a:lstStyle/>
          <a:p>
            <a:pPr>
              <a:buNone/>
            </a:pPr>
            <a:r>
              <a:rPr lang="ru-RU" sz="1200" dirty="0" smtClean="0">
                <a:latin typeface="Times New Roman" pitchFamily="18" charset="0"/>
                <a:cs typeface="Times New Roman" pitchFamily="18" charset="0"/>
              </a:rPr>
              <a:t>В  чем  же  </a:t>
            </a:r>
            <a:r>
              <a:rPr lang="ru-RU" sz="1200" b="1" i="1" dirty="0" smtClean="0">
                <a:latin typeface="Times New Roman" pitchFamily="18" charset="0"/>
                <a:cs typeface="Times New Roman" pitchFamily="18" charset="0"/>
              </a:rPr>
              <a:t>достоинства  </a:t>
            </a:r>
            <a:r>
              <a:rPr lang="ru-RU" sz="1200" dirty="0" smtClean="0">
                <a:latin typeface="Times New Roman" pitchFamily="18" charset="0"/>
                <a:cs typeface="Times New Roman" pitchFamily="18" charset="0"/>
              </a:rPr>
              <a:t>метода  проблемного  обучения  с  точки  зрения современных  образовательных  концепций  и  </a:t>
            </a:r>
          </a:p>
          <a:p>
            <a:pPr>
              <a:buNone/>
            </a:pPr>
            <a:r>
              <a:rPr lang="ru-RU" sz="1200" dirty="0" smtClean="0">
                <a:latin typeface="Times New Roman" pitchFamily="18" charset="0"/>
                <a:cs typeface="Times New Roman" pitchFamily="18" charset="0"/>
              </a:rPr>
              <a:t>требований  ФГОС?</a:t>
            </a:r>
          </a:p>
          <a:p>
            <a:pPr>
              <a:buNone/>
            </a:pPr>
            <a:endParaRPr lang="ru-RU" sz="1200" dirty="0" smtClean="0">
              <a:latin typeface="Times New Roman" pitchFamily="18" charset="0"/>
              <a:cs typeface="Times New Roman" pitchFamily="18" charset="0"/>
            </a:endParaRPr>
          </a:p>
          <a:p>
            <a:pPr>
              <a:buNone/>
            </a:pPr>
            <a:r>
              <a:rPr lang="ru-RU" sz="1200" dirty="0" smtClean="0">
                <a:latin typeface="Times New Roman" pitchFamily="18" charset="0"/>
                <a:cs typeface="Times New Roman" pitchFamily="18" charset="0"/>
              </a:rPr>
              <a:t>         </a:t>
            </a:r>
            <a:r>
              <a:rPr lang="ru-RU" sz="1200" b="1" dirty="0" smtClean="0">
                <a:latin typeface="Times New Roman" pitchFamily="18" charset="0"/>
                <a:cs typeface="Times New Roman" pitchFamily="18" charset="0"/>
              </a:rPr>
              <a:t>Проблемный  метод  обучения  способствует:</a:t>
            </a:r>
          </a:p>
          <a:p>
            <a:pPr>
              <a:buNone/>
            </a:pPr>
            <a:endParaRPr lang="ru-RU" sz="1200" dirty="0" smtClean="0">
              <a:latin typeface="Times New Roman" pitchFamily="18" charset="0"/>
              <a:cs typeface="Times New Roman" pitchFamily="18" charset="0"/>
            </a:endParaRPr>
          </a:p>
          <a:p>
            <a:pPr>
              <a:buFont typeface="Wingdings" pitchFamily="2" charset="2"/>
              <a:buChar char="Ø"/>
            </a:pPr>
            <a:r>
              <a:rPr lang="ru-RU" sz="1200" dirty="0" smtClean="0">
                <a:latin typeface="Times New Roman" pitchFamily="18" charset="0"/>
                <a:cs typeface="Times New Roman" pitchFamily="18" charset="0"/>
              </a:rPr>
              <a:t>эффективной  реализации  </a:t>
            </a:r>
            <a:r>
              <a:rPr lang="ru-RU" sz="1200" b="1" i="1" dirty="0" err="1" smtClean="0">
                <a:latin typeface="Times New Roman" pitchFamily="18" charset="0"/>
                <a:cs typeface="Times New Roman" pitchFamily="18" charset="0"/>
              </a:rPr>
              <a:t>деятельностного</a:t>
            </a:r>
            <a:r>
              <a:rPr lang="ru-RU" sz="1200" b="1" i="1" dirty="0" smtClean="0">
                <a:latin typeface="Times New Roman" pitchFamily="18" charset="0"/>
                <a:cs typeface="Times New Roman" pitchFamily="18" charset="0"/>
              </a:rPr>
              <a:t> ,  практико-ориентированного  и  личностно- ориентированного  </a:t>
            </a:r>
            <a:r>
              <a:rPr lang="ru-RU" sz="1200" dirty="0" smtClean="0">
                <a:latin typeface="Times New Roman" pitchFamily="18" charset="0"/>
                <a:cs typeface="Times New Roman" pitchFamily="18" charset="0"/>
              </a:rPr>
              <a:t>подходов  </a:t>
            </a:r>
            <a:r>
              <a:rPr lang="ru-RU" sz="1200" b="1" dirty="0" smtClean="0">
                <a:latin typeface="Times New Roman" pitchFamily="18" charset="0"/>
                <a:cs typeface="Times New Roman" pitchFamily="18" charset="0"/>
              </a:rPr>
              <a:t> </a:t>
            </a:r>
            <a:r>
              <a:rPr lang="ru-RU" sz="1200" dirty="0" smtClean="0">
                <a:latin typeface="Times New Roman" pitchFamily="18" charset="0"/>
                <a:cs typeface="Times New Roman" pitchFamily="18" charset="0"/>
              </a:rPr>
              <a:t>в  обучении;  </a:t>
            </a:r>
          </a:p>
          <a:p>
            <a:pPr>
              <a:buFont typeface="Wingdings" pitchFamily="2" charset="2"/>
              <a:buChar char="Ø"/>
            </a:pPr>
            <a:r>
              <a:rPr lang="ru-RU" sz="1200" dirty="0" smtClean="0">
                <a:latin typeface="Times New Roman" pitchFamily="18" charset="0"/>
                <a:cs typeface="Times New Roman" pitchFamily="18" charset="0"/>
              </a:rPr>
              <a:t>формированию  </a:t>
            </a:r>
            <a:r>
              <a:rPr lang="ru-RU" sz="1200" i="1" dirty="0" smtClean="0">
                <a:latin typeface="Times New Roman" pitchFamily="18" charset="0"/>
                <a:cs typeface="Times New Roman" pitchFamily="18" charset="0"/>
              </a:rPr>
              <a:t> </a:t>
            </a:r>
            <a:r>
              <a:rPr lang="ru-RU" sz="1200" b="1" i="1" dirty="0" smtClean="0">
                <a:latin typeface="Times New Roman" pitchFamily="18" charset="0"/>
                <a:cs typeface="Times New Roman" pitchFamily="18" charset="0"/>
              </a:rPr>
              <a:t>творческого  </a:t>
            </a:r>
            <a:r>
              <a:rPr lang="ru-RU" sz="1200" i="1" dirty="0" smtClean="0">
                <a:latin typeface="Times New Roman" pitchFamily="18" charset="0"/>
                <a:cs typeface="Times New Roman" pitchFamily="18" charset="0"/>
              </a:rPr>
              <a:t> </a:t>
            </a:r>
            <a:r>
              <a:rPr lang="ru-RU" sz="1200" dirty="0" smtClean="0">
                <a:latin typeface="Times New Roman" pitchFamily="18" charset="0"/>
                <a:cs typeface="Times New Roman" pitchFamily="18" charset="0"/>
              </a:rPr>
              <a:t>мышления </a:t>
            </a:r>
            <a:r>
              <a:rPr lang="ru-RU" sz="1200" b="1" dirty="0" smtClean="0">
                <a:latin typeface="Times New Roman" pitchFamily="18" charset="0"/>
                <a:cs typeface="Times New Roman" pitchFamily="18" charset="0"/>
              </a:rPr>
              <a:t>;      </a:t>
            </a:r>
          </a:p>
          <a:p>
            <a:pPr>
              <a:buFont typeface="Wingdings" pitchFamily="2" charset="2"/>
              <a:buChar char="Ø"/>
            </a:pPr>
            <a:r>
              <a:rPr lang="ru-RU" sz="1200" dirty="0" smtClean="0">
                <a:latin typeface="Times New Roman" pitchFamily="18" charset="0"/>
                <a:cs typeface="Times New Roman" pitchFamily="18" charset="0"/>
              </a:rPr>
              <a:t>развитию   у   учащихся  </a:t>
            </a:r>
            <a:r>
              <a:rPr lang="ru-RU" sz="1200" b="1" i="1" dirty="0" smtClean="0">
                <a:latin typeface="Times New Roman" pitchFamily="18" charset="0"/>
                <a:cs typeface="Times New Roman" pitchFamily="18" charset="0"/>
              </a:rPr>
              <a:t>практических  </a:t>
            </a:r>
            <a:r>
              <a:rPr lang="ru-RU" sz="1200" b="1" dirty="0" smtClean="0">
                <a:latin typeface="Times New Roman" pitchFamily="18" charset="0"/>
                <a:cs typeface="Times New Roman" pitchFamily="18" charset="0"/>
              </a:rPr>
              <a:t> </a:t>
            </a:r>
            <a:r>
              <a:rPr lang="ru-RU" sz="1200" dirty="0" smtClean="0">
                <a:latin typeface="Times New Roman" pitchFamily="18" charset="0"/>
                <a:cs typeface="Times New Roman" pitchFamily="18" charset="0"/>
              </a:rPr>
              <a:t>навыков;             </a:t>
            </a:r>
          </a:p>
          <a:p>
            <a:pPr>
              <a:buFont typeface="Wingdings" pitchFamily="2" charset="2"/>
              <a:buChar char="Ø"/>
            </a:pPr>
            <a:r>
              <a:rPr lang="ru-RU" sz="1200" dirty="0" smtClean="0">
                <a:latin typeface="Times New Roman" pitchFamily="18" charset="0"/>
                <a:cs typeface="Times New Roman" pitchFamily="18" charset="0"/>
              </a:rPr>
              <a:t>усилению   роли   </a:t>
            </a:r>
            <a:r>
              <a:rPr lang="ru-RU" sz="1200" b="1" i="1" dirty="0" smtClean="0">
                <a:latin typeface="Times New Roman" pitchFamily="18" charset="0"/>
                <a:cs typeface="Times New Roman" pitchFamily="18" charset="0"/>
              </a:rPr>
              <a:t>самостоятельного </a:t>
            </a:r>
            <a:r>
              <a:rPr lang="ru-RU" sz="1200" b="1" dirty="0" smtClean="0">
                <a:latin typeface="Times New Roman" pitchFamily="18" charset="0"/>
                <a:cs typeface="Times New Roman" pitchFamily="18" charset="0"/>
              </a:rPr>
              <a:t>  </a:t>
            </a:r>
            <a:r>
              <a:rPr lang="ru-RU" sz="1200" dirty="0" smtClean="0">
                <a:latin typeface="Times New Roman" pitchFamily="18" charset="0"/>
                <a:cs typeface="Times New Roman" pitchFamily="18" charset="0"/>
              </a:rPr>
              <a:t>образования; </a:t>
            </a:r>
          </a:p>
          <a:p>
            <a:pPr>
              <a:buFont typeface="Wingdings" pitchFamily="2" charset="2"/>
              <a:buChar char="Ø"/>
            </a:pPr>
            <a:r>
              <a:rPr lang="ru-RU" sz="1200" i="1" dirty="0" smtClean="0">
                <a:latin typeface="Times New Roman" pitchFamily="18" charset="0"/>
                <a:cs typeface="Times New Roman" pitchFamily="18" charset="0"/>
              </a:rPr>
              <a:t> </a:t>
            </a:r>
            <a:r>
              <a:rPr lang="ru-RU" sz="1200" b="1" i="1" dirty="0" err="1" smtClean="0">
                <a:latin typeface="Times New Roman" pitchFamily="18" charset="0"/>
                <a:cs typeface="Times New Roman" pitchFamily="18" charset="0"/>
              </a:rPr>
              <a:t>социализаци</a:t>
            </a:r>
            <a:r>
              <a:rPr lang="ru-RU" sz="1200" b="1" i="1" dirty="0" smtClean="0">
                <a:latin typeface="Times New Roman" pitchFamily="18" charset="0"/>
                <a:cs typeface="Times New Roman" pitchFamily="18" charset="0"/>
              </a:rPr>
              <a:t>  </a:t>
            </a:r>
            <a:r>
              <a:rPr lang="ru-RU" sz="1200" i="1" dirty="0" smtClean="0">
                <a:latin typeface="Times New Roman" pitchFamily="18" charset="0"/>
                <a:cs typeface="Times New Roman" pitchFamily="18" charset="0"/>
              </a:rPr>
              <a:t> </a:t>
            </a:r>
            <a:r>
              <a:rPr lang="ru-RU" sz="1200" dirty="0" smtClean="0">
                <a:latin typeface="Times New Roman" pitchFamily="18" charset="0"/>
                <a:cs typeface="Times New Roman" pitchFamily="18" charset="0"/>
              </a:rPr>
              <a:t>учащихся   через  организацию  групповой    работы; </a:t>
            </a:r>
          </a:p>
          <a:p>
            <a:pPr>
              <a:buFont typeface="Wingdings" pitchFamily="2" charset="2"/>
              <a:buChar char="Ø"/>
            </a:pPr>
            <a:r>
              <a:rPr lang="ru-RU" sz="1200" dirty="0" smtClean="0">
                <a:latin typeface="Times New Roman" pitchFamily="18" charset="0"/>
                <a:cs typeface="Times New Roman" pitchFamily="18" charset="0"/>
              </a:rPr>
              <a:t> повышению </a:t>
            </a:r>
            <a:r>
              <a:rPr lang="ru-RU" sz="1200" b="1" i="1" dirty="0" smtClean="0">
                <a:latin typeface="Times New Roman" pitchFamily="18" charset="0"/>
                <a:cs typeface="Times New Roman" pitchFamily="18" charset="0"/>
              </a:rPr>
              <a:t>мотивации </a:t>
            </a:r>
            <a:r>
              <a:rPr lang="ru-RU" sz="1200" dirty="0" smtClean="0">
                <a:latin typeface="Times New Roman" pitchFamily="18" charset="0"/>
                <a:cs typeface="Times New Roman" pitchFamily="18" charset="0"/>
              </a:rPr>
              <a:t>учащихся.</a:t>
            </a:r>
          </a:p>
          <a:p>
            <a:pPr>
              <a:buFont typeface="Wingdings" pitchFamily="2" charset="2"/>
              <a:buChar char="Ø"/>
            </a:pPr>
            <a:endParaRPr lang="ru-RU" sz="1200" dirty="0" smtClean="0">
              <a:latin typeface="Times New Roman" pitchFamily="18" charset="0"/>
              <a:cs typeface="Times New Roman" pitchFamily="18" charset="0"/>
            </a:endParaRPr>
          </a:p>
          <a:p>
            <a:pPr>
              <a:buNone/>
            </a:pPr>
            <a:r>
              <a:rPr lang="ru-RU" sz="1200" dirty="0" smtClean="0">
                <a:latin typeface="Times New Roman" pitchFamily="18" charset="0"/>
                <a:cs typeface="Times New Roman" pitchFamily="18" charset="0"/>
              </a:rPr>
              <a:t>        Чуть  подробнее  хотелось  бы  остановиться  на   </a:t>
            </a:r>
            <a:r>
              <a:rPr lang="ru-RU" sz="1200" b="1" i="1" dirty="0" smtClean="0">
                <a:latin typeface="Times New Roman" pitchFamily="18" charset="0"/>
                <a:cs typeface="Times New Roman" pitchFamily="18" charset="0"/>
              </a:rPr>
              <a:t>практико-ориентированном   </a:t>
            </a:r>
            <a:r>
              <a:rPr lang="ru-RU" sz="1200" dirty="0" smtClean="0">
                <a:latin typeface="Times New Roman" pitchFamily="18" charset="0"/>
                <a:cs typeface="Times New Roman" pitchFamily="18" charset="0"/>
              </a:rPr>
              <a:t>подходе .  При   </a:t>
            </a:r>
            <a:r>
              <a:rPr lang="ru-RU" sz="1200" b="1" i="1" dirty="0" smtClean="0">
                <a:latin typeface="Times New Roman" pitchFamily="18" charset="0"/>
                <a:cs typeface="Times New Roman" pitchFamily="18" charset="0"/>
              </a:rPr>
              <a:t>практико-ориентированном   </a:t>
            </a:r>
            <a:r>
              <a:rPr lang="ru-RU" sz="1200" dirty="0" smtClean="0">
                <a:latin typeface="Times New Roman" pitchFamily="18" charset="0"/>
                <a:cs typeface="Times New Roman" pitchFamily="18" charset="0"/>
              </a:rPr>
              <a:t>подходе  </a:t>
            </a:r>
            <a:r>
              <a:rPr lang="ru-RU" sz="1300" dirty="0" smtClean="0">
                <a:latin typeface="Times New Roman" pitchFamily="18" charset="0"/>
                <a:cs typeface="Times New Roman" pitchFamily="18" charset="0"/>
              </a:rPr>
              <a:t>умение  размышлять,  анализировать,  сопоставлять,  сравнивать,  делать  умозаключения,  принимать  решения,  работать  в  группе, выслушивать  мнение  других,  отстаивать  свое  видение   проблемы  и  быть  при  этом  тактичным  и толерантным  и т.д.  абсолютно  необходимы  в  </a:t>
            </a:r>
            <a:r>
              <a:rPr lang="ru-RU" sz="1300" b="1" i="1" dirty="0" smtClean="0">
                <a:latin typeface="Times New Roman" pitchFamily="18" charset="0"/>
                <a:cs typeface="Times New Roman" pitchFamily="18" charset="0"/>
              </a:rPr>
              <a:t>реальной  жизни</a:t>
            </a:r>
            <a:r>
              <a:rPr lang="ru-RU" sz="1300" dirty="0" smtClean="0">
                <a:latin typeface="Times New Roman" pitchFamily="18" charset="0"/>
                <a:cs typeface="Times New Roman" pitchFamily="18" charset="0"/>
              </a:rPr>
              <a:t>.  Даже если ученику  не  потребуется  знание  иностранного  языка, (что  маловероятно),  то  вышеперечисленные  умения  и  навыки  </a:t>
            </a:r>
            <a:r>
              <a:rPr lang="ru-RU" sz="1300" dirty="0" err="1" smtClean="0">
                <a:latin typeface="Times New Roman" pitchFamily="18" charset="0"/>
                <a:cs typeface="Times New Roman" pitchFamily="18" charset="0"/>
              </a:rPr>
              <a:t>потребутся</a:t>
            </a:r>
            <a:r>
              <a:rPr lang="ru-RU" sz="1300" dirty="0" smtClean="0">
                <a:latin typeface="Times New Roman" pitchFamily="18" charset="0"/>
                <a:cs typeface="Times New Roman" pitchFamily="18" charset="0"/>
              </a:rPr>
              <a:t>  обязательно.</a:t>
            </a:r>
          </a:p>
          <a:p>
            <a:pPr>
              <a:buNone/>
            </a:pPr>
            <a:endParaRPr lang="ru-RU" sz="1300" dirty="0" smtClean="0">
              <a:latin typeface="Times New Roman" pitchFamily="18" charset="0"/>
              <a:cs typeface="Times New Roman" pitchFamily="18" charset="0"/>
            </a:endParaRPr>
          </a:p>
          <a:p>
            <a:pPr>
              <a:buNone/>
            </a:pPr>
            <a:r>
              <a:rPr lang="ru-RU" sz="1300" dirty="0" smtClean="0">
                <a:latin typeface="Times New Roman" pitchFamily="18" charset="0"/>
                <a:cs typeface="Times New Roman" pitchFamily="18" charset="0"/>
              </a:rPr>
              <a:t>         По  мнению  автора,  </a:t>
            </a:r>
            <a:r>
              <a:rPr lang="ru-RU" sz="1300" b="1" i="1" dirty="0" smtClean="0">
                <a:latin typeface="Times New Roman" pitchFamily="18" charset="0"/>
                <a:cs typeface="Times New Roman" pitchFamily="18" charset="0"/>
              </a:rPr>
              <a:t>важен  и  тот  факт</a:t>
            </a:r>
            <a:r>
              <a:rPr lang="ru-RU" sz="1300" dirty="0" smtClean="0">
                <a:latin typeface="Times New Roman" pitchFamily="18" charset="0"/>
                <a:cs typeface="Times New Roman" pitchFamily="18" charset="0"/>
              </a:rPr>
              <a:t>,  что</a:t>
            </a:r>
          </a:p>
          <a:p>
            <a:pPr>
              <a:buNone/>
            </a:pPr>
            <a:r>
              <a:rPr lang="ru-RU" sz="1300" dirty="0" smtClean="0">
                <a:latin typeface="Times New Roman" pitchFamily="18" charset="0"/>
                <a:cs typeface="Times New Roman" pitchFamily="18" charset="0"/>
              </a:rPr>
              <a:t> </a:t>
            </a:r>
          </a:p>
          <a:p>
            <a:pPr>
              <a:buFont typeface="Wingdings" pitchFamily="2" charset="2"/>
              <a:buChar char="v"/>
            </a:pPr>
            <a:r>
              <a:rPr lang="ru-RU" sz="1300" dirty="0" smtClean="0">
                <a:latin typeface="Times New Roman" pitchFamily="18" charset="0"/>
                <a:cs typeface="Times New Roman" pitchFamily="18" charset="0"/>
              </a:rPr>
              <a:t>подавляющее  большинство  </a:t>
            </a:r>
            <a:r>
              <a:rPr lang="ru-RU" sz="1300" b="1" i="1" dirty="0" smtClean="0">
                <a:latin typeface="Times New Roman" pitchFamily="18" charset="0"/>
                <a:cs typeface="Times New Roman" pitchFamily="18" charset="0"/>
              </a:rPr>
              <a:t>учебно-методических  комплексов  </a:t>
            </a:r>
            <a:r>
              <a:rPr lang="ru-RU" sz="1300" dirty="0" smtClean="0">
                <a:latin typeface="Times New Roman" pitchFamily="18" charset="0"/>
                <a:cs typeface="Times New Roman" pitchFamily="18" charset="0"/>
              </a:rPr>
              <a:t>предлагают  богатейший  материал  для    реализации  метода  проблемного  обучения  путем  создания  проблемных  ситуаций  на  уроке.</a:t>
            </a:r>
          </a:p>
          <a:p>
            <a:pPr>
              <a:buFont typeface="Wingdings" pitchFamily="2" charset="2"/>
              <a:buChar char="Ø"/>
            </a:pPr>
            <a:endParaRPr lang="ru-RU" sz="1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214290"/>
            <a:ext cx="8286808" cy="511156"/>
          </a:xfrm>
          <a:solidFill>
            <a:schemeClr val="bg1">
              <a:lumMod val="85000"/>
            </a:schemeClr>
          </a:solidFill>
          <a:ln>
            <a:solidFill>
              <a:srgbClr val="002060"/>
            </a:solidFill>
          </a:ln>
        </p:spPr>
        <p:txBody>
          <a:bodyPr>
            <a:normAutofit/>
          </a:bodyPr>
          <a:lstStyle/>
          <a:p>
            <a:pPr algn="ctr"/>
            <a:r>
              <a:rPr lang="ru-RU" sz="2000" b="1" dirty="0" smtClean="0">
                <a:latin typeface="Times New Roman" pitchFamily="18" charset="0"/>
                <a:cs typeface="Times New Roman" pitchFamily="18" charset="0"/>
              </a:rPr>
              <a:t>Традиционное  и  проблемное обучение</a:t>
            </a:r>
            <a:endParaRPr lang="ru-RU" sz="2000" b="1" dirty="0">
              <a:latin typeface="Times New Roman" pitchFamily="18" charset="0"/>
              <a:cs typeface="Times New Roman" pitchFamily="18" charset="0"/>
            </a:endParaRPr>
          </a:p>
        </p:txBody>
      </p:sp>
      <p:sp>
        <p:nvSpPr>
          <p:cNvPr id="3" name="Содержимое 2"/>
          <p:cNvSpPr>
            <a:spLocks noGrp="1"/>
          </p:cNvSpPr>
          <p:nvPr>
            <p:ph idx="1"/>
          </p:nvPr>
        </p:nvSpPr>
        <p:spPr>
          <a:xfrm>
            <a:off x="357158" y="785794"/>
            <a:ext cx="8329642" cy="5572164"/>
          </a:xfrm>
          <a:solidFill>
            <a:schemeClr val="tx2">
              <a:lumMod val="40000"/>
              <a:lumOff val="60000"/>
            </a:schemeClr>
          </a:solidFill>
          <a:ln>
            <a:solidFill>
              <a:srgbClr val="002060"/>
            </a:solidFill>
          </a:ln>
        </p:spPr>
        <p:txBody>
          <a:bodyPr>
            <a:noAutofit/>
          </a:bodyPr>
          <a:lstStyle/>
          <a:p>
            <a:pPr marL="0" lvl="0" indent="107950" eaLnBrk="0" fontAlgn="base" hangingPunct="0">
              <a:spcBef>
                <a:spcPct val="0"/>
              </a:spcBef>
              <a:spcAft>
                <a:spcPct val="0"/>
              </a:spcAft>
              <a:buNone/>
              <a:tabLst>
                <a:tab pos="571500" algn="l"/>
              </a:tabLst>
            </a:pPr>
            <a:r>
              <a:rPr lang="ru-RU" sz="1600" dirty="0" smtClean="0">
                <a:latin typeface="Times New Roman" pitchFamily="18" charset="0"/>
                <a:ea typeface="Times New Roman" pitchFamily="18" charset="0"/>
                <a:cs typeface="Times New Roman" pitchFamily="18" charset="0"/>
              </a:rPr>
              <a:t>Форма представления  </a:t>
            </a:r>
            <a:r>
              <a:rPr lang="ru-RU" sz="1600" b="1" dirty="0" smtClean="0">
                <a:solidFill>
                  <a:srgbClr val="FF0000"/>
                </a:solidFill>
                <a:latin typeface="Times New Roman" pitchFamily="18" charset="0"/>
                <a:ea typeface="Times New Roman" pitchFamily="18" charset="0"/>
                <a:cs typeface="Times New Roman" pitchFamily="18" charset="0"/>
              </a:rPr>
              <a:t>проблемных ситуаций   </a:t>
            </a:r>
            <a:r>
              <a:rPr lang="ru-RU" sz="1600" dirty="0" smtClean="0">
                <a:latin typeface="Times New Roman" pitchFamily="18" charset="0"/>
                <a:ea typeface="Times New Roman" pitchFamily="18" charset="0"/>
                <a:cs typeface="Times New Roman" pitchFamily="18" charset="0"/>
              </a:rPr>
              <a:t>аналогична  применяющейся   в  </a:t>
            </a:r>
          </a:p>
          <a:p>
            <a:pPr marL="0" lvl="0" indent="107950" eaLnBrk="0" fontAlgn="base" hangingPunct="0">
              <a:spcBef>
                <a:spcPct val="0"/>
              </a:spcBef>
              <a:spcAft>
                <a:spcPct val="0"/>
              </a:spcAft>
              <a:buNone/>
              <a:tabLst>
                <a:tab pos="571500" algn="l"/>
              </a:tabLst>
            </a:pPr>
            <a:r>
              <a:rPr lang="ru-RU" sz="1600" dirty="0" smtClean="0">
                <a:latin typeface="Times New Roman" pitchFamily="18" charset="0"/>
                <a:ea typeface="Times New Roman" pitchFamily="18" charset="0"/>
                <a:cs typeface="Times New Roman" pitchFamily="18" charset="0"/>
              </a:rPr>
              <a:t>традиционном обучении : </a:t>
            </a:r>
          </a:p>
          <a:p>
            <a:pPr marL="0" lvl="0" indent="107950" eaLnBrk="0" fontAlgn="base" hangingPunct="0">
              <a:spcBef>
                <a:spcPct val="0"/>
              </a:spcBef>
              <a:spcAft>
                <a:spcPct val="0"/>
              </a:spcAft>
              <a:buNone/>
              <a:tabLst>
                <a:tab pos="571500" algn="l"/>
              </a:tabLst>
            </a:pPr>
            <a:r>
              <a:rPr lang="ru-RU" sz="1600" b="1" dirty="0" smtClean="0">
                <a:latin typeface="Times New Roman" pitchFamily="18" charset="0"/>
                <a:ea typeface="Times New Roman" pitchFamily="18" charset="0"/>
                <a:cs typeface="Times New Roman" pitchFamily="18" charset="0"/>
              </a:rPr>
              <a:t>это</a:t>
            </a:r>
            <a:r>
              <a:rPr lang="ru-RU" sz="1600" b="1" dirty="0" smtClean="0">
                <a:solidFill>
                  <a:srgbClr val="FF0000"/>
                </a:solidFill>
                <a:latin typeface="Times New Roman" pitchFamily="18" charset="0"/>
                <a:ea typeface="Times New Roman" pitchFamily="18" charset="0"/>
                <a:cs typeface="Times New Roman" pitchFamily="18" charset="0"/>
              </a:rPr>
              <a:t>    учебные задачи    и вопросы</a:t>
            </a:r>
            <a:r>
              <a:rPr lang="ru-RU" sz="1600" b="1" i="1" dirty="0" smtClean="0">
                <a:solidFill>
                  <a:srgbClr val="FF0000"/>
                </a:solidFill>
                <a:latin typeface="Times New Roman" pitchFamily="18" charset="0"/>
                <a:ea typeface="Times New Roman" pitchFamily="18" charset="0"/>
                <a:cs typeface="Times New Roman" pitchFamily="18" charset="0"/>
              </a:rPr>
              <a:t>.</a:t>
            </a:r>
          </a:p>
          <a:p>
            <a:pPr marL="0" lvl="0" indent="107950" eaLnBrk="0" fontAlgn="base" hangingPunct="0">
              <a:spcBef>
                <a:spcPct val="0"/>
              </a:spcBef>
              <a:spcAft>
                <a:spcPct val="0"/>
              </a:spcAft>
              <a:buNone/>
              <a:tabLst>
                <a:tab pos="571500" algn="l"/>
              </a:tabLst>
            </a:pPr>
            <a:endParaRPr lang="ru-RU" sz="1600" b="1" i="1" u="sng" dirty="0" smtClean="0">
              <a:solidFill>
                <a:srgbClr val="FF0000"/>
              </a:solidFill>
              <a:latin typeface="Times New Roman" pitchFamily="18" charset="0"/>
              <a:ea typeface="Times New Roman" pitchFamily="18" charset="0"/>
              <a:cs typeface="Times New Roman" pitchFamily="18" charset="0"/>
            </a:endParaRPr>
          </a:p>
          <a:p>
            <a:pPr marL="0" lvl="0" indent="107950" eaLnBrk="0" fontAlgn="base" hangingPunct="0">
              <a:spcBef>
                <a:spcPct val="0"/>
              </a:spcBef>
              <a:spcAft>
                <a:spcPct val="0"/>
              </a:spcAft>
              <a:buNone/>
              <a:tabLst>
                <a:tab pos="571500" algn="l"/>
              </a:tabLst>
            </a:pPr>
            <a:endParaRPr lang="ru-RU" sz="1600" b="1" i="1" u="sng" dirty="0" smtClean="0">
              <a:solidFill>
                <a:srgbClr val="FF0000"/>
              </a:solidFill>
              <a:latin typeface="Times New Roman" pitchFamily="18" charset="0"/>
              <a:ea typeface="Times New Roman" pitchFamily="18" charset="0"/>
              <a:cs typeface="Times New Roman" pitchFamily="18" charset="0"/>
            </a:endParaRPr>
          </a:p>
          <a:p>
            <a:pPr marL="0" lvl="0" indent="107950" eaLnBrk="0" fontAlgn="base" hangingPunct="0">
              <a:spcBef>
                <a:spcPct val="0"/>
              </a:spcBef>
              <a:spcAft>
                <a:spcPct val="0"/>
              </a:spcAft>
              <a:buNone/>
              <a:tabLst>
                <a:tab pos="571500" algn="l"/>
              </a:tabLst>
            </a:pPr>
            <a:r>
              <a:rPr lang="ru-RU" sz="1600" b="1" dirty="0" smtClean="0">
                <a:solidFill>
                  <a:srgbClr val="FF0000"/>
                </a:solidFill>
                <a:latin typeface="Times New Roman" pitchFamily="18" charset="0"/>
                <a:ea typeface="Times New Roman" pitchFamily="18" charset="0"/>
                <a:cs typeface="Times New Roman" pitchFamily="18" charset="0"/>
              </a:rPr>
              <a:t>В  ЧЕМ  РАЗНИЦА?</a:t>
            </a:r>
          </a:p>
          <a:p>
            <a:pPr marL="0" lvl="0" indent="107950" eaLnBrk="0" fontAlgn="base" hangingPunct="0">
              <a:spcBef>
                <a:spcPct val="0"/>
              </a:spcBef>
              <a:spcAft>
                <a:spcPct val="0"/>
              </a:spcAft>
              <a:buNone/>
              <a:tabLst>
                <a:tab pos="571500" algn="l"/>
              </a:tabLst>
            </a:pPr>
            <a:endParaRPr lang="ru-RU" sz="1600" dirty="0" smtClean="0">
              <a:latin typeface="Times New Roman" pitchFamily="18" charset="0"/>
              <a:cs typeface="Times New Roman" pitchFamily="18" charset="0"/>
            </a:endParaRPr>
          </a:p>
          <a:p>
            <a:pPr marL="0" lvl="0" indent="107950" eaLnBrk="0" fontAlgn="base" hangingPunct="0">
              <a:spcBef>
                <a:spcPct val="0"/>
              </a:spcBef>
              <a:spcAft>
                <a:spcPct val="0"/>
              </a:spcAft>
              <a:buNone/>
              <a:tabLst>
                <a:tab pos="571500" algn="l"/>
              </a:tabLst>
            </a:pPr>
            <a:endParaRPr lang="ru-RU" sz="1600" dirty="0" smtClean="0">
              <a:latin typeface="Times New Roman" pitchFamily="18" charset="0"/>
              <a:cs typeface="Times New Roman" pitchFamily="18" charset="0"/>
            </a:endParaRPr>
          </a:p>
          <a:p>
            <a:pPr marL="0" lvl="0" indent="107950" eaLnBrk="0" fontAlgn="base" hangingPunct="0">
              <a:spcBef>
                <a:spcPct val="0"/>
              </a:spcBef>
              <a:spcAft>
                <a:spcPct val="0"/>
              </a:spcAft>
              <a:buNone/>
              <a:tabLst>
                <a:tab pos="571500" algn="l"/>
              </a:tabLst>
            </a:pPr>
            <a:r>
              <a:rPr lang="ru-RU" sz="1600" dirty="0" smtClean="0">
                <a:latin typeface="Times New Roman" pitchFamily="18" charset="0"/>
                <a:ea typeface="Calibri" pitchFamily="34" charset="0"/>
                <a:cs typeface="Times New Roman" pitchFamily="18" charset="0"/>
              </a:rPr>
              <a:t> Проблемный  вопрос  </a:t>
            </a:r>
            <a:r>
              <a:rPr lang="ru-RU" sz="1600" b="1" dirty="0" smtClean="0">
                <a:solidFill>
                  <a:srgbClr val="FF0000"/>
                </a:solidFill>
                <a:latin typeface="Times New Roman" pitchFamily="18" charset="0"/>
                <a:ea typeface="Calibri" pitchFamily="34" charset="0"/>
                <a:cs typeface="Times New Roman" pitchFamily="18" charset="0"/>
              </a:rPr>
              <a:t>в  традиционном  обучении  -  для закрепления </a:t>
            </a:r>
          </a:p>
          <a:p>
            <a:pPr marL="0" lvl="0" indent="107950" eaLnBrk="0" fontAlgn="base" hangingPunct="0">
              <a:spcBef>
                <a:spcPct val="0"/>
              </a:spcBef>
              <a:spcAft>
                <a:spcPct val="0"/>
              </a:spcAft>
              <a:buNone/>
              <a:tabLst>
                <a:tab pos="571500" algn="l"/>
              </a:tabLst>
            </a:pPr>
            <a:r>
              <a:rPr lang="ru-RU" sz="1600" b="1" dirty="0" smtClean="0">
                <a:solidFill>
                  <a:srgbClr val="FF0000"/>
                </a:solidFill>
                <a:latin typeface="Times New Roman" pitchFamily="18" charset="0"/>
                <a:ea typeface="Calibri" pitchFamily="34" charset="0"/>
                <a:cs typeface="Times New Roman" pitchFamily="18" charset="0"/>
              </a:rPr>
              <a:t> </a:t>
            </a:r>
            <a:r>
              <a:rPr lang="ru-RU" sz="1600" dirty="0" smtClean="0">
                <a:latin typeface="Times New Roman" pitchFamily="18" charset="0"/>
                <a:ea typeface="Calibri" pitchFamily="34" charset="0"/>
                <a:cs typeface="Times New Roman" pitchFamily="18" charset="0"/>
              </a:rPr>
              <a:t>учебного  материала  и   приобретения  навыков.</a:t>
            </a:r>
          </a:p>
          <a:p>
            <a:pPr marL="0" lvl="0" indent="107950" eaLnBrk="0" fontAlgn="base" hangingPunct="0">
              <a:spcBef>
                <a:spcPct val="0"/>
              </a:spcBef>
              <a:spcAft>
                <a:spcPct val="0"/>
              </a:spcAft>
              <a:buNone/>
              <a:tabLst>
                <a:tab pos="571500" algn="l"/>
              </a:tabLst>
            </a:pPr>
            <a:endParaRPr lang="ru-RU" sz="1600" dirty="0" smtClean="0">
              <a:latin typeface="Times New Roman" pitchFamily="18" charset="0"/>
              <a:ea typeface="Calibri" pitchFamily="34" charset="0"/>
              <a:cs typeface="Times New Roman" pitchFamily="18" charset="0"/>
            </a:endParaRPr>
          </a:p>
          <a:p>
            <a:pPr marL="0" lvl="0" indent="107950" eaLnBrk="0" fontAlgn="base" hangingPunct="0">
              <a:spcBef>
                <a:spcPct val="0"/>
              </a:spcBef>
              <a:spcAft>
                <a:spcPct val="0"/>
              </a:spcAft>
              <a:buNone/>
              <a:tabLst>
                <a:tab pos="571500" algn="l"/>
              </a:tabLst>
            </a:pPr>
            <a:r>
              <a:rPr lang="ru-RU" sz="1600" dirty="0" smtClean="0">
                <a:latin typeface="Times New Roman" pitchFamily="18" charset="0"/>
                <a:ea typeface="Calibri" pitchFamily="34" charset="0"/>
                <a:cs typeface="Times New Roman" pitchFamily="18" charset="0"/>
              </a:rPr>
              <a:t> Проблемный  вопрос</a:t>
            </a:r>
            <a:r>
              <a:rPr lang="ru-RU" sz="1600" b="1" dirty="0" smtClean="0">
                <a:solidFill>
                  <a:srgbClr val="FF0000"/>
                </a:solidFill>
                <a:latin typeface="Times New Roman" pitchFamily="18" charset="0"/>
                <a:ea typeface="Calibri" pitchFamily="34" charset="0"/>
                <a:cs typeface="Times New Roman" pitchFamily="18" charset="0"/>
              </a:rPr>
              <a:t> в  проблемном обучении</a:t>
            </a:r>
            <a:r>
              <a:rPr lang="ru-RU" sz="1600" dirty="0" smtClean="0">
                <a:solidFill>
                  <a:srgbClr val="FF0000"/>
                </a:solidFill>
                <a:latin typeface="Times New Roman" pitchFamily="18" charset="0"/>
                <a:ea typeface="Calibri" pitchFamily="34" charset="0"/>
                <a:cs typeface="Times New Roman" pitchFamily="18" charset="0"/>
              </a:rPr>
              <a:t>  -  </a:t>
            </a:r>
            <a:r>
              <a:rPr lang="ru-RU" sz="1600" b="1" dirty="0" smtClean="0">
                <a:solidFill>
                  <a:srgbClr val="FF0000"/>
                </a:solidFill>
                <a:latin typeface="Times New Roman" pitchFamily="18" charset="0"/>
                <a:ea typeface="Calibri" pitchFamily="34" charset="0"/>
                <a:cs typeface="Times New Roman" pitchFamily="18" charset="0"/>
              </a:rPr>
              <a:t>предпосылка</a:t>
            </a:r>
            <a:r>
              <a:rPr lang="ru-RU" sz="1600" dirty="0" smtClean="0">
                <a:solidFill>
                  <a:srgbClr val="FF0000"/>
                </a:solidFill>
                <a:latin typeface="Times New Roman" pitchFamily="18" charset="0"/>
                <a:ea typeface="Calibri" pitchFamily="34" charset="0"/>
                <a:cs typeface="Times New Roman" pitchFamily="18" charset="0"/>
              </a:rPr>
              <a:t>  </a:t>
            </a:r>
            <a:r>
              <a:rPr lang="ru-RU" sz="1600" dirty="0" smtClean="0">
                <a:latin typeface="Times New Roman" pitchFamily="18" charset="0"/>
                <a:ea typeface="Calibri" pitchFamily="34" charset="0"/>
                <a:cs typeface="Times New Roman" pitchFamily="18" charset="0"/>
              </a:rPr>
              <a:t>для   </a:t>
            </a:r>
          </a:p>
          <a:p>
            <a:pPr marL="0" lvl="0" indent="107950" eaLnBrk="0" fontAlgn="base" hangingPunct="0">
              <a:spcBef>
                <a:spcPct val="0"/>
              </a:spcBef>
              <a:spcAft>
                <a:spcPct val="0"/>
              </a:spcAft>
              <a:buNone/>
              <a:tabLst>
                <a:tab pos="571500" algn="l"/>
              </a:tabLst>
            </a:pPr>
            <a:r>
              <a:rPr lang="ru-RU" sz="1600" dirty="0" smtClean="0">
                <a:latin typeface="Times New Roman" pitchFamily="18" charset="0"/>
                <a:ea typeface="Calibri" pitchFamily="34" charset="0"/>
                <a:cs typeface="Times New Roman" pitchFamily="18" charset="0"/>
              </a:rPr>
              <a:t> дальнейшей  работы</a:t>
            </a:r>
            <a:r>
              <a:rPr lang="ru-RU" sz="1600" b="1" dirty="0" smtClean="0">
                <a:latin typeface="Times New Roman" pitchFamily="18" charset="0"/>
                <a:ea typeface="Calibri" pitchFamily="34" charset="0"/>
                <a:cs typeface="Times New Roman" pitchFamily="18" charset="0"/>
              </a:rPr>
              <a:t>,</a:t>
            </a:r>
            <a:r>
              <a:rPr lang="ru-RU" sz="1600" b="1" dirty="0" smtClean="0">
                <a:solidFill>
                  <a:srgbClr val="FF0000"/>
                </a:solidFill>
                <a:latin typeface="Times New Roman" pitchFamily="18" charset="0"/>
                <a:ea typeface="Calibri" pitchFamily="34" charset="0"/>
                <a:cs typeface="Times New Roman" pitchFamily="18" charset="0"/>
              </a:rPr>
              <a:t>  для  поиска  решения</a:t>
            </a:r>
            <a:r>
              <a:rPr lang="ru-RU" sz="1600" dirty="0" smtClean="0">
                <a:solidFill>
                  <a:srgbClr val="FF0000"/>
                </a:solidFill>
                <a:latin typeface="Times New Roman" pitchFamily="18" charset="0"/>
                <a:ea typeface="Calibri" pitchFamily="34" charset="0"/>
                <a:cs typeface="Times New Roman" pitchFamily="18" charset="0"/>
              </a:rPr>
              <a:t>.</a:t>
            </a:r>
          </a:p>
          <a:p>
            <a:pPr lvl="0" indent="107950" eaLnBrk="0" fontAlgn="base" hangingPunct="0">
              <a:spcBef>
                <a:spcPct val="0"/>
              </a:spcBef>
              <a:spcAft>
                <a:spcPct val="0"/>
              </a:spcAft>
              <a:buNone/>
              <a:tabLst>
                <a:tab pos="571500" algn="l"/>
              </a:tabLst>
            </a:pPr>
            <a:r>
              <a:rPr lang="ru-RU" sz="1600" dirty="0" smtClean="0">
                <a:solidFill>
                  <a:srgbClr val="FF0000"/>
                </a:solidFill>
                <a:latin typeface="Times New Roman" pitchFamily="18" charset="0"/>
                <a:ea typeface="Calibri" pitchFamily="34" charset="0"/>
                <a:cs typeface="Times New Roman" pitchFamily="18" charset="0"/>
              </a:rPr>
              <a:t> </a:t>
            </a:r>
            <a:endParaRPr lang="ru-RU" sz="1600" dirty="0" smtClean="0">
              <a:solidFill>
                <a:srgbClr val="FF0000"/>
              </a:solidFill>
              <a:latin typeface="Times New Roman" pitchFamily="18" charset="0"/>
              <a:cs typeface="Times New Roman" pitchFamily="18" charset="0"/>
            </a:endParaRPr>
          </a:p>
          <a:p>
            <a:pPr marL="0" lvl="0" indent="107950" eaLnBrk="0" fontAlgn="base" hangingPunct="0">
              <a:spcBef>
                <a:spcPct val="0"/>
              </a:spcBef>
              <a:spcAft>
                <a:spcPct val="0"/>
              </a:spcAft>
              <a:buNone/>
              <a:tabLst>
                <a:tab pos="571500" algn="l"/>
              </a:tabLst>
            </a:pPr>
            <a:r>
              <a:rPr lang="ru-RU" sz="1600" dirty="0" smtClean="0">
                <a:latin typeface="Times New Roman" pitchFamily="18" charset="0"/>
                <a:ea typeface="Calibri" pitchFamily="34" charset="0"/>
                <a:cs typeface="Times New Roman" pitchFamily="18" charset="0"/>
              </a:rPr>
              <a:t> Например, в  традиционном  обучении   ответ  на  вопрос   </a:t>
            </a:r>
            <a:r>
              <a:rPr lang="en-US" sz="1600" dirty="0" smtClean="0">
                <a:latin typeface="Times New Roman" pitchFamily="18" charset="0"/>
                <a:ea typeface="Calibri" pitchFamily="34" charset="0"/>
                <a:cs typeface="Times New Roman" pitchFamily="18" charset="0"/>
              </a:rPr>
              <a:t>Should</a:t>
            </a:r>
            <a:r>
              <a:rPr lang="ru-RU" sz="1600" dirty="0" smtClean="0">
                <a:latin typeface="Times New Roman" pitchFamily="18" charset="0"/>
                <a:ea typeface="Calibri" pitchFamily="34" charset="0"/>
                <a:cs typeface="Times New Roman" pitchFamily="18" charset="0"/>
              </a:rPr>
              <a:t>  </a:t>
            </a:r>
            <a:r>
              <a:rPr lang="en-US" sz="1600" dirty="0" smtClean="0">
                <a:latin typeface="Times New Roman" pitchFamily="18" charset="0"/>
                <a:ea typeface="Calibri" pitchFamily="34" charset="0"/>
                <a:cs typeface="Times New Roman" pitchFamily="18" charset="0"/>
              </a:rPr>
              <a:t>we</a:t>
            </a:r>
            <a:r>
              <a:rPr lang="ru-RU" sz="1600" dirty="0" smtClean="0">
                <a:latin typeface="Times New Roman" pitchFamily="18" charset="0"/>
                <a:ea typeface="Calibri" pitchFamily="34" charset="0"/>
                <a:cs typeface="Times New Roman" pitchFamily="18" charset="0"/>
              </a:rPr>
              <a:t> </a:t>
            </a:r>
          </a:p>
          <a:p>
            <a:pPr marL="0" lvl="0" indent="107950" eaLnBrk="0" fontAlgn="base" hangingPunct="0">
              <a:spcBef>
                <a:spcPct val="0"/>
              </a:spcBef>
              <a:spcAft>
                <a:spcPct val="0"/>
              </a:spcAft>
              <a:buNone/>
              <a:tabLst>
                <a:tab pos="571500" algn="l"/>
              </a:tabLst>
            </a:pPr>
            <a:r>
              <a:rPr lang="ru-RU" sz="1600" dirty="0" smtClean="0">
                <a:latin typeface="Times New Roman" pitchFamily="18" charset="0"/>
                <a:ea typeface="Calibri" pitchFamily="34" charset="0"/>
                <a:cs typeface="Times New Roman" pitchFamily="18" charset="0"/>
              </a:rPr>
              <a:t> </a:t>
            </a:r>
            <a:r>
              <a:rPr lang="en-US" sz="1600" dirty="0" smtClean="0">
                <a:latin typeface="Times New Roman" pitchFamily="18" charset="0"/>
                <a:ea typeface="Calibri" pitchFamily="34" charset="0"/>
                <a:cs typeface="Times New Roman" pitchFamily="18" charset="0"/>
              </a:rPr>
              <a:t>be</a:t>
            </a:r>
            <a:r>
              <a:rPr lang="ru-RU" sz="1600" dirty="0" smtClean="0">
                <a:latin typeface="Times New Roman" pitchFamily="18" charset="0"/>
                <a:ea typeface="Calibri" pitchFamily="34" charset="0"/>
                <a:cs typeface="Times New Roman" pitchFamily="18" charset="0"/>
              </a:rPr>
              <a:t>  </a:t>
            </a:r>
            <a:r>
              <a:rPr lang="en-US" sz="1600" dirty="0" smtClean="0">
                <a:latin typeface="Times New Roman" pitchFamily="18" charset="0"/>
                <a:ea typeface="Calibri" pitchFamily="34" charset="0"/>
                <a:cs typeface="Times New Roman" pitchFamily="18" charset="0"/>
              </a:rPr>
              <a:t>kind</a:t>
            </a:r>
            <a:r>
              <a:rPr lang="ru-RU" sz="1600" dirty="0" smtClean="0">
                <a:latin typeface="Times New Roman" pitchFamily="18" charset="0"/>
                <a:ea typeface="Calibri" pitchFamily="34" charset="0"/>
                <a:cs typeface="Times New Roman" pitchFamily="18" charset="0"/>
              </a:rPr>
              <a:t>  </a:t>
            </a:r>
            <a:r>
              <a:rPr lang="en-US" sz="1600" dirty="0" smtClean="0">
                <a:latin typeface="Times New Roman" pitchFamily="18" charset="0"/>
                <a:ea typeface="Calibri" pitchFamily="34" charset="0"/>
                <a:cs typeface="Times New Roman" pitchFamily="18" charset="0"/>
              </a:rPr>
              <a:t>or</a:t>
            </a:r>
            <a:r>
              <a:rPr lang="ru-RU" sz="1600" dirty="0" smtClean="0">
                <a:latin typeface="Times New Roman" pitchFamily="18" charset="0"/>
                <a:ea typeface="Calibri" pitchFamily="34" charset="0"/>
                <a:cs typeface="Times New Roman" pitchFamily="18" charset="0"/>
              </a:rPr>
              <a:t>  </a:t>
            </a:r>
            <a:r>
              <a:rPr lang="en-US" sz="1600" dirty="0" smtClean="0">
                <a:latin typeface="Times New Roman" pitchFamily="18" charset="0"/>
                <a:ea typeface="Calibri" pitchFamily="34" charset="0"/>
                <a:cs typeface="Times New Roman" pitchFamily="18" charset="0"/>
              </a:rPr>
              <a:t>cruel</a:t>
            </a:r>
            <a:r>
              <a:rPr lang="ru-RU" sz="1600" dirty="0" smtClean="0">
                <a:latin typeface="Times New Roman" pitchFamily="18" charset="0"/>
                <a:ea typeface="Calibri" pitchFamily="34" charset="0"/>
                <a:cs typeface="Times New Roman" pitchFamily="18" charset="0"/>
              </a:rPr>
              <a:t>?  после  прочтения  текста  -  это  закрепление  лексики  и    грамматики.</a:t>
            </a:r>
          </a:p>
          <a:p>
            <a:pPr marL="0" lvl="0" indent="107950" eaLnBrk="0" fontAlgn="base" hangingPunct="0">
              <a:spcBef>
                <a:spcPct val="0"/>
              </a:spcBef>
              <a:spcAft>
                <a:spcPct val="0"/>
              </a:spcAft>
              <a:buNone/>
              <a:tabLst>
                <a:tab pos="571500" algn="l"/>
              </a:tabLst>
            </a:pPr>
            <a:r>
              <a:rPr lang="ru-RU" sz="1600" dirty="0" smtClean="0">
                <a:latin typeface="Times New Roman" pitchFamily="18" charset="0"/>
                <a:cs typeface="Times New Roman" pitchFamily="18" charset="0"/>
              </a:rPr>
              <a:t> </a:t>
            </a:r>
          </a:p>
          <a:p>
            <a:pPr marL="0" lvl="0" indent="107950" eaLnBrk="0" fontAlgn="base" hangingPunct="0">
              <a:spcBef>
                <a:spcPct val="0"/>
              </a:spcBef>
              <a:spcAft>
                <a:spcPct val="0"/>
              </a:spcAft>
              <a:buNone/>
              <a:tabLst>
                <a:tab pos="571500" algn="l"/>
              </a:tabLst>
            </a:pPr>
            <a:r>
              <a:rPr lang="ru-RU" sz="1600" dirty="0" smtClean="0">
                <a:latin typeface="Times New Roman" pitchFamily="18" charset="0"/>
                <a:ea typeface="Calibri" pitchFamily="34" charset="0"/>
                <a:cs typeface="Times New Roman" pitchFamily="18" charset="0"/>
              </a:rPr>
              <a:t>Ответ  на этот  же  вопрос  в</a:t>
            </a:r>
            <a:r>
              <a:rPr lang="ru-RU" sz="1600" b="1" dirty="0" smtClean="0">
                <a:latin typeface="Times New Roman" pitchFamily="18" charset="0"/>
                <a:ea typeface="Calibri" pitchFamily="34" charset="0"/>
                <a:cs typeface="Times New Roman" pitchFamily="18" charset="0"/>
              </a:rPr>
              <a:t>  </a:t>
            </a:r>
            <a:r>
              <a:rPr lang="ru-RU" sz="1600" b="1" dirty="0" smtClean="0">
                <a:solidFill>
                  <a:srgbClr val="FF0000"/>
                </a:solidFill>
                <a:latin typeface="Times New Roman" pitchFamily="18" charset="0"/>
                <a:ea typeface="Calibri" pitchFamily="34" charset="0"/>
                <a:cs typeface="Times New Roman" pitchFamily="18" charset="0"/>
              </a:rPr>
              <a:t>проблемном  обучении  -  побуждение  к  </a:t>
            </a:r>
          </a:p>
          <a:p>
            <a:pPr marL="0" lvl="0" indent="107950" eaLnBrk="0" fontAlgn="base" hangingPunct="0">
              <a:spcBef>
                <a:spcPct val="0"/>
              </a:spcBef>
              <a:spcAft>
                <a:spcPct val="0"/>
              </a:spcAft>
              <a:buNone/>
              <a:tabLst>
                <a:tab pos="571500" algn="l"/>
              </a:tabLst>
            </a:pPr>
            <a:r>
              <a:rPr lang="ru-RU" sz="1600" b="1" dirty="0" smtClean="0">
                <a:solidFill>
                  <a:srgbClr val="FF0000"/>
                </a:solidFill>
                <a:latin typeface="Times New Roman" pitchFamily="18" charset="0"/>
                <a:ea typeface="Calibri" pitchFamily="34" charset="0"/>
                <a:cs typeface="Times New Roman" pitchFamily="18" charset="0"/>
              </a:rPr>
              <a:t> поиску  решения.</a:t>
            </a:r>
            <a:endParaRPr lang="ru-RU" sz="1600" b="1" dirty="0">
              <a:solidFill>
                <a:srgbClr val="FF00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320040"/>
            <a:ext cx="8501122" cy="680068"/>
          </a:xfrm>
          <a:solidFill>
            <a:schemeClr val="bg1">
              <a:lumMod val="85000"/>
            </a:schemeClr>
          </a:solidFill>
          <a:ln>
            <a:solidFill>
              <a:srgbClr val="002060"/>
            </a:solidFill>
          </a:ln>
        </p:spPr>
        <p:txBody>
          <a:bodyPr>
            <a:normAutofit/>
          </a:bodyPr>
          <a:lstStyle/>
          <a:p>
            <a:pPr algn="ctr"/>
            <a:r>
              <a:rPr lang="ru-RU" sz="2000" b="1" dirty="0" smtClean="0">
                <a:latin typeface="Times New Roman" pitchFamily="18" charset="0"/>
                <a:cs typeface="Times New Roman" pitchFamily="18" charset="0"/>
              </a:rPr>
              <a:t>Проблемная  ситуация</a:t>
            </a:r>
            <a:endParaRPr lang="ru-RU" sz="2000" b="1" dirty="0">
              <a:latin typeface="Times New Roman" pitchFamily="18" charset="0"/>
              <a:cs typeface="Times New Roman" pitchFamily="18" charset="0"/>
            </a:endParaRPr>
          </a:p>
        </p:txBody>
      </p:sp>
      <p:sp>
        <p:nvSpPr>
          <p:cNvPr id="3" name="Содержимое 2"/>
          <p:cNvSpPr>
            <a:spLocks noGrp="1"/>
          </p:cNvSpPr>
          <p:nvPr>
            <p:ph idx="1"/>
          </p:nvPr>
        </p:nvSpPr>
        <p:spPr>
          <a:xfrm>
            <a:off x="214282" y="1285860"/>
            <a:ext cx="8429684" cy="5000660"/>
          </a:xfrm>
          <a:solidFill>
            <a:schemeClr val="bg2">
              <a:lumMod val="90000"/>
            </a:schemeClr>
          </a:solidFill>
          <a:ln>
            <a:solidFill>
              <a:srgbClr val="002060"/>
            </a:solidFill>
          </a:ln>
        </p:spPr>
        <p:txBody>
          <a:bodyPr>
            <a:normAutofit/>
          </a:bodyPr>
          <a:lstStyle/>
          <a:p>
            <a:pPr algn="ctr">
              <a:buNone/>
            </a:pPr>
            <a:endParaRPr lang="ru-RU" sz="3600" b="1" dirty="0" smtClean="0">
              <a:latin typeface="Times New Roman" pitchFamily="18" charset="0"/>
              <a:cs typeface="Times New Roman" pitchFamily="18" charset="0"/>
            </a:endParaRPr>
          </a:p>
          <a:p>
            <a:pPr algn="ctr">
              <a:buNone/>
            </a:pPr>
            <a:endParaRPr lang="ru-RU" sz="3600" b="1" dirty="0" smtClean="0">
              <a:latin typeface="Times New Roman" pitchFamily="18" charset="0"/>
              <a:cs typeface="Times New Roman" pitchFamily="18" charset="0"/>
            </a:endParaRPr>
          </a:p>
          <a:p>
            <a:pPr algn="ctr">
              <a:buNone/>
            </a:pPr>
            <a:r>
              <a:rPr lang="ru-RU" sz="3600" b="1" dirty="0" smtClean="0">
                <a:latin typeface="Times New Roman" pitchFamily="18" charset="0"/>
                <a:cs typeface="Times New Roman" pitchFamily="18" charset="0"/>
              </a:rPr>
              <a:t>Ядром  метода  проблемного  обучения </a:t>
            </a:r>
          </a:p>
          <a:p>
            <a:pPr algn="ctr">
              <a:buNone/>
            </a:pPr>
            <a:r>
              <a:rPr lang="ru-RU" sz="3600" b="1" dirty="0" smtClean="0">
                <a:latin typeface="Times New Roman" pitchFamily="18" charset="0"/>
                <a:cs typeface="Times New Roman" pitchFamily="18" charset="0"/>
              </a:rPr>
              <a:t> является </a:t>
            </a:r>
          </a:p>
          <a:p>
            <a:pPr algn="ctr">
              <a:buNone/>
            </a:pPr>
            <a:r>
              <a:rPr lang="ru-RU" sz="4000" b="1" dirty="0" smtClean="0">
                <a:latin typeface="Times New Roman" pitchFamily="18" charset="0"/>
                <a:cs typeface="Times New Roman" pitchFamily="18" charset="0"/>
              </a:rPr>
              <a:t> </a:t>
            </a:r>
            <a:r>
              <a:rPr lang="ru-RU" sz="4800" b="1" dirty="0" smtClean="0">
                <a:solidFill>
                  <a:srgbClr val="FF0000"/>
                </a:solidFill>
                <a:latin typeface="Times New Roman" pitchFamily="18" charset="0"/>
                <a:cs typeface="Times New Roman" pitchFamily="18" charset="0"/>
              </a:rPr>
              <a:t>проблемная  ситуация</a:t>
            </a:r>
            <a:endParaRPr lang="ru-RU" sz="48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2594"/>
          </a:xfrm>
          <a:solidFill>
            <a:schemeClr val="bg1">
              <a:lumMod val="85000"/>
            </a:schemeClr>
          </a:solidFill>
          <a:ln>
            <a:solidFill>
              <a:schemeClr val="accent2">
                <a:lumMod val="75000"/>
              </a:schemeClr>
            </a:solidFill>
          </a:ln>
        </p:spPr>
        <p:txBody>
          <a:bodyPr>
            <a:normAutofit/>
          </a:bodyPr>
          <a:lstStyle/>
          <a:p>
            <a:pPr algn="ctr"/>
            <a:r>
              <a:rPr lang="ru-RU" sz="2000" b="1" dirty="0" smtClean="0">
                <a:latin typeface="Times New Roman" pitchFamily="18" charset="0"/>
                <a:cs typeface="Times New Roman" pitchFamily="18" charset="0"/>
              </a:rPr>
              <a:t>Проблемная  ситуация  (продолжение)</a:t>
            </a:r>
            <a:endParaRPr lang="ru-RU" sz="2000"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214422"/>
            <a:ext cx="8229600" cy="4911744"/>
          </a:xfrm>
          <a:solidFill>
            <a:schemeClr val="tx2">
              <a:lumMod val="20000"/>
              <a:lumOff val="80000"/>
            </a:schemeClr>
          </a:solidFill>
          <a:ln>
            <a:solidFill>
              <a:schemeClr val="accent5">
                <a:lumMod val="50000"/>
              </a:schemeClr>
            </a:solidFill>
          </a:ln>
        </p:spPr>
        <p:txBody>
          <a:bodyPr>
            <a:normAutofit fontScale="47500" lnSpcReduction="20000"/>
          </a:bodyPr>
          <a:lstStyle/>
          <a:p>
            <a:pPr marL="0" lvl="0" indent="107950" algn="ctr" fontAlgn="base">
              <a:spcBef>
                <a:spcPct val="0"/>
              </a:spcBef>
              <a:spcAft>
                <a:spcPct val="0"/>
              </a:spcAft>
              <a:buNone/>
            </a:pPr>
            <a:r>
              <a:rPr lang="ru-RU" sz="4200" b="1" dirty="0" smtClean="0">
                <a:latin typeface="Times New Roman" pitchFamily="18" charset="0"/>
                <a:ea typeface="Calibri" pitchFamily="34" charset="0"/>
                <a:cs typeface="Times New Roman" pitchFamily="18" charset="0"/>
              </a:rPr>
              <a:t>Что такое  проблемная  ситуация?</a:t>
            </a:r>
          </a:p>
          <a:p>
            <a:pPr marL="0" lvl="0" indent="107950" fontAlgn="base">
              <a:spcBef>
                <a:spcPct val="0"/>
              </a:spcBef>
              <a:spcAft>
                <a:spcPct val="0"/>
              </a:spcAft>
              <a:buNone/>
            </a:pPr>
            <a:endParaRPr lang="ru-RU" dirty="0" smtClean="0">
              <a:solidFill>
                <a:srgbClr val="FF0000"/>
              </a:solidFill>
              <a:latin typeface="Times New Roman" pitchFamily="18" charset="0"/>
              <a:cs typeface="Times New Roman" pitchFamily="18" charset="0"/>
            </a:endParaRPr>
          </a:p>
          <a:p>
            <a:pPr marL="0" lvl="0" indent="107950" eaLnBrk="0" fontAlgn="base" hangingPunct="0">
              <a:spcBef>
                <a:spcPct val="0"/>
              </a:spcBef>
              <a:spcAft>
                <a:spcPct val="0"/>
              </a:spcAft>
              <a:buNone/>
            </a:pPr>
            <a:r>
              <a:rPr lang="ru-RU" sz="3800" b="1" i="1" dirty="0" smtClean="0">
                <a:solidFill>
                  <a:srgbClr val="FF0000"/>
                </a:solidFill>
                <a:latin typeface="Times New Roman" pitchFamily="18" charset="0"/>
                <a:ea typeface="Times New Roman" pitchFamily="18" charset="0"/>
                <a:cs typeface="Times New Roman" pitchFamily="18" charset="0"/>
              </a:rPr>
              <a:t>М.И. </a:t>
            </a:r>
            <a:r>
              <a:rPr lang="ru-RU" sz="3800" b="1" i="1" dirty="0" err="1" smtClean="0">
                <a:solidFill>
                  <a:srgbClr val="FF0000"/>
                </a:solidFill>
                <a:latin typeface="Times New Roman" pitchFamily="18" charset="0"/>
                <a:ea typeface="Times New Roman" pitchFamily="18" charset="0"/>
                <a:cs typeface="Times New Roman" pitchFamily="18" charset="0"/>
              </a:rPr>
              <a:t>Махмутов</a:t>
            </a:r>
            <a:r>
              <a:rPr lang="ru-RU" sz="3800" b="1" i="1" dirty="0" smtClean="0">
                <a:solidFill>
                  <a:srgbClr val="FF0000"/>
                </a:solidFill>
                <a:latin typeface="Times New Roman" pitchFamily="18" charset="0"/>
                <a:ea typeface="Times New Roman" pitchFamily="18" charset="0"/>
                <a:cs typeface="Times New Roman" pitchFamily="18" charset="0"/>
              </a:rPr>
              <a:t> определяет проблемную ситуацию </a:t>
            </a:r>
            <a:r>
              <a:rPr lang="ru-RU" sz="3800" b="1" i="1" dirty="0" smtClean="0">
                <a:latin typeface="Times New Roman" pitchFamily="18" charset="0"/>
                <a:ea typeface="Times New Roman" pitchFamily="18" charset="0"/>
                <a:cs typeface="Times New Roman" pitchFamily="18" charset="0"/>
              </a:rPr>
              <a:t>как </a:t>
            </a:r>
            <a:r>
              <a:rPr lang="ru-RU" sz="3800" b="1" i="1" dirty="0" smtClean="0">
                <a:solidFill>
                  <a:srgbClr val="FF0000"/>
                </a:solidFill>
                <a:latin typeface="Times New Roman" pitchFamily="18" charset="0"/>
                <a:ea typeface="Times New Roman" pitchFamily="18" charset="0"/>
                <a:cs typeface="Times New Roman" pitchFamily="18" charset="0"/>
              </a:rPr>
              <a:t>интеллектуальное</a:t>
            </a:r>
            <a:r>
              <a:rPr lang="ru-RU" sz="3800" b="1" dirty="0" smtClean="0">
                <a:solidFill>
                  <a:srgbClr val="FF0000"/>
                </a:solidFill>
                <a:latin typeface="Times New Roman" pitchFamily="18" charset="0"/>
                <a:ea typeface="Times New Roman" pitchFamily="18" charset="0"/>
                <a:cs typeface="Times New Roman" pitchFamily="18" charset="0"/>
              </a:rPr>
              <a:t> </a:t>
            </a:r>
          </a:p>
          <a:p>
            <a:pPr marL="0" lvl="0" indent="107950" eaLnBrk="0" fontAlgn="base" hangingPunct="0">
              <a:spcBef>
                <a:spcPct val="0"/>
              </a:spcBef>
              <a:spcAft>
                <a:spcPct val="0"/>
              </a:spcAft>
              <a:buNone/>
            </a:pPr>
            <a:r>
              <a:rPr lang="ru-RU" sz="3800" b="1" i="1" dirty="0" smtClean="0">
                <a:solidFill>
                  <a:srgbClr val="FF0000"/>
                </a:solidFill>
                <a:latin typeface="Times New Roman" pitchFamily="18" charset="0"/>
                <a:ea typeface="Times New Roman" pitchFamily="18" charset="0"/>
                <a:cs typeface="Times New Roman" pitchFamily="18" charset="0"/>
              </a:rPr>
              <a:t>затруднение</a:t>
            </a:r>
            <a:r>
              <a:rPr lang="ru-RU" sz="3800" b="1" dirty="0" smtClean="0">
                <a:solidFill>
                  <a:srgbClr val="FF0000"/>
                </a:solidFill>
                <a:latin typeface="Times New Roman" pitchFamily="18" charset="0"/>
                <a:ea typeface="Times New Roman" pitchFamily="18" charset="0"/>
                <a:cs typeface="Times New Roman" pitchFamily="18" charset="0"/>
              </a:rPr>
              <a:t> </a:t>
            </a:r>
            <a:r>
              <a:rPr lang="ru-RU" sz="3800" dirty="0" smtClean="0">
                <a:latin typeface="Times New Roman" pitchFamily="18" charset="0"/>
                <a:ea typeface="Times New Roman" pitchFamily="18" charset="0"/>
                <a:cs typeface="Times New Roman" pitchFamily="18" charset="0"/>
              </a:rPr>
              <a:t>человека, возникающее в случае, когда он не знает, как объяснить</a:t>
            </a:r>
          </a:p>
          <a:p>
            <a:pPr marL="0" lvl="0" indent="107950" eaLnBrk="0" fontAlgn="base" hangingPunct="0">
              <a:spcBef>
                <a:spcPct val="0"/>
              </a:spcBef>
              <a:spcAft>
                <a:spcPct val="0"/>
              </a:spcAft>
              <a:buNone/>
            </a:pPr>
            <a:r>
              <a:rPr lang="ru-RU" sz="3800" dirty="0" smtClean="0">
                <a:latin typeface="Times New Roman" pitchFamily="18" charset="0"/>
                <a:ea typeface="Times New Roman" pitchFamily="18" charset="0"/>
                <a:cs typeface="Times New Roman" pitchFamily="18" charset="0"/>
              </a:rPr>
              <a:t>возникшее явление, не может достичь цели известным ему способом, что </a:t>
            </a:r>
          </a:p>
          <a:p>
            <a:pPr marL="0" lvl="0" indent="107950" eaLnBrk="0" fontAlgn="base" hangingPunct="0">
              <a:spcBef>
                <a:spcPct val="0"/>
              </a:spcBef>
              <a:spcAft>
                <a:spcPct val="0"/>
              </a:spcAft>
              <a:buNone/>
            </a:pPr>
            <a:r>
              <a:rPr lang="ru-RU" sz="3800" dirty="0" smtClean="0">
                <a:latin typeface="Times New Roman" pitchFamily="18" charset="0"/>
                <a:ea typeface="Times New Roman" pitchFamily="18" charset="0"/>
                <a:cs typeface="Times New Roman" pitchFamily="18" charset="0"/>
              </a:rPr>
              <a:t>побуждает человека искать  новый способ объяснения или способ действия.</a:t>
            </a:r>
          </a:p>
          <a:p>
            <a:pPr marL="0" lvl="0" indent="107950" eaLnBrk="0" fontAlgn="base" hangingPunct="0">
              <a:spcBef>
                <a:spcPct val="0"/>
              </a:spcBef>
              <a:spcAft>
                <a:spcPct val="0"/>
              </a:spcAft>
              <a:buNone/>
            </a:pPr>
            <a:endParaRPr lang="ru-RU" sz="3800" dirty="0" smtClean="0">
              <a:latin typeface="Times New Roman" pitchFamily="18" charset="0"/>
              <a:cs typeface="Times New Roman" pitchFamily="18" charset="0"/>
            </a:endParaRPr>
          </a:p>
          <a:p>
            <a:pPr marL="0" lvl="0" indent="107950" eaLnBrk="0" fontAlgn="base" hangingPunct="0">
              <a:spcBef>
                <a:spcPct val="0"/>
              </a:spcBef>
              <a:spcAft>
                <a:spcPct val="0"/>
              </a:spcAft>
              <a:buNone/>
            </a:pPr>
            <a:endParaRPr lang="ru-RU" sz="3800" dirty="0" smtClean="0">
              <a:latin typeface="Times New Roman" pitchFamily="18" charset="0"/>
              <a:cs typeface="Times New Roman" pitchFamily="18" charset="0"/>
            </a:endParaRPr>
          </a:p>
          <a:p>
            <a:pPr marL="0" lvl="0" indent="107950" eaLnBrk="0" fontAlgn="base" hangingPunct="0">
              <a:spcBef>
                <a:spcPct val="0"/>
              </a:spcBef>
              <a:spcAft>
                <a:spcPct val="0"/>
              </a:spcAft>
              <a:buNone/>
            </a:pPr>
            <a:r>
              <a:rPr lang="ru-RU" sz="3800" dirty="0" smtClean="0">
                <a:latin typeface="Times New Roman" pitchFamily="18" charset="0"/>
                <a:ea typeface="Times New Roman" pitchFamily="18" charset="0"/>
                <a:cs typeface="Times New Roman" pitchFamily="18" charset="0"/>
              </a:rPr>
              <a:t>Поэтому проблемной можно назвать ту ситуацию, когда учащийся не может </a:t>
            </a:r>
          </a:p>
          <a:p>
            <a:pPr marL="0" lvl="0" indent="107950" eaLnBrk="0" fontAlgn="base" hangingPunct="0">
              <a:spcBef>
                <a:spcPct val="0"/>
              </a:spcBef>
              <a:spcAft>
                <a:spcPct val="0"/>
              </a:spcAft>
              <a:buNone/>
            </a:pPr>
            <a:r>
              <a:rPr lang="ru-RU" sz="3800" dirty="0" smtClean="0">
                <a:latin typeface="Times New Roman" pitchFamily="18" charset="0"/>
                <a:ea typeface="Times New Roman" pitchFamily="18" charset="0"/>
                <a:cs typeface="Times New Roman" pitchFamily="18" charset="0"/>
              </a:rPr>
              <a:t>объяснить для себя возникающее противоречие, не может дать ответов   на  </a:t>
            </a:r>
          </a:p>
          <a:p>
            <a:pPr marL="0" lvl="0" indent="107950" eaLnBrk="0" fontAlgn="base" hangingPunct="0">
              <a:spcBef>
                <a:spcPct val="0"/>
              </a:spcBef>
              <a:spcAft>
                <a:spcPct val="0"/>
              </a:spcAft>
              <a:buNone/>
            </a:pPr>
            <a:r>
              <a:rPr lang="ru-RU" sz="3800" dirty="0" smtClean="0">
                <a:latin typeface="Times New Roman" pitchFamily="18" charset="0"/>
                <a:ea typeface="Times New Roman" pitchFamily="18" charset="0"/>
                <a:cs typeface="Times New Roman" pitchFamily="18" charset="0"/>
              </a:rPr>
              <a:t>вопросы, поскольку ни имеющиеся знания, ни содержащая в проблемной </a:t>
            </a:r>
          </a:p>
          <a:p>
            <a:pPr marL="0" lvl="0" indent="107950" eaLnBrk="0" fontAlgn="base" hangingPunct="0">
              <a:spcBef>
                <a:spcPct val="0"/>
              </a:spcBef>
              <a:spcAft>
                <a:spcPct val="0"/>
              </a:spcAft>
              <a:buNone/>
            </a:pPr>
            <a:r>
              <a:rPr lang="ru-RU" sz="3800" dirty="0" smtClean="0">
                <a:latin typeface="Times New Roman" pitchFamily="18" charset="0"/>
                <a:ea typeface="Times New Roman" pitchFamily="18" charset="0"/>
                <a:cs typeface="Times New Roman" pitchFamily="18" charset="0"/>
              </a:rPr>
              <a:t>ситуации информация, не содержат на них ответов и не содержат методов их </a:t>
            </a:r>
          </a:p>
          <a:p>
            <a:pPr marL="0" lvl="0" indent="107950" eaLnBrk="0" fontAlgn="base" hangingPunct="0">
              <a:spcBef>
                <a:spcPct val="0"/>
              </a:spcBef>
              <a:spcAft>
                <a:spcPct val="0"/>
              </a:spcAft>
              <a:buNone/>
            </a:pPr>
            <a:r>
              <a:rPr lang="ru-RU" sz="3800" dirty="0" smtClean="0">
                <a:latin typeface="Times New Roman" pitchFamily="18" charset="0"/>
                <a:ea typeface="Times New Roman" pitchFamily="18" charset="0"/>
                <a:cs typeface="Times New Roman" pitchFamily="18" charset="0"/>
              </a:rPr>
              <a:t>нахождения. С точки зрения психологии это и служит предпосылкой для </a:t>
            </a:r>
          </a:p>
          <a:p>
            <a:pPr marL="0" lvl="0" indent="107950" eaLnBrk="0" fontAlgn="base" hangingPunct="0">
              <a:spcBef>
                <a:spcPct val="0"/>
              </a:spcBef>
              <a:spcAft>
                <a:spcPct val="0"/>
              </a:spcAft>
              <a:buNone/>
            </a:pPr>
            <a:r>
              <a:rPr lang="ru-RU" sz="3800" dirty="0" smtClean="0">
                <a:latin typeface="Times New Roman" pitchFamily="18" charset="0"/>
                <a:ea typeface="Times New Roman" pitchFamily="18" charset="0"/>
                <a:cs typeface="Times New Roman" pitchFamily="18" charset="0"/>
              </a:rPr>
              <a:t>появления мыслительной активности по выявлению и решению проблем. </a:t>
            </a:r>
          </a:p>
          <a:p>
            <a:pPr marL="0" lvl="0" indent="107950" eaLnBrk="0" fontAlgn="base" hangingPunct="0">
              <a:spcBef>
                <a:spcPct val="0"/>
              </a:spcBef>
              <a:spcAft>
                <a:spcPct val="0"/>
              </a:spcAft>
              <a:buNone/>
            </a:pPr>
            <a:endParaRPr lang="ru-RU" sz="3800" dirty="0" smtClean="0">
              <a:latin typeface="Times New Roman" pitchFamily="18" charset="0"/>
              <a:cs typeface="Times New Roman" pitchFamily="18" charset="0"/>
            </a:endParaRPr>
          </a:p>
          <a:p>
            <a:pPr marL="0" lvl="0" indent="107950" eaLnBrk="0" fontAlgn="base" hangingPunct="0">
              <a:spcBef>
                <a:spcPct val="0"/>
              </a:spcBef>
              <a:spcAft>
                <a:spcPct val="0"/>
              </a:spcAft>
              <a:buNone/>
            </a:pPr>
            <a:r>
              <a:rPr lang="ru-RU" sz="3800" b="1" u="sng" dirty="0" smtClean="0">
                <a:solidFill>
                  <a:srgbClr val="FF0000"/>
                </a:solidFill>
                <a:latin typeface="Times New Roman" pitchFamily="18" charset="0"/>
                <a:ea typeface="Times New Roman" pitchFamily="18" charset="0"/>
                <a:cs typeface="Times New Roman" pitchFamily="18" charset="0"/>
              </a:rPr>
              <a:t>Важно:</a:t>
            </a:r>
          </a:p>
          <a:p>
            <a:pPr marL="0" lvl="0" indent="107950" eaLnBrk="0" fontAlgn="base" hangingPunct="0">
              <a:spcBef>
                <a:spcPct val="0"/>
              </a:spcBef>
              <a:spcAft>
                <a:spcPct val="0"/>
              </a:spcAft>
              <a:buNone/>
            </a:pPr>
            <a:endParaRPr lang="ru-RU" sz="3800" dirty="0" smtClean="0">
              <a:solidFill>
                <a:srgbClr val="FF0000"/>
              </a:solidFill>
              <a:latin typeface="Times New Roman" pitchFamily="18" charset="0"/>
              <a:cs typeface="Times New Roman" pitchFamily="18" charset="0"/>
            </a:endParaRPr>
          </a:p>
          <a:p>
            <a:pPr marL="0" lvl="0" indent="107950" eaLnBrk="0" fontAlgn="base" hangingPunct="0">
              <a:spcBef>
                <a:spcPct val="0"/>
              </a:spcBef>
              <a:spcAft>
                <a:spcPct val="0"/>
              </a:spcAft>
              <a:buNone/>
            </a:pPr>
            <a:r>
              <a:rPr lang="ru-RU" sz="3800" b="1" i="1" dirty="0" smtClean="0">
                <a:solidFill>
                  <a:srgbClr val="FF0000"/>
                </a:solidFill>
                <a:latin typeface="Times New Roman" pitchFamily="18" charset="0"/>
                <a:ea typeface="Times New Roman" pitchFamily="18" charset="0"/>
                <a:cs typeface="Times New Roman" pitchFamily="18" charset="0"/>
              </a:rPr>
              <a:t>Проблемная ситуация должна  находиться   в  зоне ближайшего развития  </a:t>
            </a:r>
            <a:r>
              <a:rPr lang="ru-RU" sz="3800" b="1" dirty="0" smtClean="0">
                <a:solidFill>
                  <a:srgbClr val="FF0000"/>
                </a:solidFill>
                <a:latin typeface="Times New Roman" pitchFamily="18" charset="0"/>
                <a:ea typeface="Times New Roman" pitchFamily="18" charset="0"/>
                <a:cs typeface="Times New Roman" pitchFamily="18" charset="0"/>
              </a:rPr>
              <a:t>(по  </a:t>
            </a:r>
            <a:r>
              <a:rPr lang="ru-RU" sz="3800" b="1" dirty="0" err="1" smtClean="0">
                <a:solidFill>
                  <a:srgbClr val="FF0000"/>
                </a:solidFill>
                <a:latin typeface="Times New Roman" pitchFamily="18" charset="0"/>
                <a:ea typeface="Times New Roman" pitchFamily="18" charset="0"/>
                <a:cs typeface="Times New Roman" pitchFamily="18" charset="0"/>
              </a:rPr>
              <a:t>Выготскому</a:t>
            </a:r>
            <a:r>
              <a:rPr lang="ru-RU" sz="3800" b="1" dirty="0" smtClean="0">
                <a:solidFill>
                  <a:srgbClr val="FF0000"/>
                </a:solidFill>
                <a:latin typeface="Times New Roman" pitchFamily="18" charset="0"/>
                <a:ea typeface="Times New Roman" pitchFamily="18" charset="0"/>
                <a:cs typeface="Times New Roman" pitchFamily="18" charset="0"/>
              </a:rPr>
              <a:t>),   </a:t>
            </a:r>
            <a:r>
              <a:rPr lang="ru-RU" sz="3800" b="1" dirty="0" smtClean="0">
                <a:latin typeface="Times New Roman" pitchFamily="18" charset="0"/>
                <a:ea typeface="Times New Roman" pitchFamily="18" charset="0"/>
                <a:cs typeface="Times New Roman" pitchFamily="18" charset="0"/>
              </a:rPr>
              <a:t>то есть, создавая значительные трудности, все-таки объективно может быть разрешена учащимися.</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39718"/>
          </a:xfrm>
          <a:solidFill>
            <a:schemeClr val="bg1">
              <a:lumMod val="85000"/>
            </a:schemeClr>
          </a:solidFill>
          <a:ln>
            <a:solidFill>
              <a:schemeClr val="accent2">
                <a:lumMod val="75000"/>
              </a:schemeClr>
            </a:solidFill>
          </a:ln>
        </p:spPr>
        <p:txBody>
          <a:bodyPr>
            <a:normAutofit/>
          </a:bodyPr>
          <a:lstStyle/>
          <a:p>
            <a:r>
              <a:rPr lang="ru-RU" sz="2000" b="1" dirty="0" smtClean="0">
                <a:latin typeface="Times New Roman" pitchFamily="18" charset="0"/>
                <a:cs typeface="Times New Roman" pitchFamily="18" charset="0"/>
              </a:rPr>
              <a:t>Алгоритм  создания  проблемной  ситуации</a:t>
            </a:r>
            <a:endParaRPr lang="ru-RU" sz="2000"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928670"/>
            <a:ext cx="8229600" cy="5500725"/>
          </a:xfrm>
          <a:solidFill>
            <a:schemeClr val="tx2">
              <a:lumMod val="20000"/>
              <a:lumOff val="80000"/>
            </a:schemeClr>
          </a:solidFill>
          <a:ln>
            <a:solidFill>
              <a:schemeClr val="tx2">
                <a:lumMod val="60000"/>
                <a:lumOff val="40000"/>
              </a:schemeClr>
            </a:solidFill>
          </a:ln>
        </p:spPr>
        <p:txBody>
          <a:bodyPr>
            <a:normAutofit fontScale="47500" lnSpcReduction="20000"/>
          </a:bodyPr>
          <a:lstStyle/>
          <a:p>
            <a:pPr marL="0" lvl="0" indent="252413" algn="ctr" eaLnBrk="0" fontAlgn="base" hangingPunct="0">
              <a:spcBef>
                <a:spcPct val="0"/>
              </a:spcBef>
              <a:spcAft>
                <a:spcPct val="0"/>
              </a:spcAft>
              <a:buNone/>
              <a:tabLst>
                <a:tab pos="571500" algn="l"/>
              </a:tabLst>
            </a:pPr>
            <a:endParaRPr lang="ru-RU" sz="3400" b="1" dirty="0" smtClean="0">
              <a:solidFill>
                <a:srgbClr val="FF0000"/>
              </a:solidFill>
              <a:latin typeface="Times New Roman" pitchFamily="18" charset="0"/>
              <a:ea typeface="Times New Roman" pitchFamily="18" charset="0"/>
              <a:cs typeface="Times New Roman" pitchFamily="18" charset="0"/>
            </a:endParaRPr>
          </a:p>
          <a:p>
            <a:pPr marL="0" lvl="0" indent="252413" algn="ctr" eaLnBrk="0" fontAlgn="base" hangingPunct="0">
              <a:spcBef>
                <a:spcPct val="0"/>
              </a:spcBef>
              <a:spcAft>
                <a:spcPct val="0"/>
              </a:spcAft>
              <a:buNone/>
              <a:tabLst>
                <a:tab pos="571500" algn="l"/>
              </a:tabLst>
            </a:pPr>
            <a:endParaRPr lang="ru-RU" sz="3400" b="1" dirty="0" smtClean="0">
              <a:solidFill>
                <a:srgbClr val="FF0000"/>
              </a:solidFill>
              <a:latin typeface="Times New Roman" pitchFamily="18" charset="0"/>
              <a:ea typeface="Times New Roman" pitchFamily="18" charset="0"/>
              <a:cs typeface="Times New Roman" pitchFamily="18" charset="0"/>
            </a:endParaRPr>
          </a:p>
          <a:p>
            <a:pPr marL="0" lvl="0" indent="252413" algn="ctr" eaLnBrk="0" fontAlgn="base" hangingPunct="0">
              <a:spcBef>
                <a:spcPct val="0"/>
              </a:spcBef>
              <a:spcAft>
                <a:spcPct val="0"/>
              </a:spcAft>
              <a:buNone/>
              <a:tabLst>
                <a:tab pos="571500" algn="l"/>
              </a:tabLst>
            </a:pPr>
            <a:r>
              <a:rPr lang="ru-RU" sz="3400" b="1" dirty="0" smtClean="0">
                <a:solidFill>
                  <a:srgbClr val="FF0000"/>
                </a:solidFill>
                <a:latin typeface="Times New Roman" pitchFamily="18" charset="0"/>
                <a:ea typeface="Times New Roman" pitchFamily="18" charset="0"/>
                <a:cs typeface="Times New Roman" pitchFamily="18" charset="0"/>
              </a:rPr>
              <a:t>Алгоритм  создания  проблемной  ситуации</a:t>
            </a:r>
            <a:endParaRPr lang="ru-RU" sz="3400" dirty="0" smtClean="0">
              <a:latin typeface="Times New Roman" pitchFamily="18" charset="0"/>
              <a:cs typeface="Times New Roman" pitchFamily="18" charset="0"/>
            </a:endParaRPr>
          </a:p>
          <a:p>
            <a:pPr marL="0" lvl="0" indent="252413" algn="ctr" eaLnBrk="0" fontAlgn="base" hangingPunct="0">
              <a:spcBef>
                <a:spcPct val="0"/>
              </a:spcBef>
              <a:spcAft>
                <a:spcPct val="0"/>
              </a:spcAft>
              <a:buNone/>
              <a:tabLst>
                <a:tab pos="571500" algn="l"/>
              </a:tabLst>
            </a:pPr>
            <a:r>
              <a:rPr lang="ru-RU" sz="3400" b="1" dirty="0" smtClean="0">
                <a:solidFill>
                  <a:srgbClr val="FF0000"/>
                </a:solidFill>
                <a:latin typeface="Times New Roman" pitchFamily="18" charset="0"/>
                <a:ea typeface="Times New Roman" pitchFamily="18" charset="0"/>
                <a:cs typeface="Times New Roman" pitchFamily="18" charset="0"/>
              </a:rPr>
              <a:t>и  организация  работы  в  группах</a:t>
            </a:r>
            <a:endParaRPr lang="ru-RU" sz="3400" dirty="0" smtClean="0">
              <a:latin typeface="Times New Roman" pitchFamily="18" charset="0"/>
              <a:cs typeface="Times New Roman" pitchFamily="18" charset="0"/>
            </a:endParaRPr>
          </a:p>
          <a:p>
            <a:pPr marL="0" lvl="0" indent="252413" algn="ctr" eaLnBrk="0" fontAlgn="base" hangingPunct="0">
              <a:spcBef>
                <a:spcPct val="0"/>
              </a:spcBef>
              <a:spcAft>
                <a:spcPct val="0"/>
              </a:spcAft>
              <a:buNone/>
              <a:tabLst>
                <a:tab pos="571500" algn="l"/>
              </a:tabLst>
            </a:pPr>
            <a:r>
              <a:rPr lang="ru-RU" sz="3400" b="1" dirty="0" smtClean="0">
                <a:solidFill>
                  <a:srgbClr val="FF0000"/>
                </a:solidFill>
                <a:latin typeface="Times New Roman" pitchFamily="18" charset="0"/>
                <a:ea typeface="Times New Roman" pitchFamily="18" charset="0"/>
                <a:cs typeface="Times New Roman" pitchFamily="18" charset="0"/>
              </a:rPr>
              <a:t>(на  основе  личного  опыта).</a:t>
            </a:r>
          </a:p>
          <a:p>
            <a:pPr marL="0" lvl="0" indent="252413" algn="ctr" eaLnBrk="0" fontAlgn="base" hangingPunct="0">
              <a:spcBef>
                <a:spcPct val="0"/>
              </a:spcBef>
              <a:spcAft>
                <a:spcPct val="0"/>
              </a:spcAft>
              <a:buNone/>
              <a:tabLst>
                <a:tab pos="571500" algn="l"/>
              </a:tabLst>
            </a:pPr>
            <a:endParaRPr lang="ru-RU" sz="3400" b="1" dirty="0" smtClean="0">
              <a:solidFill>
                <a:srgbClr val="FF0000"/>
              </a:solidFill>
              <a:latin typeface="Times New Roman" pitchFamily="18" charset="0"/>
              <a:ea typeface="Times New Roman" pitchFamily="18" charset="0"/>
              <a:cs typeface="Times New Roman" pitchFamily="18" charset="0"/>
            </a:endParaRPr>
          </a:p>
          <a:p>
            <a:pPr marL="0" lvl="0" indent="252413" algn="just" eaLnBrk="0" fontAlgn="base" hangingPunct="0">
              <a:spcBef>
                <a:spcPct val="0"/>
              </a:spcBef>
              <a:spcAft>
                <a:spcPct val="0"/>
              </a:spcAft>
              <a:buNone/>
              <a:tabLst>
                <a:tab pos="571500" algn="l"/>
              </a:tabLst>
            </a:pPr>
            <a:endParaRPr lang="ru-RU" dirty="0" smtClean="0">
              <a:latin typeface="Times New Roman" pitchFamily="18" charset="0"/>
              <a:cs typeface="Times New Roman" pitchFamily="18" charset="0"/>
            </a:endParaRPr>
          </a:p>
          <a:p>
            <a:pPr marL="0" lvl="0" indent="252413" algn="just" eaLnBrk="0" fontAlgn="base" hangingPunct="0">
              <a:spcBef>
                <a:spcPct val="0"/>
              </a:spcBef>
              <a:spcAft>
                <a:spcPct val="0"/>
              </a:spcAft>
              <a:buNone/>
              <a:tabLst>
                <a:tab pos="571500" algn="l"/>
              </a:tabLst>
            </a:pPr>
            <a:r>
              <a:rPr lang="ru-RU" sz="3400" dirty="0" smtClean="0">
                <a:latin typeface="Times New Roman" pitchFamily="18" charset="0"/>
                <a:ea typeface="Times New Roman" pitchFamily="18" charset="0"/>
                <a:cs typeface="Times New Roman" pitchFamily="18" charset="0"/>
              </a:rPr>
              <a:t>1. </a:t>
            </a:r>
            <a:r>
              <a:rPr lang="ru-RU" sz="3400" b="1" dirty="0" smtClean="0">
                <a:solidFill>
                  <a:srgbClr val="FF0000"/>
                </a:solidFill>
                <a:latin typeface="Times New Roman" pitchFamily="18" charset="0"/>
                <a:ea typeface="Times New Roman" pitchFamily="18" charset="0"/>
                <a:cs typeface="Times New Roman" pitchFamily="18" charset="0"/>
              </a:rPr>
              <a:t>«Подводка»</a:t>
            </a:r>
            <a:r>
              <a:rPr lang="ru-RU" sz="3400" dirty="0" smtClean="0">
                <a:solidFill>
                  <a:srgbClr val="FF0000"/>
                </a:solidFill>
                <a:latin typeface="Times New Roman" pitchFamily="18" charset="0"/>
                <a:ea typeface="Times New Roman" pitchFamily="18" charset="0"/>
                <a:cs typeface="Times New Roman" pitchFamily="18" charset="0"/>
              </a:rPr>
              <a:t>  </a:t>
            </a:r>
            <a:r>
              <a:rPr lang="ru-RU" sz="3400" dirty="0" smtClean="0">
                <a:latin typeface="Times New Roman" pitchFamily="18" charset="0"/>
                <a:ea typeface="Times New Roman" pitchFamily="18" charset="0"/>
                <a:cs typeface="Times New Roman" pitchFamily="18" charset="0"/>
              </a:rPr>
              <a:t>к  созданию  проблемной  ситуации. </a:t>
            </a:r>
            <a:endParaRPr lang="ru-RU" sz="3400" dirty="0" smtClean="0">
              <a:latin typeface="Times New Roman" pitchFamily="18" charset="0"/>
              <a:cs typeface="Times New Roman" pitchFamily="18" charset="0"/>
            </a:endParaRPr>
          </a:p>
          <a:p>
            <a:pPr marL="0" lvl="0" indent="252413" algn="just" eaLnBrk="0" fontAlgn="base" hangingPunct="0">
              <a:spcBef>
                <a:spcPct val="0"/>
              </a:spcBef>
              <a:spcAft>
                <a:spcPct val="0"/>
              </a:spcAft>
              <a:buNone/>
              <a:tabLst>
                <a:tab pos="571500" algn="l"/>
              </a:tabLst>
            </a:pPr>
            <a:r>
              <a:rPr lang="ru-RU" sz="3400" dirty="0" smtClean="0">
                <a:latin typeface="Times New Roman" pitchFamily="18" charset="0"/>
                <a:ea typeface="Times New Roman" pitchFamily="18" charset="0"/>
                <a:cs typeface="Times New Roman" pitchFamily="18" charset="0"/>
              </a:rPr>
              <a:t>    ( стихотворение,  серия  картинок,  видеосюжет,  диалог  и  др.   Цель  -  создание</a:t>
            </a:r>
          </a:p>
          <a:p>
            <a:pPr marL="0" lvl="0" indent="252413" algn="just" eaLnBrk="0" fontAlgn="base" hangingPunct="0">
              <a:spcBef>
                <a:spcPct val="0"/>
              </a:spcBef>
              <a:spcAft>
                <a:spcPct val="0"/>
              </a:spcAft>
              <a:buNone/>
              <a:tabLst>
                <a:tab pos="571500" algn="l"/>
              </a:tabLst>
            </a:pPr>
            <a:r>
              <a:rPr lang="ru-RU" sz="3400" dirty="0" smtClean="0">
                <a:latin typeface="Times New Roman" pitchFamily="18" charset="0"/>
                <a:ea typeface="Times New Roman" pitchFamily="18" charset="0"/>
                <a:cs typeface="Times New Roman" pitchFamily="18" charset="0"/>
              </a:rPr>
              <a:t>    необходимого   эмоционального настроя ).</a:t>
            </a:r>
          </a:p>
          <a:p>
            <a:pPr marL="0" lvl="0" indent="252413" algn="just" eaLnBrk="0" fontAlgn="base" hangingPunct="0">
              <a:spcBef>
                <a:spcPct val="0"/>
              </a:spcBef>
              <a:spcAft>
                <a:spcPct val="0"/>
              </a:spcAft>
              <a:buNone/>
              <a:tabLst>
                <a:tab pos="571500" algn="l"/>
              </a:tabLst>
            </a:pPr>
            <a:endParaRPr lang="ru-RU" sz="3400" dirty="0" smtClean="0">
              <a:latin typeface="Times New Roman" pitchFamily="18" charset="0"/>
              <a:cs typeface="Times New Roman" pitchFamily="18" charset="0"/>
            </a:endParaRPr>
          </a:p>
          <a:p>
            <a:pPr marL="0" lvl="0" indent="252413" algn="just" eaLnBrk="0" fontAlgn="base" hangingPunct="0">
              <a:spcBef>
                <a:spcPct val="0"/>
              </a:spcBef>
              <a:spcAft>
                <a:spcPct val="0"/>
              </a:spcAft>
              <a:buNone/>
              <a:tabLst>
                <a:tab pos="571500" algn="l"/>
              </a:tabLst>
            </a:pPr>
            <a:r>
              <a:rPr lang="ru-RU" sz="3400" dirty="0" smtClean="0">
                <a:latin typeface="Times New Roman" pitchFamily="18" charset="0"/>
                <a:ea typeface="Times New Roman" pitchFamily="18" charset="0"/>
                <a:cs typeface="Times New Roman" pitchFamily="18" charset="0"/>
              </a:rPr>
              <a:t>2.</a:t>
            </a:r>
            <a:r>
              <a:rPr lang="ru-RU" sz="3400" b="1" dirty="0" smtClean="0">
                <a:latin typeface="Times New Roman" pitchFamily="18" charset="0"/>
                <a:ea typeface="Times New Roman" pitchFamily="18" charset="0"/>
                <a:cs typeface="Times New Roman" pitchFamily="18" charset="0"/>
              </a:rPr>
              <a:t> </a:t>
            </a:r>
            <a:r>
              <a:rPr lang="ru-RU" sz="3400" b="1" dirty="0" smtClean="0">
                <a:solidFill>
                  <a:srgbClr val="FF0000"/>
                </a:solidFill>
                <a:latin typeface="Times New Roman" pitchFamily="18" charset="0"/>
                <a:ea typeface="Times New Roman" pitchFamily="18" charset="0"/>
                <a:cs typeface="Times New Roman" pitchFamily="18" charset="0"/>
              </a:rPr>
              <a:t>Формулировка</a:t>
            </a:r>
            <a:r>
              <a:rPr lang="ru-RU" sz="3400" dirty="0" smtClean="0">
                <a:latin typeface="Times New Roman" pitchFamily="18" charset="0"/>
                <a:ea typeface="Times New Roman" pitchFamily="18" charset="0"/>
                <a:cs typeface="Times New Roman" pitchFamily="18" charset="0"/>
              </a:rPr>
              <a:t>  проблемной  ситуации  в  форме  краткого  вопроса,  содержащего</a:t>
            </a:r>
            <a:endParaRPr lang="en-US" sz="3400" dirty="0" smtClean="0">
              <a:latin typeface="Times New Roman" pitchFamily="18" charset="0"/>
              <a:ea typeface="Times New Roman" pitchFamily="18" charset="0"/>
              <a:cs typeface="Times New Roman" pitchFamily="18" charset="0"/>
            </a:endParaRPr>
          </a:p>
          <a:p>
            <a:pPr marL="0" lvl="0" indent="252413" algn="just" eaLnBrk="0" fontAlgn="base" hangingPunct="0">
              <a:spcBef>
                <a:spcPct val="0"/>
              </a:spcBef>
              <a:spcAft>
                <a:spcPct val="0"/>
              </a:spcAft>
              <a:buNone/>
              <a:tabLst>
                <a:tab pos="571500" algn="l"/>
              </a:tabLst>
            </a:pPr>
            <a:r>
              <a:rPr lang="ru-RU" sz="3400" dirty="0" smtClean="0">
                <a:latin typeface="Times New Roman" pitchFamily="18" charset="0"/>
                <a:ea typeface="Times New Roman" pitchFamily="18" charset="0"/>
                <a:cs typeface="Times New Roman" pitchFamily="18" charset="0"/>
              </a:rPr>
              <a:t>  проблему,  или  цитаты.</a:t>
            </a:r>
            <a:endParaRPr lang="ru-RU" sz="3400" dirty="0" smtClean="0">
              <a:latin typeface="Times New Roman" pitchFamily="18" charset="0"/>
              <a:cs typeface="Times New Roman" pitchFamily="18" charset="0"/>
            </a:endParaRPr>
          </a:p>
          <a:p>
            <a:pPr marL="0" lvl="0" indent="252413" algn="just" eaLnBrk="0" fontAlgn="base" hangingPunct="0">
              <a:spcBef>
                <a:spcPct val="0"/>
              </a:spcBef>
              <a:spcAft>
                <a:spcPct val="0"/>
              </a:spcAft>
              <a:buNone/>
              <a:tabLst>
                <a:tab pos="571500" algn="l"/>
              </a:tabLst>
            </a:pPr>
            <a:r>
              <a:rPr lang="ru-RU" sz="3400" dirty="0" smtClean="0">
                <a:latin typeface="Times New Roman" pitchFamily="18" charset="0"/>
                <a:ea typeface="Times New Roman" pitchFamily="18" charset="0"/>
                <a:cs typeface="Times New Roman" pitchFamily="18" charset="0"/>
              </a:rPr>
              <a:t>  </a:t>
            </a:r>
            <a:r>
              <a:rPr lang="en-US" sz="3400" dirty="0" smtClean="0">
                <a:latin typeface="Times New Roman" pitchFamily="18" charset="0"/>
                <a:ea typeface="Times New Roman" pitchFamily="18" charset="0"/>
                <a:cs typeface="Times New Roman" pitchFamily="18" charset="0"/>
              </a:rPr>
              <a:t>( To  TV  or  not  to  TV?     Do  we  need  an  all-Russia  TV  turn-off  week?</a:t>
            </a:r>
            <a:endParaRPr lang="ru-RU" sz="3400" dirty="0" smtClean="0">
              <a:latin typeface="Times New Roman" pitchFamily="18" charset="0"/>
              <a:cs typeface="Times New Roman" pitchFamily="18" charset="0"/>
            </a:endParaRPr>
          </a:p>
          <a:p>
            <a:pPr marL="0" lvl="0" indent="252413" algn="just" eaLnBrk="0" fontAlgn="base" hangingPunct="0">
              <a:spcBef>
                <a:spcPct val="0"/>
              </a:spcBef>
              <a:spcAft>
                <a:spcPct val="0"/>
              </a:spcAft>
              <a:buNone/>
              <a:tabLst>
                <a:tab pos="571500" algn="l"/>
              </a:tabLst>
            </a:pPr>
            <a:r>
              <a:rPr lang="en-US" sz="3400" dirty="0" smtClean="0">
                <a:latin typeface="Times New Roman" pitchFamily="18" charset="0"/>
                <a:ea typeface="Times New Roman" pitchFamily="18" charset="0"/>
                <a:cs typeface="Times New Roman" pitchFamily="18" charset="0"/>
              </a:rPr>
              <a:t>   To  diet  or  not  to  diet?       Should  we  be   kind  or  be  cruel?</a:t>
            </a:r>
            <a:endParaRPr lang="ru-RU" sz="3400" dirty="0" smtClean="0">
              <a:latin typeface="Times New Roman" pitchFamily="18" charset="0"/>
              <a:cs typeface="Times New Roman" pitchFamily="18" charset="0"/>
            </a:endParaRPr>
          </a:p>
          <a:p>
            <a:pPr marL="0" lvl="0" indent="252413" algn="just" eaLnBrk="0" fontAlgn="base" hangingPunct="0">
              <a:spcBef>
                <a:spcPct val="0"/>
              </a:spcBef>
              <a:spcAft>
                <a:spcPct val="0"/>
              </a:spcAft>
              <a:buNone/>
              <a:tabLst>
                <a:tab pos="571500" algn="l"/>
              </a:tabLst>
            </a:pPr>
            <a:r>
              <a:rPr lang="en-US" sz="3400" dirty="0" smtClean="0">
                <a:latin typeface="Times New Roman" pitchFamily="18" charset="0"/>
                <a:ea typeface="Times New Roman" pitchFamily="18" charset="0"/>
                <a:cs typeface="Times New Roman" pitchFamily="18" charset="0"/>
              </a:rPr>
              <a:t>   Being  materialistic  -  a   key  to  happy  life? ). </a:t>
            </a:r>
            <a:endParaRPr lang="ru-RU" sz="3400" dirty="0" smtClean="0">
              <a:latin typeface="Times New Roman" pitchFamily="18" charset="0"/>
              <a:cs typeface="Times New Roman" pitchFamily="18" charset="0"/>
            </a:endParaRPr>
          </a:p>
          <a:p>
            <a:pPr marL="0" lvl="0" indent="252413" algn="just" eaLnBrk="0" fontAlgn="base" hangingPunct="0">
              <a:spcBef>
                <a:spcPct val="0"/>
              </a:spcBef>
              <a:spcAft>
                <a:spcPct val="0"/>
              </a:spcAft>
              <a:buNone/>
              <a:tabLst>
                <a:tab pos="571500" algn="l"/>
              </a:tabLst>
            </a:pPr>
            <a:r>
              <a:rPr lang="en-US" sz="3400" dirty="0" smtClean="0">
                <a:latin typeface="Times New Roman" pitchFamily="18" charset="0"/>
                <a:ea typeface="Times New Roman" pitchFamily="18" charset="0"/>
                <a:cs typeface="Times New Roman" pitchFamily="18" charset="0"/>
              </a:rPr>
              <a:t>  </a:t>
            </a:r>
            <a:endParaRPr lang="ru-RU" sz="3400" dirty="0" smtClean="0">
              <a:latin typeface="Times New Roman" pitchFamily="18" charset="0"/>
              <a:cs typeface="Times New Roman" pitchFamily="18" charset="0"/>
            </a:endParaRPr>
          </a:p>
          <a:p>
            <a:pPr marL="0" lvl="0" indent="252413" algn="just" eaLnBrk="0" fontAlgn="base" hangingPunct="0">
              <a:spcBef>
                <a:spcPct val="0"/>
              </a:spcBef>
              <a:spcAft>
                <a:spcPct val="0"/>
              </a:spcAft>
              <a:buNone/>
              <a:tabLst>
                <a:tab pos="571500" algn="l"/>
              </a:tabLst>
            </a:pPr>
            <a:r>
              <a:rPr lang="ru-RU" sz="3400" dirty="0" smtClean="0">
                <a:latin typeface="Times New Roman" pitchFamily="18" charset="0"/>
                <a:ea typeface="Times New Roman" pitchFamily="18" charset="0"/>
                <a:cs typeface="Times New Roman" pitchFamily="18" charset="0"/>
              </a:rPr>
              <a:t>3. Деление  на  группы  и  </a:t>
            </a:r>
            <a:r>
              <a:rPr lang="ru-RU" sz="3400" b="1" dirty="0" smtClean="0">
                <a:solidFill>
                  <a:srgbClr val="FF0000"/>
                </a:solidFill>
                <a:latin typeface="Times New Roman" pitchFamily="18" charset="0"/>
                <a:ea typeface="Times New Roman" pitchFamily="18" charset="0"/>
                <a:cs typeface="Times New Roman" pitchFamily="18" charset="0"/>
              </a:rPr>
              <a:t>работа в  группах</a:t>
            </a:r>
            <a:r>
              <a:rPr lang="ru-RU" sz="3400" dirty="0" smtClean="0">
                <a:solidFill>
                  <a:srgbClr val="FF0000"/>
                </a:solidFill>
                <a:latin typeface="Times New Roman" pitchFamily="18" charset="0"/>
                <a:ea typeface="Times New Roman" pitchFamily="18" charset="0"/>
                <a:cs typeface="Times New Roman" pitchFamily="18" charset="0"/>
              </a:rPr>
              <a:t>  </a:t>
            </a:r>
            <a:r>
              <a:rPr lang="ru-RU" sz="3400" dirty="0" smtClean="0">
                <a:latin typeface="Times New Roman" pitchFamily="18" charset="0"/>
                <a:ea typeface="Times New Roman" pitchFamily="18" charset="0"/>
                <a:cs typeface="Times New Roman" pitchFamily="18" charset="0"/>
              </a:rPr>
              <a:t>с  учетом  «зоны  ближайшего  развития»</a:t>
            </a:r>
            <a:endParaRPr lang="ru-RU" sz="3400" dirty="0" smtClean="0">
              <a:latin typeface="Times New Roman" pitchFamily="18" charset="0"/>
              <a:cs typeface="Times New Roman" pitchFamily="18" charset="0"/>
            </a:endParaRPr>
          </a:p>
          <a:p>
            <a:pPr marL="0" lvl="0" indent="252413" algn="just" eaLnBrk="0" fontAlgn="base" hangingPunct="0">
              <a:spcBef>
                <a:spcPct val="0"/>
              </a:spcBef>
              <a:spcAft>
                <a:spcPct val="0"/>
              </a:spcAft>
              <a:buNone/>
              <a:tabLst>
                <a:tab pos="571500" algn="l"/>
              </a:tabLst>
            </a:pPr>
            <a:r>
              <a:rPr lang="ru-RU" sz="3400" dirty="0" smtClean="0">
                <a:latin typeface="Times New Roman" pitchFamily="18" charset="0"/>
                <a:ea typeface="Times New Roman" pitchFamily="18" charset="0"/>
                <a:cs typeface="Times New Roman" pitchFamily="18" charset="0"/>
              </a:rPr>
              <a:t>    и  использованием   языковых  опор- «подсказок»    (</a:t>
            </a:r>
            <a:r>
              <a:rPr lang="ru-RU" sz="3400" dirty="0" err="1" smtClean="0">
                <a:latin typeface="Times New Roman" pitchFamily="18" charset="0"/>
                <a:ea typeface="Times New Roman" pitchFamily="18" charset="0"/>
                <a:cs typeface="Times New Roman" pitchFamily="18" charset="0"/>
              </a:rPr>
              <a:t>useful</a:t>
            </a:r>
            <a:r>
              <a:rPr lang="ru-RU" sz="3400" dirty="0" smtClean="0">
                <a:latin typeface="Times New Roman" pitchFamily="18" charset="0"/>
                <a:ea typeface="Times New Roman" pitchFamily="18" charset="0"/>
                <a:cs typeface="Times New Roman" pitchFamily="18" charset="0"/>
              </a:rPr>
              <a:t>  </a:t>
            </a:r>
            <a:r>
              <a:rPr lang="ru-RU" sz="3400" dirty="0" err="1" smtClean="0">
                <a:latin typeface="Times New Roman" pitchFamily="18" charset="0"/>
                <a:ea typeface="Times New Roman" pitchFamily="18" charset="0"/>
                <a:cs typeface="Times New Roman" pitchFamily="18" charset="0"/>
              </a:rPr>
              <a:t>tips</a:t>
            </a:r>
            <a:r>
              <a:rPr lang="ru-RU" sz="3400" dirty="0" smtClean="0">
                <a:latin typeface="Times New Roman" pitchFamily="18" charset="0"/>
                <a:ea typeface="Times New Roman" pitchFamily="18" charset="0"/>
                <a:cs typeface="Times New Roman" pitchFamily="18" charset="0"/>
              </a:rPr>
              <a:t>)</a:t>
            </a:r>
            <a:r>
              <a:rPr lang="en-US" sz="3400" dirty="0" smtClean="0">
                <a:latin typeface="Times New Roman" pitchFamily="18" charset="0"/>
                <a:ea typeface="Times New Roman" pitchFamily="18" charset="0"/>
                <a:cs typeface="Times New Roman" pitchFamily="18" charset="0"/>
              </a:rPr>
              <a:t>.</a:t>
            </a:r>
          </a:p>
          <a:p>
            <a:pPr marL="0" lvl="0" indent="252413" algn="just" eaLnBrk="0" fontAlgn="base" hangingPunct="0">
              <a:spcBef>
                <a:spcPct val="0"/>
              </a:spcBef>
              <a:spcAft>
                <a:spcPct val="0"/>
              </a:spcAft>
              <a:buNone/>
              <a:tabLst>
                <a:tab pos="571500" algn="l"/>
              </a:tabLst>
            </a:pPr>
            <a:endParaRPr lang="ru-RU" sz="3400" dirty="0" smtClean="0">
              <a:latin typeface="Times New Roman" pitchFamily="18" charset="0"/>
              <a:cs typeface="Times New Roman" pitchFamily="18" charset="0"/>
            </a:endParaRPr>
          </a:p>
          <a:p>
            <a:pPr marL="0" lvl="0" indent="252413" algn="just" eaLnBrk="0" fontAlgn="base" hangingPunct="0">
              <a:spcBef>
                <a:spcPct val="0"/>
              </a:spcBef>
              <a:spcAft>
                <a:spcPct val="0"/>
              </a:spcAft>
              <a:buNone/>
              <a:tabLst>
                <a:tab pos="571500" algn="l"/>
              </a:tabLst>
            </a:pPr>
            <a:r>
              <a:rPr lang="ru-RU" sz="3400" dirty="0" smtClean="0">
                <a:latin typeface="Times New Roman" pitchFamily="18" charset="0"/>
                <a:ea typeface="Times New Roman" pitchFamily="18" charset="0"/>
                <a:cs typeface="Times New Roman" pitchFamily="18" charset="0"/>
              </a:rPr>
              <a:t>4.</a:t>
            </a:r>
            <a:r>
              <a:rPr lang="ru-RU" sz="3400" dirty="0" smtClean="0">
                <a:solidFill>
                  <a:srgbClr val="FF0000"/>
                </a:solidFill>
                <a:latin typeface="Times New Roman" pitchFamily="18" charset="0"/>
                <a:ea typeface="Times New Roman" pitchFamily="18" charset="0"/>
                <a:cs typeface="Times New Roman" pitchFamily="18" charset="0"/>
              </a:rPr>
              <a:t>    </a:t>
            </a:r>
            <a:r>
              <a:rPr lang="ru-RU" sz="3400" b="1" dirty="0" smtClean="0">
                <a:solidFill>
                  <a:srgbClr val="FF0000"/>
                </a:solidFill>
                <a:latin typeface="Times New Roman" pitchFamily="18" charset="0"/>
                <a:ea typeface="Times New Roman" pitchFamily="18" charset="0"/>
                <a:cs typeface="Times New Roman" pitchFamily="18" charset="0"/>
              </a:rPr>
              <a:t>Презентация  результатов</a:t>
            </a:r>
            <a:r>
              <a:rPr lang="ru-RU" sz="3400" dirty="0" smtClean="0">
                <a:solidFill>
                  <a:srgbClr val="FF0000"/>
                </a:solidFill>
                <a:latin typeface="Times New Roman" pitchFamily="18" charset="0"/>
                <a:ea typeface="Times New Roman" pitchFamily="18" charset="0"/>
                <a:cs typeface="Times New Roman" pitchFamily="18" charset="0"/>
              </a:rPr>
              <a:t>  </a:t>
            </a:r>
            <a:r>
              <a:rPr lang="ru-RU" sz="3400" dirty="0" smtClean="0">
                <a:latin typeface="Times New Roman" pitchFamily="18" charset="0"/>
                <a:ea typeface="Times New Roman" pitchFamily="18" charset="0"/>
                <a:cs typeface="Times New Roman" pitchFamily="18" charset="0"/>
              </a:rPr>
              <a:t>работы  в  группах  ( чаще  всего  в  форме  сообщения,</a:t>
            </a:r>
            <a:endParaRPr lang="en-US" sz="3400" dirty="0" smtClean="0">
              <a:latin typeface="Times New Roman" pitchFamily="18" charset="0"/>
              <a:ea typeface="Times New Roman" pitchFamily="18" charset="0"/>
              <a:cs typeface="Times New Roman" pitchFamily="18" charset="0"/>
            </a:endParaRPr>
          </a:p>
          <a:p>
            <a:pPr marL="0" lvl="0" indent="252413" algn="just" eaLnBrk="0" fontAlgn="base" hangingPunct="0">
              <a:spcBef>
                <a:spcPct val="0"/>
              </a:spcBef>
              <a:spcAft>
                <a:spcPct val="0"/>
              </a:spcAft>
              <a:buNone/>
              <a:tabLst>
                <a:tab pos="571500" algn="l"/>
              </a:tabLst>
            </a:pPr>
            <a:r>
              <a:rPr lang="ru-RU" sz="3400" dirty="0" smtClean="0">
                <a:latin typeface="Times New Roman" pitchFamily="18" charset="0"/>
                <a:ea typeface="Times New Roman" pitchFamily="18" charset="0"/>
                <a:cs typeface="Times New Roman" pitchFamily="18" charset="0"/>
              </a:rPr>
              <a:t> которое  делает  один  человек  от   имени  всей  группы).</a:t>
            </a:r>
            <a:endParaRPr lang="en-US" sz="3400" dirty="0" smtClean="0">
              <a:latin typeface="Times New Roman" pitchFamily="18" charset="0"/>
              <a:ea typeface="Times New Roman" pitchFamily="18" charset="0"/>
              <a:cs typeface="Times New Roman" pitchFamily="18" charset="0"/>
            </a:endParaRPr>
          </a:p>
          <a:p>
            <a:pPr marL="0" lvl="0" indent="252413" algn="just" eaLnBrk="0" fontAlgn="base" hangingPunct="0">
              <a:spcBef>
                <a:spcPct val="0"/>
              </a:spcBef>
              <a:spcAft>
                <a:spcPct val="0"/>
              </a:spcAft>
              <a:buNone/>
              <a:tabLst>
                <a:tab pos="571500" algn="l"/>
              </a:tabLst>
            </a:pPr>
            <a:endParaRPr lang="en-US" sz="3400" dirty="0" smtClean="0">
              <a:latin typeface="Times New Roman" pitchFamily="18" charset="0"/>
              <a:ea typeface="Times New Roman" pitchFamily="18" charset="0"/>
              <a:cs typeface="Times New Roman" pitchFamily="18" charset="0"/>
            </a:endParaRPr>
          </a:p>
          <a:p>
            <a:pPr marL="0" lvl="0" indent="252413" algn="just" eaLnBrk="0" fontAlgn="base" hangingPunct="0">
              <a:spcBef>
                <a:spcPct val="0"/>
              </a:spcBef>
              <a:spcAft>
                <a:spcPct val="0"/>
              </a:spcAft>
              <a:buNone/>
              <a:tabLst>
                <a:tab pos="571500" algn="l"/>
              </a:tabLst>
            </a:pPr>
            <a:endParaRPr lang="ru-RU" sz="3400" dirty="0" smtClean="0">
              <a:latin typeface="Times New Roman" pitchFamily="18" charset="0"/>
              <a:cs typeface="Times New Roman" pitchFamily="18" charset="0"/>
            </a:endParaRPr>
          </a:p>
          <a:p>
            <a:pPr marL="0" lvl="0" indent="252413" algn="just" eaLnBrk="0" fontAlgn="base" hangingPunct="0">
              <a:spcBef>
                <a:spcPct val="0"/>
              </a:spcBef>
              <a:spcAft>
                <a:spcPct val="0"/>
              </a:spcAft>
              <a:buNone/>
              <a:tabLst>
                <a:tab pos="571500" algn="l"/>
              </a:tabLst>
            </a:pPr>
            <a:r>
              <a:rPr lang="ru-RU" sz="3400" dirty="0" smtClean="0">
                <a:latin typeface="Times New Roman" pitchFamily="18" charset="0"/>
                <a:ea typeface="Times New Roman" pitchFamily="18" charset="0"/>
                <a:cs typeface="Times New Roman" pitchFamily="18" charset="0"/>
              </a:rPr>
              <a:t>5 .</a:t>
            </a:r>
            <a:r>
              <a:rPr lang="ru-RU" sz="3400" b="1" dirty="0" smtClean="0">
                <a:solidFill>
                  <a:srgbClr val="FF0000"/>
                </a:solidFill>
                <a:latin typeface="Times New Roman" pitchFamily="18" charset="0"/>
                <a:ea typeface="Times New Roman" pitchFamily="18" charset="0"/>
                <a:cs typeface="Times New Roman" pitchFamily="18" charset="0"/>
              </a:rPr>
              <a:t>Подведение  итогов</a:t>
            </a:r>
            <a:r>
              <a:rPr lang="ru-RU" sz="3400" dirty="0" smtClean="0">
                <a:solidFill>
                  <a:srgbClr val="FF0000"/>
                </a:solidFill>
                <a:latin typeface="Times New Roman" pitchFamily="18" charset="0"/>
                <a:ea typeface="Times New Roman" pitchFamily="18" charset="0"/>
                <a:cs typeface="Times New Roman" pitchFamily="18" charset="0"/>
              </a:rPr>
              <a:t>  </a:t>
            </a:r>
            <a:r>
              <a:rPr lang="ru-RU" sz="3400" dirty="0" smtClean="0">
                <a:latin typeface="Times New Roman" pitchFamily="18" charset="0"/>
                <a:ea typeface="Times New Roman" pitchFamily="18" charset="0"/>
                <a:cs typeface="Times New Roman" pitchFamily="18" charset="0"/>
              </a:rPr>
              <a:t>(учителем).</a:t>
            </a:r>
            <a:endParaRPr lang="ru-RU" sz="3400" dirty="0" smtClean="0">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9144000" cy="928670"/>
          </a:xfrm>
          <a:solidFill>
            <a:schemeClr val="bg1">
              <a:lumMod val="85000"/>
            </a:schemeClr>
          </a:solidFill>
          <a:ln>
            <a:solidFill>
              <a:schemeClr val="accent2">
                <a:lumMod val="75000"/>
              </a:schemeClr>
            </a:solidFill>
          </a:ln>
        </p:spPr>
        <p:txBody>
          <a:bodyPr>
            <a:normAutofit/>
          </a:bodyPr>
          <a:lstStyle/>
          <a:p>
            <a:pPr algn="ctr"/>
            <a:r>
              <a:rPr lang="ru-RU" sz="2000" b="1" dirty="0" smtClean="0">
                <a:latin typeface="Times New Roman" pitchFamily="18" charset="0"/>
                <a:cs typeface="Times New Roman" pitchFamily="18" charset="0"/>
              </a:rPr>
              <a:t>Содержание  </a:t>
            </a:r>
            <a:endParaRPr lang="ru-RU" sz="2000" b="1" dirty="0">
              <a:latin typeface="Times New Roman" pitchFamily="18" charset="0"/>
              <a:cs typeface="Times New Roman" pitchFamily="18" charset="0"/>
            </a:endParaRPr>
          </a:p>
        </p:txBody>
      </p:sp>
      <p:sp>
        <p:nvSpPr>
          <p:cNvPr id="3" name="Содержимое 2"/>
          <p:cNvSpPr>
            <a:spLocks noGrp="1"/>
          </p:cNvSpPr>
          <p:nvPr>
            <p:ph idx="1"/>
          </p:nvPr>
        </p:nvSpPr>
        <p:spPr>
          <a:xfrm>
            <a:off x="0" y="928670"/>
            <a:ext cx="9144000" cy="5929330"/>
          </a:xfrm>
          <a:solidFill>
            <a:schemeClr val="bg2">
              <a:lumMod val="75000"/>
            </a:schemeClr>
          </a:solidFill>
          <a:ln>
            <a:solidFill>
              <a:schemeClr val="accent2">
                <a:lumMod val="75000"/>
              </a:schemeClr>
            </a:solidFill>
          </a:ln>
        </p:spPr>
        <p:txBody>
          <a:bodyPr>
            <a:normAutofit/>
          </a:bodyPr>
          <a:lstStyle/>
          <a:p>
            <a:pPr>
              <a:buNone/>
            </a:pPr>
            <a:r>
              <a:rPr lang="ru-RU" sz="2000" dirty="0" smtClean="0">
                <a:latin typeface="Times New Roman" pitchFamily="18" charset="0"/>
                <a:cs typeface="Times New Roman" pitchFamily="18" charset="0"/>
              </a:rPr>
              <a:t>1. Вступление</a:t>
            </a:r>
          </a:p>
          <a:p>
            <a:pPr>
              <a:buNone/>
            </a:pPr>
            <a:r>
              <a:rPr lang="ru-RU" sz="2000" dirty="0" smtClean="0">
                <a:latin typeface="Times New Roman" pitchFamily="18" charset="0"/>
                <a:cs typeface="Times New Roman" pitchFamily="18" charset="0"/>
              </a:rPr>
              <a:t> 2.Основная  часть</a:t>
            </a:r>
          </a:p>
          <a:p>
            <a:r>
              <a:rPr lang="ru-RU" sz="2000" dirty="0" smtClean="0">
                <a:latin typeface="Times New Roman" pitchFamily="18" charset="0"/>
                <a:cs typeface="Times New Roman" pitchFamily="18" charset="0"/>
              </a:rPr>
              <a:t>Экскурс  в  историю  возникновения  и  </a:t>
            </a:r>
            <a:r>
              <a:rPr lang="ru-RU" sz="2000" dirty="0" err="1" smtClean="0">
                <a:latin typeface="Times New Roman" pitchFamily="18" charset="0"/>
                <a:cs typeface="Times New Roman" pitchFamily="18" charset="0"/>
              </a:rPr>
              <a:t>эволюционирования</a:t>
            </a:r>
            <a:r>
              <a:rPr lang="ru-RU" sz="2000" dirty="0" smtClean="0">
                <a:latin typeface="Times New Roman" pitchFamily="18" charset="0"/>
                <a:cs typeface="Times New Roman" pitchFamily="18" charset="0"/>
              </a:rPr>
              <a:t>  метода (слайды  3 – 14)</a:t>
            </a:r>
          </a:p>
          <a:p>
            <a:r>
              <a:rPr lang="ru-RU" sz="2000" dirty="0" smtClean="0">
                <a:latin typeface="Times New Roman" pitchFamily="18" charset="0"/>
                <a:cs typeface="Times New Roman" pitchFamily="18" charset="0"/>
              </a:rPr>
              <a:t>Обоснование использования метода проблемного  обучения(слайд 15)</a:t>
            </a:r>
          </a:p>
          <a:p>
            <a:r>
              <a:rPr lang="ru-RU" sz="2000" dirty="0" smtClean="0">
                <a:latin typeface="Times New Roman" pitchFamily="18" charset="0"/>
                <a:cs typeface="Times New Roman" pitchFamily="18" charset="0"/>
              </a:rPr>
              <a:t>Традиционное  и  проблемное  обучение  (слайд  16)</a:t>
            </a:r>
          </a:p>
          <a:p>
            <a:r>
              <a:rPr lang="ru-RU" sz="2000" dirty="0" smtClean="0">
                <a:latin typeface="Times New Roman" pitchFamily="18" charset="0"/>
                <a:cs typeface="Times New Roman" pitchFamily="18" charset="0"/>
              </a:rPr>
              <a:t> Понятие  проблемной  ситуации   (слайды  17-20)</a:t>
            </a:r>
          </a:p>
          <a:p>
            <a:r>
              <a:rPr lang="ru-RU" sz="2000" dirty="0" smtClean="0">
                <a:latin typeface="Times New Roman" pitchFamily="18" charset="0"/>
                <a:cs typeface="Times New Roman" pitchFamily="18" charset="0"/>
              </a:rPr>
              <a:t> «Подводка»  к  созданию  </a:t>
            </a:r>
            <a:r>
              <a:rPr lang="ru-RU" sz="2000" dirty="0" err="1" smtClean="0">
                <a:latin typeface="Times New Roman" pitchFamily="18" charset="0"/>
                <a:cs typeface="Times New Roman" pitchFamily="18" charset="0"/>
              </a:rPr>
              <a:t>прблемной</a:t>
            </a:r>
            <a:r>
              <a:rPr lang="ru-RU" sz="2000" dirty="0" smtClean="0">
                <a:latin typeface="Times New Roman" pitchFamily="18" charset="0"/>
                <a:cs typeface="Times New Roman" pitchFamily="18" charset="0"/>
              </a:rPr>
              <a:t>  ситуации  (слайд  21)</a:t>
            </a:r>
          </a:p>
          <a:p>
            <a:r>
              <a:rPr lang="ru-RU" sz="2000" dirty="0" smtClean="0">
                <a:latin typeface="Times New Roman" pitchFamily="18" charset="0"/>
                <a:cs typeface="Times New Roman" pitchFamily="18" charset="0"/>
              </a:rPr>
              <a:t> Примеры  создания  проблемных  ситуаций  на уроках  </a:t>
            </a:r>
          </a:p>
          <a:p>
            <a:pPr>
              <a:buNone/>
            </a:pPr>
            <a:r>
              <a:rPr lang="ru-RU" sz="2000" dirty="0" smtClean="0">
                <a:latin typeface="Times New Roman" pitchFamily="18" charset="0"/>
                <a:cs typeface="Times New Roman" pitchFamily="18" charset="0"/>
              </a:rPr>
              <a:t>       (из  практики  работы)  (слайды  22- 37)</a:t>
            </a:r>
          </a:p>
          <a:p>
            <a:r>
              <a:rPr lang="ru-RU" sz="2000" dirty="0" smtClean="0">
                <a:latin typeface="Times New Roman" pitchFamily="18" charset="0"/>
                <a:cs typeface="Times New Roman" pitchFamily="18" charset="0"/>
              </a:rPr>
              <a:t>  Роль  учителя  (слайды   38-40)</a:t>
            </a:r>
          </a:p>
          <a:p>
            <a:pPr>
              <a:buNone/>
            </a:pPr>
            <a:r>
              <a:rPr lang="ru-RU" sz="2000" dirty="0" smtClean="0">
                <a:latin typeface="Times New Roman" pitchFamily="18" charset="0"/>
                <a:cs typeface="Times New Roman" pitchFamily="18" charset="0"/>
              </a:rPr>
              <a:t>3.Заключение</a:t>
            </a:r>
          </a:p>
          <a:p>
            <a:endParaRPr lang="ru-RU" sz="2000" dirty="0" smtClean="0">
              <a:latin typeface="Times New Roman" pitchFamily="18" charset="0"/>
              <a:cs typeface="Times New Roman" pitchFamily="18" charset="0"/>
            </a:endParaRPr>
          </a:p>
          <a:p>
            <a:endParaRPr lang="ru-RU" sz="2000" dirty="0" smtClean="0">
              <a:latin typeface="Times New Roman" pitchFamily="18" charset="0"/>
              <a:cs typeface="Times New Roman" pitchFamily="18" charset="0"/>
            </a:endParaRPr>
          </a:p>
          <a:p>
            <a:endParaRPr lang="ru-RU" sz="2000" dirty="0" smtClean="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4290"/>
            <a:ext cx="8229600" cy="500066"/>
          </a:xfrm>
          <a:solidFill>
            <a:schemeClr val="bg1">
              <a:lumMod val="85000"/>
            </a:schemeClr>
          </a:solidFill>
          <a:ln>
            <a:solidFill>
              <a:schemeClr val="accent2">
                <a:lumMod val="75000"/>
              </a:schemeClr>
            </a:solidFill>
          </a:ln>
        </p:spPr>
        <p:txBody>
          <a:bodyPr>
            <a:normAutofit/>
          </a:bodyPr>
          <a:lstStyle/>
          <a:p>
            <a:r>
              <a:rPr lang="ru-RU" sz="2000" b="1" dirty="0" smtClean="0">
                <a:latin typeface="Times New Roman" pitchFamily="18" charset="0"/>
                <a:cs typeface="Times New Roman" pitchFamily="18" charset="0"/>
              </a:rPr>
              <a:t>«Подводка»  к  созданию  проблемной  ситуации</a:t>
            </a:r>
            <a:endParaRPr lang="ru-RU" sz="2000"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785794"/>
            <a:ext cx="8229600" cy="5715040"/>
          </a:xfrm>
          <a:solidFill>
            <a:schemeClr val="tx2">
              <a:lumMod val="40000"/>
              <a:lumOff val="60000"/>
            </a:schemeClr>
          </a:solidFill>
          <a:ln>
            <a:solidFill>
              <a:schemeClr val="accent2">
                <a:lumMod val="75000"/>
              </a:schemeClr>
            </a:solidFill>
          </a:ln>
        </p:spPr>
        <p:txBody>
          <a:bodyPr>
            <a:noAutofit/>
          </a:bodyPr>
          <a:lstStyle/>
          <a:p>
            <a:pPr>
              <a:buNone/>
            </a:pPr>
            <a:r>
              <a:rPr lang="ru-RU" sz="1200" dirty="0" smtClean="0">
                <a:latin typeface="Times New Roman" pitchFamily="18" charset="0"/>
                <a:cs typeface="Times New Roman" pitchFamily="18" charset="0"/>
              </a:rPr>
              <a:t>Небольшим  элементом   новаторства  данной  работы,  авторским  «ноу-хау»   является  момент урока,  который  автор  </a:t>
            </a:r>
          </a:p>
          <a:p>
            <a:pPr>
              <a:buNone/>
            </a:pPr>
            <a:r>
              <a:rPr lang="ru-RU" sz="1200" dirty="0" smtClean="0">
                <a:latin typeface="Times New Roman" pitchFamily="18" charset="0"/>
                <a:cs typeface="Times New Roman" pitchFamily="18" charset="0"/>
              </a:rPr>
              <a:t>данной  работы  назвала  «подводка»  к  созданию  проблемной  ситуации.  К сожалению,  в  методической литературе </a:t>
            </a:r>
          </a:p>
          <a:p>
            <a:pPr>
              <a:buNone/>
            </a:pPr>
            <a:r>
              <a:rPr lang="ru-RU" sz="1200" dirty="0" smtClean="0">
                <a:latin typeface="Times New Roman" pitchFamily="18" charset="0"/>
                <a:cs typeface="Times New Roman" pitchFamily="18" charset="0"/>
              </a:rPr>
              <a:t> автор  не  нашла освещения  этого  вопроса  применительно  именно  к  созданию  проблемных ситуаций. Очевидно,  </a:t>
            </a:r>
          </a:p>
          <a:p>
            <a:pPr>
              <a:buNone/>
            </a:pPr>
            <a:r>
              <a:rPr lang="ru-RU" sz="1200" dirty="0" smtClean="0">
                <a:latin typeface="Times New Roman" pitchFamily="18" charset="0"/>
                <a:cs typeface="Times New Roman" pitchFamily="18" charset="0"/>
              </a:rPr>
              <a:t>авторы  работ,  посвященных  проблемному  методу  обучения,  полагают,  что    проблемная  ситуация  логически  </a:t>
            </a:r>
          </a:p>
          <a:p>
            <a:pPr>
              <a:buNone/>
            </a:pPr>
            <a:r>
              <a:rPr lang="ru-RU" sz="1200" dirty="0" smtClean="0">
                <a:latin typeface="Times New Roman" pitchFamily="18" charset="0"/>
                <a:cs typeface="Times New Roman" pitchFamily="18" charset="0"/>
              </a:rPr>
              <a:t>вытекает  из  предыдущего  этапа  урока.  Но  на  практике  это  не  всегда  бывает  так, поэтому  автор  данной  работы  </a:t>
            </a:r>
          </a:p>
          <a:p>
            <a:pPr>
              <a:buNone/>
            </a:pPr>
            <a:r>
              <a:rPr lang="ru-RU" sz="1200" dirty="0" smtClean="0">
                <a:latin typeface="Times New Roman" pitchFamily="18" charset="0"/>
                <a:cs typeface="Times New Roman" pitchFamily="18" charset="0"/>
              </a:rPr>
              <a:t>считает  целесообразным,  и  даже  необходимым,  выделение  «подводки»  как  отдельного,  обязательного  этапа  урока  </a:t>
            </a:r>
          </a:p>
          <a:p>
            <a:pPr>
              <a:buNone/>
            </a:pPr>
            <a:r>
              <a:rPr lang="ru-RU" sz="1200" dirty="0" smtClean="0">
                <a:latin typeface="Times New Roman" pitchFamily="18" charset="0"/>
                <a:cs typeface="Times New Roman" pitchFamily="18" charset="0"/>
              </a:rPr>
              <a:t>перед  формулировкой   проблемной  задачи.</a:t>
            </a:r>
          </a:p>
          <a:p>
            <a:pPr>
              <a:buNone/>
            </a:pPr>
            <a:r>
              <a:rPr lang="ru-RU" sz="1200" dirty="0" smtClean="0">
                <a:latin typeface="Times New Roman" pitchFamily="18" charset="0"/>
                <a:cs typeface="Times New Roman" pitchFamily="18" charset="0"/>
              </a:rPr>
              <a:t>  Целесообразность  этого  обусловлена  необходимостью : </a:t>
            </a:r>
          </a:p>
          <a:p>
            <a:pPr>
              <a:buNone/>
            </a:pPr>
            <a:endParaRPr lang="ru-RU" sz="1200" dirty="0" smtClean="0">
              <a:latin typeface="Times New Roman" pitchFamily="18" charset="0"/>
              <a:cs typeface="Times New Roman" pitchFamily="18" charset="0"/>
            </a:endParaRPr>
          </a:p>
          <a:p>
            <a:pPr>
              <a:buFont typeface="Wingdings" pitchFamily="2" charset="2"/>
              <a:buChar char="v"/>
            </a:pPr>
            <a:r>
              <a:rPr lang="ru-RU" sz="1200" dirty="0" smtClean="0">
                <a:latin typeface="Times New Roman" pitchFamily="18" charset="0"/>
                <a:cs typeface="Times New Roman" pitchFamily="18" charset="0"/>
              </a:rPr>
              <a:t>обеспечения  </a:t>
            </a:r>
            <a:r>
              <a:rPr lang="ru-RU" sz="1200" b="1" i="1" dirty="0" smtClean="0">
                <a:latin typeface="Times New Roman" pitchFamily="18" charset="0"/>
                <a:cs typeface="Times New Roman" pitchFamily="18" charset="0"/>
              </a:rPr>
              <a:t>логичности  перехода</a:t>
            </a:r>
            <a:r>
              <a:rPr lang="ru-RU" sz="1200" dirty="0" smtClean="0">
                <a:latin typeface="Times New Roman" pitchFamily="18" charset="0"/>
                <a:cs typeface="Times New Roman" pitchFamily="18" charset="0"/>
              </a:rPr>
              <a:t>  от  предыдущего  этапа   урока  к  этапу  </a:t>
            </a:r>
            <a:r>
              <a:rPr lang="ru-RU" sz="1200" dirty="0" err="1" smtClean="0">
                <a:latin typeface="Times New Roman" pitchFamily="18" charset="0"/>
                <a:cs typeface="Times New Roman" pitchFamily="18" charset="0"/>
              </a:rPr>
              <a:t>формулировани</a:t>
            </a:r>
            <a:r>
              <a:rPr lang="ru-RU" sz="1200" dirty="0" smtClean="0">
                <a:latin typeface="Times New Roman" pitchFamily="18" charset="0"/>
                <a:cs typeface="Times New Roman" pitchFamily="18" charset="0"/>
              </a:rPr>
              <a:t>  проблемной  ситуации и  работы  над  ней;</a:t>
            </a:r>
          </a:p>
          <a:p>
            <a:pPr>
              <a:buFont typeface="Wingdings" pitchFamily="2" charset="2"/>
              <a:buChar char="v"/>
            </a:pPr>
            <a:r>
              <a:rPr lang="ru-RU" sz="1200" dirty="0" smtClean="0">
                <a:latin typeface="Times New Roman" pitchFamily="18" charset="0"/>
                <a:cs typeface="Times New Roman" pitchFamily="18" charset="0"/>
              </a:rPr>
              <a:t>созданием  определенного  </a:t>
            </a:r>
            <a:r>
              <a:rPr lang="ru-RU" sz="1200" b="1" i="1" dirty="0" smtClean="0">
                <a:latin typeface="Times New Roman" pitchFamily="18" charset="0"/>
                <a:cs typeface="Times New Roman" pitchFamily="18" charset="0"/>
              </a:rPr>
              <a:t>эмоционального  настроя,</a:t>
            </a:r>
            <a:r>
              <a:rPr lang="ru-RU" sz="1200" dirty="0" smtClean="0">
                <a:latin typeface="Times New Roman" pitchFamily="18" charset="0"/>
                <a:cs typeface="Times New Roman" pitchFamily="18" charset="0"/>
              </a:rPr>
              <a:t>  эмоционального </a:t>
            </a:r>
          </a:p>
          <a:p>
            <a:pPr>
              <a:buNone/>
            </a:pPr>
            <a:r>
              <a:rPr lang="ru-RU" sz="1200" dirty="0" smtClean="0">
                <a:latin typeface="Times New Roman" pitchFamily="18" charset="0"/>
                <a:cs typeface="Times New Roman" pitchFamily="18" charset="0"/>
              </a:rPr>
              <a:t>          погружения  в  проблемную  ситуацию.</a:t>
            </a:r>
          </a:p>
          <a:p>
            <a:pPr>
              <a:buNone/>
            </a:pPr>
            <a:r>
              <a:rPr lang="ru-RU" sz="1200" dirty="0" smtClean="0">
                <a:latin typeface="Times New Roman" pitchFamily="18" charset="0"/>
                <a:cs typeface="Times New Roman" pitchFamily="18" charset="0"/>
              </a:rPr>
              <a:t> </a:t>
            </a:r>
          </a:p>
          <a:p>
            <a:pPr>
              <a:buNone/>
            </a:pPr>
            <a:r>
              <a:rPr lang="ru-RU" sz="1200" dirty="0" smtClean="0">
                <a:latin typeface="Times New Roman" pitchFamily="18" charset="0"/>
                <a:cs typeface="Times New Roman" pitchFamily="18" charset="0"/>
              </a:rPr>
              <a:t>  Такой  «подводкой » может  быть  </a:t>
            </a:r>
            <a:r>
              <a:rPr lang="ru-RU" sz="1200" b="1" i="1" dirty="0" smtClean="0">
                <a:latin typeface="Times New Roman" pitchFamily="18" charset="0"/>
                <a:cs typeface="Times New Roman" pitchFamily="18" charset="0"/>
              </a:rPr>
              <a:t>видеоролик,  аудиозаписи  стихов,  песен,</a:t>
            </a:r>
            <a:endParaRPr lang="ru-RU" sz="1200" dirty="0" smtClean="0">
              <a:latin typeface="Times New Roman" pitchFamily="18" charset="0"/>
              <a:cs typeface="Times New Roman" pitchFamily="18" charset="0"/>
            </a:endParaRPr>
          </a:p>
          <a:p>
            <a:pPr>
              <a:buNone/>
            </a:pPr>
            <a:r>
              <a:rPr lang="ru-RU" sz="1200" b="1" i="1" dirty="0" smtClean="0">
                <a:latin typeface="Times New Roman" pitchFamily="18" charset="0"/>
                <a:cs typeface="Times New Roman" pitchFamily="18" charset="0"/>
              </a:rPr>
              <a:t>   инсценировка  диалога,  серия  картинок,  рассказ  учителя,  неординарный  </a:t>
            </a:r>
            <a:endParaRPr lang="ru-RU" sz="1200" dirty="0" smtClean="0">
              <a:latin typeface="Times New Roman" pitchFamily="18" charset="0"/>
              <a:cs typeface="Times New Roman" pitchFamily="18" charset="0"/>
            </a:endParaRPr>
          </a:p>
          <a:p>
            <a:pPr>
              <a:buNone/>
            </a:pPr>
            <a:r>
              <a:rPr lang="ru-RU" sz="1200" b="1" i="1" dirty="0" smtClean="0">
                <a:latin typeface="Times New Roman" pitchFamily="18" charset="0"/>
                <a:cs typeface="Times New Roman" pitchFamily="18" charset="0"/>
              </a:rPr>
              <a:t>   методический  прием   и  т.  д.  </a:t>
            </a:r>
            <a:endParaRPr lang="ru-RU" sz="1200" dirty="0" smtClean="0">
              <a:latin typeface="Times New Roman" pitchFamily="18" charset="0"/>
              <a:cs typeface="Times New Roman" pitchFamily="18" charset="0"/>
            </a:endParaRPr>
          </a:p>
          <a:p>
            <a:pPr>
              <a:buNone/>
            </a:pPr>
            <a:r>
              <a:rPr lang="ru-RU" sz="1200" dirty="0" smtClean="0">
                <a:latin typeface="Times New Roman" pitchFamily="18" charset="0"/>
                <a:cs typeface="Times New Roman" pitchFamily="18" charset="0"/>
              </a:rPr>
              <a:t>   Главное  условие  -  они  должны  нести  нужный  эмоциональный  настрой,  т.к. у подростков  эмоциональное</a:t>
            </a:r>
          </a:p>
          <a:p>
            <a:pPr>
              <a:buNone/>
            </a:pPr>
            <a:r>
              <a:rPr lang="ru-RU" sz="1200" dirty="0" smtClean="0">
                <a:latin typeface="Times New Roman" pitchFamily="18" charset="0"/>
                <a:cs typeface="Times New Roman" pitchFamily="18" charset="0"/>
              </a:rPr>
              <a:t>   восприятие  сильно  развито  и  порой  даже преобладает  над  логическим  мышлением.    С  этой точки  </a:t>
            </a:r>
          </a:p>
          <a:p>
            <a:pPr>
              <a:buNone/>
            </a:pPr>
            <a:r>
              <a:rPr lang="ru-RU" sz="1200" dirty="0" smtClean="0">
                <a:latin typeface="Times New Roman" pitchFamily="18" charset="0"/>
                <a:cs typeface="Times New Roman" pitchFamily="18" charset="0"/>
              </a:rPr>
              <a:t>   зрения  этап  «подводки»  также  можно  считать  одним  из  приемов  активизации    мыслительной </a:t>
            </a:r>
          </a:p>
          <a:p>
            <a:pPr>
              <a:buNone/>
            </a:pPr>
            <a:r>
              <a:rPr lang="ru-RU" sz="1200" dirty="0" smtClean="0">
                <a:latin typeface="Times New Roman" pitchFamily="18" charset="0"/>
                <a:cs typeface="Times New Roman" pitchFamily="18" charset="0"/>
              </a:rPr>
              <a:t>   деятельности.</a:t>
            </a:r>
            <a:endParaRPr lang="ru-RU" sz="1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39718"/>
          </a:xfrm>
          <a:solidFill>
            <a:schemeClr val="bg1">
              <a:lumMod val="85000"/>
            </a:schemeClr>
          </a:solidFill>
          <a:ln>
            <a:solidFill>
              <a:schemeClr val="accent2">
                <a:lumMod val="75000"/>
              </a:schemeClr>
            </a:solidFill>
          </a:ln>
        </p:spPr>
        <p:txBody>
          <a:bodyPr>
            <a:normAutofit/>
          </a:bodyPr>
          <a:lstStyle/>
          <a:p>
            <a:pPr algn="ctr"/>
            <a:r>
              <a:rPr lang="ru-RU" sz="2000" b="1" dirty="0" smtClean="0">
                <a:latin typeface="Times New Roman" pitchFamily="18" charset="0"/>
                <a:cs typeface="Times New Roman" pitchFamily="18" charset="0"/>
              </a:rPr>
              <a:t>Пример  1</a:t>
            </a:r>
            <a:endParaRPr lang="ru-RU" sz="2000"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857232"/>
            <a:ext cx="8043890" cy="5715040"/>
          </a:xfrm>
          <a:solidFill>
            <a:schemeClr val="tx2">
              <a:lumMod val="20000"/>
              <a:lumOff val="80000"/>
            </a:schemeClr>
          </a:solidFill>
          <a:ln>
            <a:solidFill>
              <a:schemeClr val="accent2">
                <a:lumMod val="75000"/>
              </a:schemeClr>
            </a:solidFill>
          </a:ln>
        </p:spPr>
        <p:txBody>
          <a:bodyPr>
            <a:normAutofit fontScale="92500" lnSpcReduction="20000"/>
          </a:bodyPr>
          <a:lstStyle/>
          <a:p>
            <a:pPr marL="0" lvl="0" indent="252413" algn="ctr" fontAlgn="base">
              <a:spcBef>
                <a:spcPct val="0"/>
              </a:spcBef>
              <a:spcAft>
                <a:spcPct val="0"/>
              </a:spcAft>
              <a:buNone/>
              <a:tabLst>
                <a:tab pos="571500" algn="l"/>
              </a:tabLst>
            </a:pPr>
            <a:endParaRPr lang="ru-RU" sz="2900" b="1" dirty="0" smtClean="0">
              <a:latin typeface="Times New Roman" pitchFamily="18" charset="0"/>
              <a:ea typeface="Times New Roman" pitchFamily="18" charset="0"/>
              <a:cs typeface="Times New Roman" pitchFamily="18" charset="0"/>
            </a:endParaRPr>
          </a:p>
          <a:p>
            <a:pPr marL="0" lvl="0" indent="252413" algn="ctr" fontAlgn="base">
              <a:spcBef>
                <a:spcPct val="0"/>
              </a:spcBef>
              <a:spcAft>
                <a:spcPct val="0"/>
              </a:spcAft>
              <a:buNone/>
              <a:tabLst>
                <a:tab pos="571500" algn="l"/>
              </a:tabLst>
            </a:pPr>
            <a:r>
              <a:rPr lang="ru-RU" sz="2900" b="1" dirty="0" smtClean="0">
                <a:latin typeface="Times New Roman" pitchFamily="18" charset="0"/>
                <a:ea typeface="Times New Roman" pitchFamily="18" charset="0"/>
                <a:cs typeface="Times New Roman" pitchFamily="18" charset="0"/>
              </a:rPr>
              <a:t>Пример</a:t>
            </a:r>
            <a:endParaRPr lang="en-US" sz="2900" b="1" dirty="0" smtClean="0">
              <a:latin typeface="Times New Roman" pitchFamily="18" charset="0"/>
              <a:ea typeface="Times New Roman" pitchFamily="18" charset="0"/>
              <a:cs typeface="Times New Roman" pitchFamily="18" charset="0"/>
            </a:endParaRPr>
          </a:p>
          <a:p>
            <a:pPr marL="0" lvl="0" indent="252413" algn="ctr" fontAlgn="base">
              <a:spcBef>
                <a:spcPct val="0"/>
              </a:spcBef>
              <a:spcAft>
                <a:spcPct val="0"/>
              </a:spcAft>
              <a:buNone/>
              <a:tabLst>
                <a:tab pos="571500" algn="l"/>
              </a:tabLst>
            </a:pPr>
            <a:endParaRPr lang="en-US" sz="2900" b="1" dirty="0" smtClean="0">
              <a:latin typeface="Times New Roman" pitchFamily="18" charset="0"/>
              <a:ea typeface="Times New Roman" pitchFamily="18" charset="0"/>
              <a:cs typeface="Times New Roman" pitchFamily="18" charset="0"/>
            </a:endParaRPr>
          </a:p>
          <a:p>
            <a:pPr marL="0" lvl="0" indent="252413" algn="ctr" fontAlgn="base">
              <a:spcBef>
                <a:spcPct val="0"/>
              </a:spcBef>
              <a:spcAft>
                <a:spcPct val="0"/>
              </a:spcAft>
              <a:buNone/>
              <a:tabLst>
                <a:tab pos="571500" algn="l"/>
              </a:tabLst>
            </a:pPr>
            <a:r>
              <a:rPr lang="ru-RU" sz="2900" b="1" dirty="0" smtClean="0">
                <a:latin typeface="Times New Roman" pitchFamily="18" charset="0"/>
                <a:ea typeface="Times New Roman" pitchFamily="18" charset="0"/>
                <a:cs typeface="Times New Roman" pitchFamily="18" charset="0"/>
              </a:rPr>
              <a:t> создания  проблемной  ситуации  </a:t>
            </a:r>
            <a:endParaRPr lang="en-US" sz="2900" b="1" dirty="0" smtClean="0">
              <a:latin typeface="Times New Roman" pitchFamily="18" charset="0"/>
              <a:ea typeface="Times New Roman" pitchFamily="18" charset="0"/>
              <a:cs typeface="Times New Roman" pitchFamily="18" charset="0"/>
            </a:endParaRPr>
          </a:p>
          <a:p>
            <a:pPr marL="0" lvl="0" indent="252413" algn="ctr" fontAlgn="base">
              <a:spcBef>
                <a:spcPct val="0"/>
              </a:spcBef>
              <a:spcAft>
                <a:spcPct val="0"/>
              </a:spcAft>
              <a:buNone/>
              <a:tabLst>
                <a:tab pos="571500" algn="l"/>
              </a:tabLst>
            </a:pPr>
            <a:r>
              <a:rPr lang="ru-RU" sz="2900" b="1" dirty="0" smtClean="0">
                <a:latin typeface="Times New Roman" pitchFamily="18" charset="0"/>
                <a:ea typeface="Times New Roman" pitchFamily="18" charset="0"/>
                <a:cs typeface="Times New Roman" pitchFamily="18" charset="0"/>
              </a:rPr>
              <a:t> в  10  классе  с  углубленным  изучением  английского  языка</a:t>
            </a:r>
          </a:p>
          <a:p>
            <a:pPr marL="0" lvl="0" indent="252413" algn="ctr" fontAlgn="base">
              <a:spcBef>
                <a:spcPct val="0"/>
              </a:spcBef>
              <a:spcAft>
                <a:spcPct val="0"/>
              </a:spcAft>
              <a:buNone/>
              <a:tabLst>
                <a:tab pos="571500" algn="l"/>
              </a:tabLst>
            </a:pPr>
            <a:endParaRPr lang="ru-RU" sz="2900" b="1" dirty="0" smtClean="0">
              <a:latin typeface="Times New Roman" pitchFamily="18" charset="0"/>
              <a:cs typeface="Times New Roman" pitchFamily="18" charset="0"/>
            </a:endParaRPr>
          </a:p>
          <a:p>
            <a:pPr marL="0" lvl="0" indent="252413" algn="ctr" eaLnBrk="0" fontAlgn="base" hangingPunct="0">
              <a:spcBef>
                <a:spcPct val="0"/>
              </a:spcBef>
              <a:spcAft>
                <a:spcPct val="0"/>
              </a:spcAft>
              <a:buNone/>
              <a:tabLst>
                <a:tab pos="571500" algn="l"/>
              </a:tabLst>
            </a:pPr>
            <a:r>
              <a:rPr lang="ru-RU" sz="2900" b="1" dirty="0" smtClean="0">
                <a:latin typeface="Times New Roman" pitchFamily="18" charset="0"/>
                <a:ea typeface="Times New Roman" pitchFamily="18" charset="0"/>
                <a:cs typeface="Times New Roman" pitchFamily="18" charset="0"/>
              </a:rPr>
              <a:t>на  уроке  по  теме «Мое  понимание  счастья»</a:t>
            </a:r>
          </a:p>
          <a:p>
            <a:pPr marL="0" lvl="0" indent="252413" algn="ctr" eaLnBrk="0" fontAlgn="base" hangingPunct="0">
              <a:spcBef>
                <a:spcPct val="0"/>
              </a:spcBef>
              <a:spcAft>
                <a:spcPct val="0"/>
              </a:spcAft>
              <a:buNone/>
              <a:tabLst>
                <a:tab pos="571500" algn="l"/>
              </a:tabLst>
            </a:pPr>
            <a:r>
              <a:rPr lang="ru-RU" sz="2900" b="1" dirty="0" smtClean="0">
                <a:latin typeface="Times New Roman" pitchFamily="18" charset="0"/>
                <a:ea typeface="Times New Roman" pitchFamily="18" charset="0"/>
                <a:cs typeface="Times New Roman" pitchFamily="18" charset="0"/>
              </a:rPr>
              <a:t>(« </a:t>
            </a:r>
            <a:r>
              <a:rPr lang="en-US" sz="2900" b="1" dirty="0" smtClean="0">
                <a:latin typeface="Times New Roman" pitchFamily="18" charset="0"/>
                <a:ea typeface="Times New Roman" pitchFamily="18" charset="0"/>
                <a:cs typeface="Times New Roman" pitchFamily="18" charset="0"/>
              </a:rPr>
              <a:t>My</a:t>
            </a:r>
            <a:r>
              <a:rPr lang="ru-RU" sz="2900" b="1" dirty="0" smtClean="0">
                <a:latin typeface="Times New Roman" pitchFamily="18" charset="0"/>
                <a:ea typeface="Times New Roman" pitchFamily="18" charset="0"/>
                <a:cs typeface="Times New Roman" pitchFamily="18" charset="0"/>
              </a:rPr>
              <a:t>  </a:t>
            </a:r>
            <a:r>
              <a:rPr lang="en-US" sz="2900" b="1" dirty="0" smtClean="0">
                <a:latin typeface="Times New Roman" pitchFamily="18" charset="0"/>
                <a:ea typeface="Times New Roman" pitchFamily="18" charset="0"/>
                <a:cs typeface="Times New Roman" pitchFamily="18" charset="0"/>
              </a:rPr>
              <a:t>Understanding</a:t>
            </a:r>
            <a:r>
              <a:rPr lang="ru-RU" sz="2900" b="1" dirty="0" smtClean="0">
                <a:latin typeface="Times New Roman" pitchFamily="18" charset="0"/>
                <a:ea typeface="Times New Roman" pitchFamily="18" charset="0"/>
                <a:cs typeface="Times New Roman" pitchFamily="18" charset="0"/>
              </a:rPr>
              <a:t>  </a:t>
            </a:r>
            <a:r>
              <a:rPr lang="en-US" sz="2900" b="1" dirty="0" smtClean="0">
                <a:latin typeface="Times New Roman" pitchFamily="18" charset="0"/>
                <a:ea typeface="Times New Roman" pitchFamily="18" charset="0"/>
                <a:cs typeface="Times New Roman" pitchFamily="18" charset="0"/>
              </a:rPr>
              <a:t>of</a:t>
            </a:r>
            <a:r>
              <a:rPr lang="ru-RU" sz="2900" b="1" dirty="0" smtClean="0">
                <a:latin typeface="Times New Roman" pitchFamily="18" charset="0"/>
                <a:ea typeface="Times New Roman" pitchFamily="18" charset="0"/>
                <a:cs typeface="Times New Roman" pitchFamily="18" charset="0"/>
              </a:rPr>
              <a:t>  </a:t>
            </a:r>
            <a:r>
              <a:rPr lang="en-US" sz="2900" b="1" dirty="0" smtClean="0">
                <a:latin typeface="Times New Roman" pitchFamily="18" charset="0"/>
                <a:ea typeface="Times New Roman" pitchFamily="18" charset="0"/>
                <a:cs typeface="Times New Roman" pitchFamily="18" charset="0"/>
              </a:rPr>
              <a:t>Happiness</a:t>
            </a:r>
            <a:r>
              <a:rPr lang="ru-RU" sz="2900" b="1" dirty="0" smtClean="0">
                <a:latin typeface="Times New Roman" pitchFamily="18" charset="0"/>
                <a:ea typeface="Times New Roman" pitchFamily="18" charset="0"/>
                <a:cs typeface="Times New Roman" pitchFamily="18" charset="0"/>
              </a:rPr>
              <a:t>»)</a:t>
            </a:r>
          </a:p>
          <a:p>
            <a:pPr marL="0" lvl="0" indent="252413" algn="ctr" eaLnBrk="0" fontAlgn="base" hangingPunct="0">
              <a:spcBef>
                <a:spcPct val="0"/>
              </a:spcBef>
              <a:spcAft>
                <a:spcPct val="0"/>
              </a:spcAft>
              <a:buNone/>
              <a:tabLst>
                <a:tab pos="571500" algn="l"/>
              </a:tabLst>
            </a:pPr>
            <a:endParaRPr lang="ru-RU" sz="2900" b="1" dirty="0" smtClean="0">
              <a:latin typeface="Times New Roman" pitchFamily="18" charset="0"/>
              <a:ea typeface="Times New Roman" pitchFamily="18" charset="0"/>
              <a:cs typeface="Times New Roman" pitchFamily="18" charset="0"/>
            </a:endParaRPr>
          </a:p>
          <a:p>
            <a:pPr marL="0" lvl="0" indent="252413" algn="ctr" eaLnBrk="0" fontAlgn="base" hangingPunct="0">
              <a:spcBef>
                <a:spcPct val="0"/>
              </a:spcBef>
              <a:spcAft>
                <a:spcPct val="0"/>
              </a:spcAft>
              <a:buNone/>
              <a:tabLst>
                <a:tab pos="571500" algn="l"/>
              </a:tabLst>
            </a:pPr>
            <a:r>
              <a:rPr lang="ru-RU" sz="2900" b="1" dirty="0" smtClean="0">
                <a:latin typeface="Times New Roman" pitchFamily="18" charset="0"/>
                <a:ea typeface="Times New Roman" pitchFamily="18" charset="0"/>
                <a:cs typeface="Times New Roman" pitchFamily="18" charset="0"/>
              </a:rPr>
              <a:t> ( учебник «Английский  язык  10  класс»  О.В.Афанасьева),</a:t>
            </a:r>
            <a:endParaRPr lang="en-US" sz="2900" b="1" dirty="0" smtClean="0">
              <a:latin typeface="Times New Roman" pitchFamily="18" charset="0"/>
              <a:ea typeface="Times New Roman" pitchFamily="18" charset="0"/>
              <a:cs typeface="Times New Roman" pitchFamily="18" charset="0"/>
            </a:endParaRPr>
          </a:p>
          <a:p>
            <a:pPr marL="0" lvl="0" indent="252413" algn="ctr" eaLnBrk="0" fontAlgn="base" hangingPunct="0">
              <a:spcBef>
                <a:spcPct val="0"/>
              </a:spcBef>
              <a:spcAft>
                <a:spcPct val="0"/>
              </a:spcAft>
              <a:buNone/>
              <a:tabLst>
                <a:tab pos="571500" algn="l"/>
              </a:tabLst>
            </a:pPr>
            <a:r>
              <a:rPr lang="ru-RU" sz="2900" b="1" dirty="0" smtClean="0">
                <a:latin typeface="Times New Roman" pitchFamily="18" charset="0"/>
                <a:ea typeface="Times New Roman" pitchFamily="18" charset="0"/>
                <a:cs typeface="Times New Roman" pitchFamily="18" charset="0"/>
              </a:rPr>
              <a:t>  </a:t>
            </a:r>
            <a:endParaRPr lang="en-US" sz="2900" b="1" dirty="0" smtClean="0">
              <a:latin typeface="Times New Roman" pitchFamily="18" charset="0"/>
              <a:ea typeface="Times New Roman" pitchFamily="18" charset="0"/>
              <a:cs typeface="Times New Roman" pitchFamily="18" charset="0"/>
            </a:endParaRPr>
          </a:p>
          <a:p>
            <a:pPr marL="0" lvl="0" indent="252413" algn="ctr" eaLnBrk="0" fontAlgn="base" hangingPunct="0">
              <a:spcBef>
                <a:spcPct val="0"/>
              </a:spcBef>
              <a:spcAft>
                <a:spcPct val="0"/>
              </a:spcAft>
              <a:buNone/>
              <a:tabLst>
                <a:tab pos="571500" algn="l"/>
              </a:tabLst>
            </a:pPr>
            <a:r>
              <a:rPr lang="ru-RU" sz="2900" b="1" dirty="0" smtClean="0">
                <a:latin typeface="Times New Roman" pitchFamily="18" charset="0"/>
                <a:ea typeface="Times New Roman" pitchFamily="18" charset="0"/>
                <a:cs typeface="Times New Roman" pitchFamily="18" charset="0"/>
              </a:rPr>
              <a:t> проведенного  в  рамках  «Дня  открытых  дверей»  </a:t>
            </a:r>
            <a:endParaRPr lang="en-US" sz="2900" b="1" dirty="0" smtClean="0">
              <a:latin typeface="Times New Roman" pitchFamily="18" charset="0"/>
              <a:ea typeface="Times New Roman" pitchFamily="18" charset="0"/>
              <a:cs typeface="Times New Roman" pitchFamily="18" charset="0"/>
            </a:endParaRPr>
          </a:p>
          <a:p>
            <a:pPr marL="0" lvl="0" indent="252413" algn="ctr" eaLnBrk="0" fontAlgn="base" hangingPunct="0">
              <a:spcBef>
                <a:spcPct val="0"/>
              </a:spcBef>
              <a:spcAft>
                <a:spcPct val="0"/>
              </a:spcAft>
              <a:buNone/>
              <a:tabLst>
                <a:tab pos="571500" algn="l"/>
              </a:tabLst>
            </a:pPr>
            <a:r>
              <a:rPr lang="ru-RU" sz="2900" b="1" dirty="0" smtClean="0">
                <a:latin typeface="Times New Roman" pitchFamily="18" charset="0"/>
                <a:ea typeface="Times New Roman" pitchFamily="18" charset="0"/>
                <a:cs typeface="Times New Roman" pitchFamily="18" charset="0"/>
              </a:rPr>
              <a:t>с  участием родителей.</a:t>
            </a:r>
            <a:endParaRPr lang="ru-RU" sz="2900" b="1" dirty="0" smtClean="0">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8115328" cy="465754"/>
          </a:xfrm>
          <a:solidFill>
            <a:schemeClr val="bg1">
              <a:lumMod val="85000"/>
            </a:schemeClr>
          </a:solidFill>
          <a:ln>
            <a:solidFill>
              <a:schemeClr val="accent2">
                <a:lumMod val="75000"/>
              </a:schemeClr>
            </a:solidFill>
          </a:ln>
        </p:spPr>
        <p:txBody>
          <a:bodyPr>
            <a:normAutofit/>
          </a:bodyPr>
          <a:lstStyle/>
          <a:p>
            <a:pPr algn="ctr"/>
            <a:r>
              <a:rPr lang="ru-RU" sz="2000" b="1" dirty="0" smtClean="0">
                <a:latin typeface="Times New Roman" pitchFamily="18" charset="0"/>
                <a:cs typeface="Times New Roman" pitchFamily="18" charset="0"/>
              </a:rPr>
              <a:t>Пример  1  (продолжение)</a:t>
            </a:r>
            <a:endParaRPr lang="ru-RU" sz="2000"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000108"/>
            <a:ext cx="8115328" cy="5214974"/>
          </a:xfrm>
          <a:solidFill>
            <a:schemeClr val="bg2">
              <a:lumMod val="90000"/>
            </a:schemeClr>
          </a:solidFill>
          <a:ln>
            <a:solidFill>
              <a:schemeClr val="accent2">
                <a:lumMod val="75000"/>
              </a:schemeClr>
            </a:solidFill>
          </a:ln>
        </p:spPr>
        <p:txBody>
          <a:bodyPr>
            <a:normAutofit/>
          </a:bodyPr>
          <a:lstStyle/>
          <a:p>
            <a:pPr>
              <a:buNone/>
            </a:pPr>
            <a:endParaRPr lang="ru-RU" sz="1800" dirty="0" smtClean="0">
              <a:latin typeface="Times New Roman" pitchFamily="18" charset="0"/>
              <a:cs typeface="Times New Roman" pitchFamily="18" charset="0"/>
            </a:endParaRPr>
          </a:p>
          <a:p>
            <a:pPr algn="ctr">
              <a:buNone/>
            </a:pPr>
            <a:endParaRPr lang="ru-RU" sz="1800" b="1" dirty="0" smtClean="0">
              <a:latin typeface="Times New Roman" pitchFamily="18" charset="0"/>
              <a:cs typeface="Times New Roman" pitchFamily="18" charset="0"/>
            </a:endParaRPr>
          </a:p>
          <a:p>
            <a:pPr algn="ctr">
              <a:buNone/>
            </a:pPr>
            <a:r>
              <a:rPr lang="ru-RU" sz="1800" dirty="0" smtClean="0">
                <a:latin typeface="Times New Roman" pitchFamily="18" charset="0"/>
                <a:cs typeface="Times New Roman" pitchFamily="18" charset="0"/>
              </a:rPr>
              <a:t>В  качестве  «подводки»  к  формулировке  проблемной  ситуации   автор  </a:t>
            </a:r>
          </a:p>
          <a:p>
            <a:pPr algn="ctr">
              <a:buNone/>
            </a:pPr>
            <a:r>
              <a:rPr lang="ru-RU" sz="1800" dirty="0" smtClean="0">
                <a:latin typeface="Times New Roman" pitchFamily="18" charset="0"/>
                <a:cs typeface="Times New Roman" pitchFamily="18" charset="0"/>
              </a:rPr>
              <a:t>использовала  </a:t>
            </a:r>
            <a:r>
              <a:rPr lang="ru-RU" sz="1800" b="1" dirty="0" smtClean="0">
                <a:solidFill>
                  <a:srgbClr val="FF0000"/>
                </a:solidFill>
                <a:latin typeface="Times New Roman" pitchFamily="18" charset="0"/>
                <a:cs typeface="Times New Roman" pitchFamily="18" charset="0"/>
              </a:rPr>
              <a:t>два  оригинальных  приема</a:t>
            </a:r>
            <a:r>
              <a:rPr lang="ru-RU" sz="1800" dirty="0" smtClean="0">
                <a:latin typeface="Times New Roman" pitchFamily="18" charset="0"/>
                <a:cs typeface="Times New Roman" pitchFamily="18" charset="0"/>
              </a:rPr>
              <a:t>,  которые  условно  назвала  «Золотая  </a:t>
            </a:r>
          </a:p>
          <a:p>
            <a:pPr algn="ctr">
              <a:buNone/>
            </a:pPr>
            <a:r>
              <a:rPr lang="ru-RU" sz="1800" dirty="0" smtClean="0">
                <a:latin typeface="Times New Roman" pitchFamily="18" charset="0"/>
                <a:cs typeface="Times New Roman" pitchFamily="18" charset="0"/>
              </a:rPr>
              <a:t>рыбка»  и  «Секретный  агент».   Использование   этих  приемов  обеспечивает  </a:t>
            </a:r>
          </a:p>
          <a:p>
            <a:pPr algn="ctr">
              <a:buNone/>
            </a:pPr>
            <a:r>
              <a:rPr lang="ru-RU" sz="1800" dirty="0" smtClean="0">
                <a:latin typeface="Times New Roman" pitchFamily="18" charset="0"/>
                <a:cs typeface="Times New Roman" pitchFamily="18" charset="0"/>
              </a:rPr>
              <a:t>логичный  переход от предыдущего  этапа  урока  (показ  презентаций   по  теме </a:t>
            </a:r>
          </a:p>
          <a:p>
            <a:pPr algn="ctr">
              <a:buNone/>
            </a:pPr>
            <a:r>
              <a:rPr lang="ru-RU" sz="1800" dirty="0" smtClean="0">
                <a:latin typeface="Times New Roman" pitchFamily="18" charset="0"/>
                <a:cs typeface="Times New Roman" pitchFamily="18" charset="0"/>
              </a:rPr>
              <a:t> «Что  такое  счастье  в  моем  понимании»)  непосредственно  к  самой  </a:t>
            </a:r>
          </a:p>
          <a:p>
            <a:pPr algn="ctr">
              <a:buNone/>
            </a:pPr>
            <a:r>
              <a:rPr lang="ru-RU" sz="1800" dirty="0" smtClean="0">
                <a:latin typeface="Times New Roman" pitchFamily="18" charset="0"/>
                <a:cs typeface="Times New Roman" pitchFamily="18" charset="0"/>
              </a:rPr>
              <a:t>проблемной  ситуации.</a:t>
            </a:r>
          </a:p>
          <a:p>
            <a:pPr algn="ctr">
              <a:buNone/>
            </a:pPr>
            <a:endParaRPr lang="ru-RU" sz="1800" dirty="0" smtClean="0">
              <a:latin typeface="Times New Roman" pitchFamily="18" charset="0"/>
              <a:cs typeface="Times New Roman" pitchFamily="18" charset="0"/>
            </a:endParaRPr>
          </a:p>
          <a:p>
            <a:pPr algn="ctr">
              <a:buNone/>
            </a:pPr>
            <a:r>
              <a:rPr lang="ru-RU" sz="1800" dirty="0" smtClean="0">
                <a:latin typeface="Times New Roman" pitchFamily="18" charset="0"/>
                <a:cs typeface="Times New Roman" pitchFamily="18" charset="0"/>
              </a:rPr>
              <a:t>После  показа  презентаций  учитель  говорит:</a:t>
            </a:r>
            <a:endParaRPr lang="ru-RU"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14290"/>
            <a:ext cx="8358246" cy="1214446"/>
          </a:xfrm>
          <a:solidFill>
            <a:schemeClr val="bg1">
              <a:lumMod val="95000"/>
            </a:schemeClr>
          </a:solidFill>
          <a:ln>
            <a:solidFill>
              <a:schemeClr val="accent2">
                <a:lumMod val="75000"/>
              </a:schemeClr>
            </a:solidFill>
          </a:ln>
        </p:spPr>
        <p:txBody>
          <a:bodyPr>
            <a:noAutofit/>
          </a:bodyPr>
          <a:lstStyle/>
          <a:p>
            <a:pPr algn="l"/>
            <a:r>
              <a:rPr lang="ru-RU" sz="900" dirty="0" smtClean="0">
                <a:solidFill>
                  <a:srgbClr val="FF0000"/>
                </a:solidFill>
                <a:latin typeface="Arial" pitchFamily="34" charset="0"/>
                <a:cs typeface="Arial" pitchFamily="34" charset="0"/>
              </a:rPr>
              <a:t>1</a:t>
            </a:r>
            <a:r>
              <a:rPr lang="ru-RU" sz="900" b="0" dirty="0" smtClean="0">
                <a:solidFill>
                  <a:srgbClr val="FF0000"/>
                </a:solidFill>
                <a:latin typeface="Arial" pitchFamily="34" charset="0"/>
                <a:cs typeface="Arial" pitchFamily="34" charset="0"/>
              </a:rPr>
              <a:t>. «Подводка»  к  созданию  проблемной  ситуации:</a:t>
            </a:r>
            <a:r>
              <a:rPr lang="ru-RU" sz="900" b="0" dirty="0" smtClean="0">
                <a:latin typeface="Arial" pitchFamily="34" charset="0"/>
                <a:cs typeface="Arial" pitchFamily="34" charset="0"/>
              </a:rPr>
              <a:t/>
            </a:r>
            <a:br>
              <a:rPr lang="ru-RU" sz="900" b="0" dirty="0" smtClean="0">
                <a:latin typeface="Arial" pitchFamily="34" charset="0"/>
                <a:cs typeface="Arial" pitchFamily="34" charset="0"/>
              </a:rPr>
            </a:br>
            <a:r>
              <a:rPr lang="en-US" sz="900" b="0" dirty="0" smtClean="0">
                <a:latin typeface="Euphemia" pitchFamily="34" charset="0"/>
                <a:cs typeface="Arial" pitchFamily="34" charset="0"/>
              </a:rPr>
              <a:t/>
            </a:r>
            <a:br>
              <a:rPr lang="en-US" sz="900" b="0" dirty="0" smtClean="0">
                <a:latin typeface="Euphemia" pitchFamily="34" charset="0"/>
                <a:cs typeface="Arial" pitchFamily="34" charset="0"/>
              </a:rPr>
            </a:br>
            <a:r>
              <a:rPr lang="en-US" sz="900" b="0" dirty="0" smtClean="0">
                <a:latin typeface="Euphemia" pitchFamily="34" charset="0"/>
                <a:cs typeface="Arial" pitchFamily="34" charset="0"/>
              </a:rPr>
              <a:t>     Teacher </a:t>
            </a:r>
            <a:r>
              <a:rPr lang="ru-RU" sz="900" b="0" dirty="0" smtClean="0">
                <a:latin typeface="Arial" pitchFamily="34" charset="0"/>
                <a:cs typeface="Arial" pitchFamily="34" charset="0"/>
              </a:rPr>
              <a:t>:</a:t>
            </a:r>
            <a:r>
              <a:rPr lang="en-US" sz="900" b="0" dirty="0" smtClean="0">
                <a:latin typeface="Euphemia" pitchFamily="34" charset="0"/>
                <a:cs typeface="Arial" pitchFamily="34" charset="0"/>
              </a:rPr>
              <a:t>  People are  happy  if  their  dreams  come  true.  Ask   Goldfish  make  your  inmost dream </a:t>
            </a:r>
            <a:r>
              <a:rPr lang="ru-RU" sz="900" b="0" dirty="0" smtClean="0">
                <a:latin typeface="Euphemia" pitchFamily="34" charset="0"/>
                <a:cs typeface="Arial" pitchFamily="34" charset="0"/>
              </a:rPr>
              <a:t/>
            </a:r>
            <a:br>
              <a:rPr lang="ru-RU" sz="900" b="0" dirty="0" smtClean="0">
                <a:latin typeface="Euphemia" pitchFamily="34" charset="0"/>
                <a:cs typeface="Arial" pitchFamily="34" charset="0"/>
              </a:rPr>
            </a:br>
            <a:r>
              <a:rPr lang="ru-RU" sz="900" b="0" dirty="0" smtClean="0">
                <a:latin typeface="Euphemia" pitchFamily="34" charset="0"/>
                <a:cs typeface="Arial" pitchFamily="34" charset="0"/>
              </a:rPr>
              <a:t>                 </a:t>
            </a:r>
            <a:r>
              <a:rPr lang="en-US" sz="900" b="0" dirty="0" smtClean="0">
                <a:latin typeface="Euphemia" pitchFamily="34" charset="0"/>
                <a:cs typeface="Arial" pitchFamily="34" charset="0"/>
              </a:rPr>
              <a:t>come  true.</a:t>
            </a:r>
            <a:r>
              <a:rPr lang="ru-RU" sz="900" b="0" dirty="0" smtClean="0">
                <a:latin typeface="Euphemia" pitchFamily="34" charset="0"/>
                <a:cs typeface="Arial" pitchFamily="34" charset="0"/>
              </a:rPr>
              <a:t/>
            </a:r>
            <a:br>
              <a:rPr lang="ru-RU" sz="900" b="0" dirty="0" smtClean="0">
                <a:latin typeface="Euphemia" pitchFamily="34" charset="0"/>
                <a:cs typeface="Arial" pitchFamily="34" charset="0"/>
              </a:rPr>
            </a:br>
            <a:r>
              <a:rPr lang="en-US" sz="900" b="0" dirty="0" smtClean="0">
                <a:latin typeface="Euphemia" pitchFamily="34" charset="0"/>
                <a:cs typeface="Arial" pitchFamily="34" charset="0"/>
              </a:rPr>
              <a:t/>
            </a:r>
            <a:br>
              <a:rPr lang="en-US" sz="900" b="0" dirty="0" smtClean="0">
                <a:latin typeface="Euphemia" pitchFamily="34" charset="0"/>
                <a:cs typeface="Arial" pitchFamily="34" charset="0"/>
              </a:rPr>
            </a:br>
            <a:r>
              <a:rPr lang="en-US" sz="900" b="0" dirty="0" smtClean="0">
                <a:latin typeface="Euphemia" pitchFamily="34" charset="0"/>
                <a:cs typeface="Arial" pitchFamily="34" charset="0"/>
              </a:rPr>
              <a:t>      </a:t>
            </a:r>
            <a:r>
              <a:rPr lang="en-US" sz="900" b="0" dirty="0" err="1" smtClean="0">
                <a:latin typeface="Euphemia" pitchFamily="34" charset="0"/>
                <a:cs typeface="Arial" pitchFamily="34" charset="0"/>
              </a:rPr>
              <a:t>Eg</a:t>
            </a:r>
            <a:r>
              <a:rPr lang="en-US" sz="900" b="0" dirty="0" smtClean="0">
                <a:latin typeface="Euphemia" pitchFamily="34" charset="0"/>
                <a:cs typeface="Arial" pitchFamily="34" charset="0"/>
              </a:rPr>
              <a:t>. </a:t>
            </a:r>
            <a:r>
              <a:rPr lang="ru-RU" sz="900" b="0" dirty="0" smtClean="0">
                <a:latin typeface="Euphemia" pitchFamily="34" charset="0"/>
                <a:cs typeface="Arial" pitchFamily="34" charset="0"/>
              </a:rPr>
              <a:t>      </a:t>
            </a:r>
            <a:r>
              <a:rPr lang="en-US" sz="900" b="0" dirty="0" smtClean="0">
                <a:latin typeface="Euphemia" pitchFamily="34" charset="0"/>
                <a:cs typeface="Arial" pitchFamily="34" charset="0"/>
              </a:rPr>
              <a:t> I  </a:t>
            </a:r>
            <a:r>
              <a:rPr lang="en-US" sz="900" b="0" i="1" dirty="0" smtClean="0">
                <a:latin typeface="Euphemia" pitchFamily="34" charset="0"/>
                <a:cs typeface="Arial" pitchFamily="34" charset="0"/>
              </a:rPr>
              <a:t>wish </a:t>
            </a:r>
            <a:r>
              <a:rPr lang="en-US" sz="900" b="0" dirty="0" smtClean="0">
                <a:latin typeface="Euphemia" pitchFamily="34" charset="0"/>
                <a:cs typeface="Arial" pitchFamily="34" charset="0"/>
              </a:rPr>
              <a:t> I   </a:t>
            </a:r>
            <a:r>
              <a:rPr lang="en-US" sz="900" b="0" i="1" dirty="0" smtClean="0">
                <a:latin typeface="Euphemia" pitchFamily="34" charset="0"/>
                <a:cs typeface="Arial" pitchFamily="34" charset="0"/>
              </a:rPr>
              <a:t>had</a:t>
            </a:r>
            <a:r>
              <a:rPr lang="en-US" sz="900" b="0" dirty="0" smtClean="0">
                <a:latin typeface="Euphemia" pitchFamily="34" charset="0"/>
                <a:cs typeface="Arial" pitchFamily="34" charset="0"/>
              </a:rPr>
              <a:t>  1,000,000  dollars. If   I  </a:t>
            </a:r>
            <a:r>
              <a:rPr lang="en-US" sz="900" b="0" i="1" dirty="0" smtClean="0">
                <a:latin typeface="Euphemia" pitchFamily="34" charset="0"/>
                <a:cs typeface="Arial" pitchFamily="34" charset="0"/>
              </a:rPr>
              <a:t> had  </a:t>
            </a:r>
            <a:r>
              <a:rPr lang="en-US" sz="900" b="0" dirty="0" smtClean="0">
                <a:latin typeface="Euphemia" pitchFamily="34" charset="0"/>
                <a:cs typeface="Arial" pitchFamily="34" charset="0"/>
              </a:rPr>
              <a:t>1,000,000  dollars  I  </a:t>
            </a:r>
            <a:r>
              <a:rPr lang="en-US" sz="900" b="0" i="1" dirty="0" smtClean="0">
                <a:latin typeface="Euphemia" pitchFamily="34" charset="0"/>
                <a:cs typeface="Arial" pitchFamily="34" charset="0"/>
              </a:rPr>
              <a:t>would</a:t>
            </a:r>
            <a:r>
              <a:rPr lang="en-US" sz="900" b="0" dirty="0" smtClean="0">
                <a:latin typeface="Euphemia" pitchFamily="34" charset="0"/>
                <a:cs typeface="Arial" pitchFamily="34" charset="0"/>
              </a:rPr>
              <a:t>  buy  a  yacht</a:t>
            </a:r>
            <a:r>
              <a:rPr lang="ru-RU" sz="900" b="0" dirty="0" smtClean="0">
                <a:latin typeface="Euphemia" pitchFamily="34" charset="0"/>
                <a:cs typeface="Arial" pitchFamily="34" charset="0"/>
              </a:rPr>
              <a:t/>
            </a:r>
            <a:br>
              <a:rPr lang="ru-RU" sz="900" b="0" dirty="0" smtClean="0">
                <a:latin typeface="Euphemia" pitchFamily="34" charset="0"/>
                <a:cs typeface="Arial" pitchFamily="34" charset="0"/>
              </a:rPr>
            </a:br>
            <a:r>
              <a:rPr lang="ru-RU" sz="900" b="0" dirty="0" smtClean="0">
                <a:latin typeface="Euphemia" pitchFamily="34" charset="0"/>
                <a:cs typeface="Arial" pitchFamily="34" charset="0"/>
              </a:rPr>
              <a:t>                 </a:t>
            </a:r>
            <a:r>
              <a:rPr lang="en-US" sz="900" b="0" dirty="0" smtClean="0">
                <a:latin typeface="Euphemia" pitchFamily="34" charset="0"/>
                <a:cs typeface="Arial" pitchFamily="34" charset="0"/>
              </a:rPr>
              <a:t>and </a:t>
            </a:r>
            <a:r>
              <a:rPr lang="ru-RU" sz="900" b="0" dirty="0" smtClean="0">
                <a:latin typeface="Euphemia" pitchFamily="34" charset="0"/>
                <a:cs typeface="Arial" pitchFamily="34" charset="0"/>
              </a:rPr>
              <a:t> </a:t>
            </a:r>
            <a:r>
              <a:rPr lang="en-US" sz="900" b="0" dirty="0" smtClean="0">
                <a:latin typeface="Euphemia" pitchFamily="34" charset="0"/>
                <a:cs typeface="Arial" pitchFamily="34" charset="0"/>
              </a:rPr>
              <a:t>make </a:t>
            </a:r>
            <a:r>
              <a:rPr lang="ru-RU" sz="900" b="0" dirty="0" smtClean="0">
                <a:latin typeface="Arial" pitchFamily="34" charset="0"/>
                <a:cs typeface="Arial" pitchFamily="34" charset="0"/>
              </a:rPr>
              <a:t>  </a:t>
            </a:r>
            <a:r>
              <a:rPr lang="en-US" sz="900" b="0" dirty="0" smtClean="0">
                <a:latin typeface="Euphemia" pitchFamily="34" charset="0"/>
                <a:cs typeface="Arial" pitchFamily="34" charset="0"/>
              </a:rPr>
              <a:t> </a:t>
            </a:r>
            <a:r>
              <a:rPr lang="ru-RU" sz="900" b="0" dirty="0" smtClean="0">
                <a:latin typeface="Arial" pitchFamily="34" charset="0"/>
                <a:cs typeface="Arial" pitchFamily="34" charset="0"/>
              </a:rPr>
              <a:t> </a:t>
            </a:r>
            <a:r>
              <a:rPr lang="en-US" sz="900" b="0" dirty="0" smtClean="0">
                <a:latin typeface="Euphemia" pitchFamily="34" charset="0"/>
                <a:cs typeface="Arial" pitchFamily="34" charset="0"/>
              </a:rPr>
              <a:t>round-the-world  trip.</a:t>
            </a:r>
            <a:endParaRPr lang="ru-RU" sz="900" b="0" dirty="0">
              <a:latin typeface="Arial" pitchFamily="34" charset="0"/>
              <a:cs typeface="Arial" pitchFamily="34" charset="0"/>
            </a:endParaRPr>
          </a:p>
        </p:txBody>
      </p:sp>
      <p:pic>
        <p:nvPicPr>
          <p:cNvPr id="30722" name="Picture 2" descr="C:\Users\123\Downloads\рыбка3.jpg"/>
          <p:cNvPicPr>
            <a:picLocks noGrp="1" noChangeAspect="1" noChangeArrowheads="1"/>
          </p:cNvPicPr>
          <p:nvPr>
            <p:ph idx="1"/>
          </p:nvPr>
        </p:nvPicPr>
        <p:blipFill>
          <a:blip r:embed="rId2"/>
          <a:stretch>
            <a:fillRect/>
          </a:stretch>
        </p:blipFill>
        <p:spPr bwMode="auto">
          <a:xfrm>
            <a:off x="214282" y="1648904"/>
            <a:ext cx="8358246" cy="4994806"/>
          </a:xfrm>
          <a:prstGeom prst="rect">
            <a:avLst/>
          </a:prstGeom>
          <a:noFill/>
          <a:ln>
            <a:solidFill>
              <a:srgbClr val="002060"/>
            </a:solidFill>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39718"/>
          </a:xfrm>
          <a:solidFill>
            <a:schemeClr val="bg1">
              <a:lumMod val="85000"/>
            </a:schemeClr>
          </a:solidFill>
          <a:ln>
            <a:solidFill>
              <a:schemeClr val="accent2">
                <a:lumMod val="75000"/>
              </a:schemeClr>
            </a:solidFill>
          </a:ln>
        </p:spPr>
        <p:txBody>
          <a:bodyPr>
            <a:normAutofit/>
          </a:bodyPr>
          <a:lstStyle/>
          <a:p>
            <a:pPr algn="ctr"/>
            <a:r>
              <a:rPr lang="ru-RU" sz="2000" b="1" dirty="0" smtClean="0">
                <a:latin typeface="Times New Roman" pitchFamily="18" charset="0"/>
                <a:cs typeface="Times New Roman" pitchFamily="18" charset="0"/>
              </a:rPr>
              <a:t>Пример  1  (продолжение)</a:t>
            </a:r>
            <a:endParaRPr lang="ru-RU" sz="2000"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000108"/>
            <a:ext cx="8229600" cy="5572163"/>
          </a:xfrm>
          <a:solidFill>
            <a:schemeClr val="tx2">
              <a:lumMod val="40000"/>
              <a:lumOff val="60000"/>
            </a:schemeClr>
          </a:solidFill>
          <a:ln>
            <a:solidFill>
              <a:schemeClr val="accent2">
                <a:lumMod val="75000"/>
              </a:schemeClr>
            </a:solidFill>
          </a:ln>
        </p:spPr>
        <p:txBody>
          <a:bodyPr>
            <a:noAutofit/>
          </a:bodyPr>
          <a:lstStyle/>
          <a:p>
            <a:pPr marL="0" lvl="0" indent="252413" fontAlgn="base">
              <a:spcBef>
                <a:spcPct val="0"/>
              </a:spcBef>
              <a:spcAft>
                <a:spcPct val="0"/>
              </a:spcAft>
              <a:buNone/>
              <a:tabLst>
                <a:tab pos="571500" algn="l"/>
              </a:tabLst>
            </a:pPr>
            <a:r>
              <a:rPr lang="ru-RU" sz="1200" dirty="0" smtClean="0">
                <a:latin typeface="Times New Roman" pitchFamily="18" charset="0"/>
                <a:ea typeface="Times New Roman" pitchFamily="18" charset="0"/>
                <a:cs typeface="Times New Roman" pitchFamily="18" charset="0"/>
              </a:rPr>
              <a:t>После  того,  как  все  ( включая  родителей  и  администрацию)  попросили</a:t>
            </a:r>
            <a:r>
              <a:rPr lang="en-US" sz="1200" dirty="0" smtClean="0">
                <a:latin typeface="Times New Roman" pitchFamily="18" charset="0"/>
                <a:ea typeface="Times New Roman" pitchFamily="18" charset="0"/>
                <a:cs typeface="Times New Roman" pitchFamily="18" charset="0"/>
              </a:rPr>
              <a:t>  </a:t>
            </a:r>
            <a:r>
              <a:rPr lang="ru-RU" sz="1200" dirty="0" smtClean="0">
                <a:latin typeface="Times New Roman" pitchFamily="18" charset="0"/>
                <a:ea typeface="Times New Roman" pitchFamily="18" charset="0"/>
                <a:cs typeface="Times New Roman" pitchFamily="18" charset="0"/>
              </a:rPr>
              <a:t>Рыбку</a:t>
            </a:r>
            <a:r>
              <a:rPr lang="en-US" sz="1200" dirty="0" smtClean="0">
                <a:latin typeface="Times New Roman" pitchFamily="18" charset="0"/>
                <a:ea typeface="Times New Roman" pitchFamily="18" charset="0"/>
                <a:cs typeface="Times New Roman" pitchFamily="18" charset="0"/>
              </a:rPr>
              <a:t> </a:t>
            </a:r>
            <a:r>
              <a:rPr lang="ru-RU" sz="1200" dirty="0" smtClean="0">
                <a:latin typeface="Times New Roman" pitchFamily="18" charset="0"/>
                <a:ea typeface="Times New Roman" pitchFamily="18" charset="0"/>
                <a:cs typeface="Times New Roman" pitchFamily="18" charset="0"/>
              </a:rPr>
              <a:t>выполнить</a:t>
            </a:r>
            <a:r>
              <a:rPr lang="en-US" sz="1200" dirty="0" smtClean="0">
                <a:latin typeface="Times New Roman" pitchFamily="18" charset="0"/>
                <a:ea typeface="Times New Roman" pitchFamily="18" charset="0"/>
                <a:cs typeface="Times New Roman" pitchFamily="18" charset="0"/>
              </a:rPr>
              <a:t>  </a:t>
            </a:r>
            <a:r>
              <a:rPr lang="ru-RU" sz="1200" dirty="0" smtClean="0">
                <a:latin typeface="Times New Roman" pitchFamily="18" charset="0"/>
                <a:ea typeface="Times New Roman" pitchFamily="18" charset="0"/>
                <a:cs typeface="Times New Roman" pitchFamily="18" charset="0"/>
              </a:rPr>
              <a:t>и</a:t>
            </a:r>
            <a:r>
              <a:rPr lang="en-US" sz="1200" dirty="0" smtClean="0">
                <a:latin typeface="Times New Roman" pitchFamily="18" charset="0"/>
                <a:ea typeface="Times New Roman" pitchFamily="18" charset="0"/>
                <a:cs typeface="Times New Roman" pitchFamily="18" charset="0"/>
              </a:rPr>
              <a:t> </a:t>
            </a:r>
            <a:r>
              <a:rPr lang="ru-RU" sz="1200" dirty="0" smtClean="0">
                <a:latin typeface="Times New Roman" pitchFamily="18" charset="0"/>
                <a:ea typeface="Times New Roman" pitchFamily="18" charset="0"/>
                <a:cs typeface="Times New Roman" pitchFamily="18" charset="0"/>
              </a:rPr>
              <a:t>желания</a:t>
            </a:r>
            <a:r>
              <a:rPr lang="en-US" sz="1200" dirty="0" smtClean="0">
                <a:latin typeface="Times New Roman" pitchFamily="18" charset="0"/>
                <a:ea typeface="Times New Roman" pitchFamily="18" charset="0"/>
                <a:cs typeface="Times New Roman" pitchFamily="18" charset="0"/>
              </a:rPr>
              <a:t>,</a:t>
            </a:r>
            <a:r>
              <a:rPr lang="ru-RU" sz="1200" dirty="0" smtClean="0">
                <a:latin typeface="Times New Roman" pitchFamily="18" charset="0"/>
                <a:ea typeface="Times New Roman" pitchFamily="18" charset="0"/>
                <a:cs typeface="Times New Roman" pitchFamily="18" charset="0"/>
              </a:rPr>
              <a:t>  учитель</a:t>
            </a:r>
            <a:r>
              <a:rPr lang="en-US" sz="1200" dirty="0" smtClean="0">
                <a:latin typeface="Times New Roman" pitchFamily="18" charset="0"/>
                <a:ea typeface="Times New Roman" pitchFamily="18" charset="0"/>
                <a:cs typeface="Times New Roman" pitchFamily="18" charset="0"/>
              </a:rPr>
              <a:t>  </a:t>
            </a:r>
            <a:endParaRPr lang="ru-RU" sz="1200" dirty="0" smtClean="0">
              <a:latin typeface="Times New Roman" pitchFamily="18" charset="0"/>
              <a:ea typeface="Times New Roman" pitchFamily="18" charset="0"/>
              <a:cs typeface="Times New Roman" pitchFamily="18" charset="0"/>
            </a:endParaRPr>
          </a:p>
          <a:p>
            <a:pPr marL="0" lvl="0" indent="252413" fontAlgn="base">
              <a:spcBef>
                <a:spcPct val="0"/>
              </a:spcBef>
              <a:spcAft>
                <a:spcPct val="0"/>
              </a:spcAft>
              <a:buNone/>
              <a:tabLst>
                <a:tab pos="571500" algn="l"/>
              </a:tabLst>
            </a:pPr>
            <a:r>
              <a:rPr lang="ru-RU" sz="1200" dirty="0" smtClean="0">
                <a:latin typeface="Times New Roman" pitchFamily="18" charset="0"/>
                <a:ea typeface="Times New Roman" pitchFamily="18" charset="0"/>
                <a:cs typeface="Times New Roman" pitchFamily="18" charset="0"/>
              </a:rPr>
              <a:t> говорит</a:t>
            </a:r>
            <a:r>
              <a:rPr lang="en-US" sz="1200" dirty="0" smtClean="0">
                <a:latin typeface="Times New Roman" pitchFamily="18" charset="0"/>
                <a:ea typeface="Times New Roman" pitchFamily="18" charset="0"/>
                <a:cs typeface="Times New Roman" pitchFamily="18" charset="0"/>
              </a:rPr>
              <a:t>:</a:t>
            </a:r>
            <a:endParaRPr lang="ru-RU" sz="1200" dirty="0" smtClean="0">
              <a:latin typeface="Times New Roman" pitchFamily="18" charset="0"/>
              <a:cs typeface="Times New Roman" pitchFamily="18" charset="0"/>
            </a:endParaRPr>
          </a:p>
          <a:p>
            <a:pPr marL="0" lvl="0" indent="252413" eaLnBrk="0" fontAlgn="base" hangingPunct="0">
              <a:spcBef>
                <a:spcPct val="0"/>
              </a:spcBef>
              <a:spcAft>
                <a:spcPct val="0"/>
              </a:spcAft>
              <a:buNone/>
              <a:tabLst>
                <a:tab pos="571500" algn="l"/>
              </a:tabLst>
            </a:pPr>
            <a:r>
              <a:rPr lang="en-US" sz="1200" dirty="0" smtClean="0">
                <a:latin typeface="Times New Roman" pitchFamily="18" charset="0"/>
                <a:ea typeface="Times New Roman" pitchFamily="18" charset="0"/>
                <a:cs typeface="Times New Roman" pitchFamily="18" charset="0"/>
              </a:rPr>
              <a:t>Thank  you.   While  you  were  asking  Goldfish  to  make  your  dreams  come  true</a:t>
            </a:r>
            <a:r>
              <a:rPr lang="ru-RU" sz="1200" dirty="0" smtClean="0">
                <a:latin typeface="Times New Roman" pitchFamily="18" charset="0"/>
                <a:ea typeface="Times New Roman" pitchFamily="18" charset="0"/>
                <a:cs typeface="Times New Roman" pitchFamily="18" charset="0"/>
              </a:rPr>
              <a:t> </a:t>
            </a:r>
            <a:r>
              <a:rPr lang="en-US" sz="1200" dirty="0" smtClean="0">
                <a:latin typeface="Times New Roman" pitchFamily="18" charset="0"/>
                <a:ea typeface="Times New Roman" pitchFamily="18" charset="0"/>
                <a:cs typeface="Times New Roman" pitchFamily="18" charset="0"/>
              </a:rPr>
              <a:t> I  think  I’ve  spotted  a  secret  agent!</a:t>
            </a:r>
            <a:endParaRPr lang="ru-RU" sz="1200" dirty="0" smtClean="0">
              <a:latin typeface="Times New Roman" pitchFamily="18" charset="0"/>
              <a:cs typeface="Times New Roman" pitchFamily="18" charset="0"/>
            </a:endParaRPr>
          </a:p>
          <a:p>
            <a:pPr marL="0" lvl="0" indent="252413" eaLnBrk="0" fontAlgn="base" hangingPunct="0">
              <a:spcBef>
                <a:spcPct val="0"/>
              </a:spcBef>
              <a:spcAft>
                <a:spcPct val="0"/>
              </a:spcAft>
              <a:buNone/>
              <a:tabLst>
                <a:tab pos="571500" algn="l"/>
              </a:tabLst>
            </a:pPr>
            <a:r>
              <a:rPr lang="en-US" sz="1200" dirty="0" smtClean="0">
                <a:latin typeface="Times New Roman" pitchFamily="18" charset="0"/>
                <a:ea typeface="Times New Roman" pitchFamily="18" charset="0"/>
                <a:cs typeface="Times New Roman" pitchFamily="18" charset="0"/>
              </a:rPr>
              <a:t>There  is  a  young  lady  among  you  who  was  closely  watching  you ,  listening  to  you  attentively and  making  notes.</a:t>
            </a:r>
            <a:endParaRPr lang="ru-RU" sz="1200" dirty="0" smtClean="0">
              <a:latin typeface="Times New Roman" pitchFamily="18" charset="0"/>
              <a:cs typeface="Times New Roman" pitchFamily="18" charset="0"/>
            </a:endParaRPr>
          </a:p>
          <a:p>
            <a:pPr marL="0" lvl="0" indent="252413" eaLnBrk="0" fontAlgn="base" hangingPunct="0">
              <a:spcBef>
                <a:spcPct val="0"/>
              </a:spcBef>
              <a:spcAft>
                <a:spcPct val="0"/>
              </a:spcAft>
              <a:buNone/>
              <a:tabLst>
                <a:tab pos="571500" algn="l"/>
              </a:tabLst>
            </a:pPr>
            <a:r>
              <a:rPr lang="en-US" sz="1200" dirty="0" smtClean="0">
                <a:latin typeface="Times New Roman" pitchFamily="18" charset="0"/>
                <a:ea typeface="Times New Roman" pitchFamily="18" charset="0"/>
                <a:cs typeface="Times New Roman" pitchFamily="18" charset="0"/>
              </a:rPr>
              <a:t> She  is  surely  spying  into  you  secret  dreams!</a:t>
            </a:r>
          </a:p>
          <a:p>
            <a:pPr marL="0" lvl="0" indent="252413" eaLnBrk="0" fontAlgn="base" hangingPunct="0">
              <a:spcBef>
                <a:spcPct val="0"/>
              </a:spcBef>
              <a:spcAft>
                <a:spcPct val="0"/>
              </a:spcAft>
              <a:buNone/>
              <a:tabLst>
                <a:tab pos="571500" algn="l"/>
              </a:tabLst>
            </a:pPr>
            <a:endParaRPr lang="ru-RU" sz="1200" dirty="0" smtClean="0">
              <a:latin typeface="Times New Roman" pitchFamily="18" charset="0"/>
              <a:cs typeface="Times New Roman" pitchFamily="18" charset="0"/>
            </a:endParaRPr>
          </a:p>
          <a:p>
            <a:pPr marL="0" lvl="0" indent="252413" eaLnBrk="0" fontAlgn="base" hangingPunct="0">
              <a:spcBef>
                <a:spcPct val="0"/>
              </a:spcBef>
              <a:spcAft>
                <a:spcPct val="0"/>
              </a:spcAft>
              <a:buNone/>
              <a:tabLst>
                <a:tab pos="571500" algn="l"/>
              </a:tabLst>
            </a:pPr>
            <a:r>
              <a:rPr lang="ru-RU" sz="1200" dirty="0" smtClean="0">
                <a:latin typeface="Times New Roman" pitchFamily="18" charset="0"/>
                <a:ea typeface="Times New Roman" pitchFamily="18" charset="0"/>
                <a:cs typeface="Times New Roman" pitchFamily="18" charset="0"/>
              </a:rPr>
              <a:t>(К  доске  выходит  ученик,  которому  перед  уроком  было  дано  специальное  задание)  и  говорит: </a:t>
            </a:r>
            <a:endParaRPr lang="en-US" sz="1200" dirty="0" smtClean="0">
              <a:latin typeface="Times New Roman" pitchFamily="18" charset="0"/>
              <a:ea typeface="Times New Roman" pitchFamily="18" charset="0"/>
              <a:cs typeface="Times New Roman" pitchFamily="18" charset="0"/>
            </a:endParaRPr>
          </a:p>
          <a:p>
            <a:pPr marL="0" lvl="0" indent="252413" eaLnBrk="0" fontAlgn="base" hangingPunct="0">
              <a:spcBef>
                <a:spcPct val="0"/>
              </a:spcBef>
              <a:spcAft>
                <a:spcPct val="0"/>
              </a:spcAft>
              <a:buNone/>
              <a:tabLst>
                <a:tab pos="571500" algn="l"/>
              </a:tabLst>
            </a:pPr>
            <a:r>
              <a:rPr lang="ru-RU" sz="1200" dirty="0" smtClean="0">
                <a:latin typeface="Times New Roman" pitchFamily="18" charset="0"/>
                <a:ea typeface="Times New Roman" pitchFamily="18" charset="0"/>
                <a:cs typeface="Times New Roman" pitchFamily="18" charset="0"/>
              </a:rPr>
              <a:t>   </a:t>
            </a:r>
            <a:endParaRPr lang="ru-RU" sz="1200" dirty="0" smtClean="0">
              <a:latin typeface="Times New Roman" pitchFamily="18" charset="0"/>
              <a:cs typeface="Times New Roman" pitchFamily="18" charset="0"/>
            </a:endParaRPr>
          </a:p>
          <a:p>
            <a:pPr marL="0" lvl="0" indent="107950" eaLnBrk="0" fontAlgn="base" hangingPunct="0">
              <a:spcBef>
                <a:spcPct val="0"/>
              </a:spcBef>
              <a:spcAft>
                <a:spcPct val="0"/>
              </a:spcAft>
              <a:buNone/>
              <a:tabLst>
                <a:tab pos="571500" algn="l"/>
              </a:tabLst>
            </a:pPr>
            <a:r>
              <a:rPr lang="en-US" sz="1200" dirty="0" smtClean="0">
                <a:latin typeface="Times New Roman" pitchFamily="18" charset="0"/>
                <a:ea typeface="Calibri" pitchFamily="34" charset="0"/>
                <a:cs typeface="Times New Roman" pitchFamily="18" charset="0"/>
              </a:rPr>
              <a:t> </a:t>
            </a:r>
            <a:r>
              <a:rPr lang="ru-RU" sz="1200" dirty="0" smtClean="0">
                <a:latin typeface="Times New Roman" pitchFamily="18" charset="0"/>
                <a:ea typeface="Calibri" pitchFamily="34" charset="0"/>
                <a:cs typeface="Times New Roman" pitchFamily="18" charset="0"/>
              </a:rPr>
              <a:t>  </a:t>
            </a:r>
            <a:r>
              <a:rPr lang="en-US" sz="1200" dirty="0" smtClean="0">
                <a:latin typeface="Times New Roman" pitchFamily="18" charset="0"/>
                <a:ea typeface="Calibri" pitchFamily="34" charset="0"/>
                <a:cs typeface="Times New Roman" pitchFamily="18" charset="0"/>
              </a:rPr>
              <a:t>Hi!</a:t>
            </a:r>
            <a:endParaRPr lang="ru-RU" sz="1200" dirty="0" smtClean="0">
              <a:latin typeface="Times New Roman" pitchFamily="18" charset="0"/>
              <a:cs typeface="Times New Roman" pitchFamily="18" charset="0"/>
            </a:endParaRPr>
          </a:p>
          <a:p>
            <a:pPr marL="0" lvl="0" indent="107950" eaLnBrk="0" fontAlgn="base" hangingPunct="0">
              <a:spcBef>
                <a:spcPct val="0"/>
              </a:spcBef>
              <a:spcAft>
                <a:spcPct val="0"/>
              </a:spcAft>
              <a:buNone/>
              <a:tabLst>
                <a:tab pos="571500" algn="l"/>
              </a:tabLst>
            </a:pPr>
            <a:r>
              <a:rPr lang="en-US" sz="1200" dirty="0" smtClean="0">
                <a:latin typeface="Times New Roman" pitchFamily="18" charset="0"/>
                <a:ea typeface="Calibri" pitchFamily="34" charset="0"/>
                <a:cs typeface="Times New Roman" pitchFamily="18" charset="0"/>
              </a:rPr>
              <a:t>   My  name is</a:t>
            </a:r>
            <a:r>
              <a:rPr lang="ru-RU" sz="1200" dirty="0" smtClean="0">
                <a:latin typeface="Times New Roman" pitchFamily="18" charset="0"/>
                <a:ea typeface="Calibri" pitchFamily="34" charset="0"/>
                <a:cs typeface="Times New Roman" pitchFamily="18" charset="0"/>
              </a:rPr>
              <a:t>  </a:t>
            </a:r>
            <a:r>
              <a:rPr lang="en-US" sz="1200" dirty="0" err="1" smtClean="0">
                <a:latin typeface="Times New Roman" pitchFamily="18" charset="0"/>
                <a:ea typeface="Calibri" pitchFamily="34" charset="0"/>
                <a:cs typeface="Times New Roman" pitchFamily="18" charset="0"/>
              </a:rPr>
              <a:t>Mrs</a:t>
            </a:r>
            <a:r>
              <a:rPr lang="ru-RU" sz="1200" dirty="0" smtClean="0">
                <a:latin typeface="Times New Roman" pitchFamily="18" charset="0"/>
                <a:ea typeface="Calibri" pitchFamily="34" charset="0"/>
                <a:cs typeface="Times New Roman" pitchFamily="18" charset="0"/>
              </a:rPr>
              <a:t>.</a:t>
            </a:r>
            <a:r>
              <a:rPr lang="en-US" sz="1200" dirty="0" smtClean="0">
                <a:latin typeface="Times New Roman" pitchFamily="18" charset="0"/>
                <a:ea typeface="Calibri" pitchFamily="34" charset="0"/>
                <a:cs typeface="Times New Roman" pitchFamily="18" charset="0"/>
              </a:rPr>
              <a:t>  Fletcher.  I   am  a  psychology  expert  from  the  University  of   Massachusetts,  the  USA.</a:t>
            </a:r>
            <a:endParaRPr lang="ru-RU" sz="1200" dirty="0" smtClean="0">
              <a:latin typeface="Times New Roman" pitchFamily="18" charset="0"/>
              <a:cs typeface="Times New Roman" pitchFamily="18" charset="0"/>
            </a:endParaRPr>
          </a:p>
          <a:p>
            <a:pPr marL="0" lvl="0" indent="107950" eaLnBrk="0" fontAlgn="base" hangingPunct="0">
              <a:spcBef>
                <a:spcPct val="0"/>
              </a:spcBef>
              <a:spcAft>
                <a:spcPct val="0"/>
              </a:spcAft>
              <a:buNone/>
              <a:tabLst>
                <a:tab pos="571500" algn="l"/>
              </a:tabLst>
            </a:pPr>
            <a:r>
              <a:rPr lang="en-US" sz="1200" dirty="0" smtClean="0">
                <a:latin typeface="Times New Roman" pitchFamily="18" charset="0"/>
                <a:ea typeface="Calibri" pitchFamily="34" charset="0"/>
                <a:cs typeface="Times New Roman" pitchFamily="18" charset="0"/>
              </a:rPr>
              <a:t>   I’ve  been  carrying  out  a  research  into  the  problems  of  teenagers.</a:t>
            </a:r>
            <a:endParaRPr lang="ru-RU" sz="1200" dirty="0" smtClean="0">
              <a:latin typeface="Times New Roman" pitchFamily="18" charset="0"/>
              <a:cs typeface="Times New Roman" pitchFamily="18" charset="0"/>
            </a:endParaRPr>
          </a:p>
          <a:p>
            <a:pPr marL="0" lvl="0" indent="107950" eaLnBrk="0" fontAlgn="base" hangingPunct="0">
              <a:spcBef>
                <a:spcPct val="0"/>
              </a:spcBef>
              <a:spcAft>
                <a:spcPct val="0"/>
              </a:spcAft>
              <a:buNone/>
              <a:tabLst>
                <a:tab pos="571500" algn="l"/>
              </a:tabLst>
            </a:pPr>
            <a:r>
              <a:rPr lang="en-US" sz="1200" dirty="0" smtClean="0">
                <a:latin typeface="Times New Roman" pitchFamily="18" charset="0"/>
                <a:ea typeface="Calibri" pitchFamily="34" charset="0"/>
                <a:cs typeface="Times New Roman" pitchFamily="18" charset="0"/>
              </a:rPr>
              <a:t>   I’ve  just  overheard  students  of  the  10</a:t>
            </a:r>
            <a:r>
              <a:rPr lang="en-US" sz="1200" baseline="30000" dirty="0" smtClean="0">
                <a:latin typeface="Times New Roman" pitchFamily="18" charset="0"/>
                <a:ea typeface="Calibri" pitchFamily="34" charset="0"/>
                <a:cs typeface="Times New Roman" pitchFamily="18" charset="0"/>
              </a:rPr>
              <a:t>th</a:t>
            </a:r>
            <a:r>
              <a:rPr lang="en-US" sz="1200" dirty="0" smtClean="0">
                <a:latin typeface="Times New Roman" pitchFamily="18" charset="0"/>
                <a:ea typeface="Calibri" pitchFamily="34" charset="0"/>
                <a:cs typeface="Times New Roman" pitchFamily="18" charset="0"/>
              </a:rPr>
              <a:t>  form  asking    Goldfish   for  their  dreams  to  come  true.</a:t>
            </a:r>
          </a:p>
          <a:p>
            <a:pPr marL="0" lvl="0" indent="107950" eaLnBrk="0" fontAlgn="base" hangingPunct="0">
              <a:spcBef>
                <a:spcPct val="0"/>
              </a:spcBef>
              <a:spcAft>
                <a:spcPct val="0"/>
              </a:spcAft>
              <a:buNone/>
              <a:tabLst>
                <a:tab pos="571500" algn="l"/>
              </a:tabLst>
            </a:pPr>
            <a:endParaRPr lang="ru-RU" sz="1200" dirty="0" smtClean="0">
              <a:latin typeface="Times New Roman" pitchFamily="18" charset="0"/>
              <a:cs typeface="Times New Roman" pitchFamily="18" charset="0"/>
            </a:endParaRPr>
          </a:p>
          <a:p>
            <a:pPr marL="0" lvl="0" indent="107950" eaLnBrk="0" fontAlgn="base" hangingPunct="0">
              <a:spcBef>
                <a:spcPct val="0"/>
              </a:spcBef>
              <a:spcAft>
                <a:spcPct val="0"/>
              </a:spcAft>
              <a:buNone/>
              <a:tabLst>
                <a:tab pos="571500" algn="l"/>
              </a:tabLst>
            </a:pPr>
            <a:r>
              <a:rPr lang="en-US" sz="1200" dirty="0" smtClean="0">
                <a:latin typeface="Times New Roman" pitchFamily="18" charset="0"/>
                <a:ea typeface="Calibri" pitchFamily="34" charset="0"/>
                <a:cs typeface="Times New Roman" pitchFamily="18" charset="0"/>
              </a:rPr>
              <a:t>  Three   students  asked    Goldfish   to  help  them  enter  a  University  and  find   prestigious  job  after   leaving  school</a:t>
            </a:r>
            <a:r>
              <a:rPr lang="ru-RU" sz="1200" dirty="0" smtClean="0">
                <a:latin typeface="Times New Roman" pitchFamily="18" charset="0"/>
                <a:ea typeface="Calibri" pitchFamily="34" charset="0"/>
                <a:cs typeface="Times New Roman" pitchFamily="18" charset="0"/>
              </a:rPr>
              <a:t>.</a:t>
            </a:r>
          </a:p>
          <a:p>
            <a:pPr marL="0" lvl="0" indent="107950" eaLnBrk="0" fontAlgn="base" hangingPunct="0">
              <a:spcBef>
                <a:spcPct val="0"/>
              </a:spcBef>
              <a:spcAft>
                <a:spcPct val="0"/>
              </a:spcAft>
              <a:buNone/>
              <a:tabLst>
                <a:tab pos="571500" algn="l"/>
              </a:tabLst>
            </a:pPr>
            <a:endParaRPr lang="ru-RU" sz="1200" dirty="0" smtClean="0">
              <a:latin typeface="Times New Roman" pitchFamily="18" charset="0"/>
              <a:cs typeface="Times New Roman" pitchFamily="18" charset="0"/>
            </a:endParaRPr>
          </a:p>
          <a:p>
            <a:pPr marL="0" lvl="0" indent="107950" eaLnBrk="0" fontAlgn="base" hangingPunct="0">
              <a:spcBef>
                <a:spcPct val="0"/>
              </a:spcBef>
              <a:spcAft>
                <a:spcPct val="0"/>
              </a:spcAft>
              <a:buNone/>
              <a:tabLst>
                <a:tab pos="571500" algn="l"/>
              </a:tabLst>
            </a:pPr>
            <a:r>
              <a:rPr lang="en-US" sz="1200" dirty="0" smtClean="0">
                <a:latin typeface="Times New Roman" pitchFamily="18" charset="0"/>
                <a:ea typeface="Calibri" pitchFamily="34" charset="0"/>
                <a:cs typeface="Times New Roman" pitchFamily="18" charset="0"/>
              </a:rPr>
              <a:t>  Three   students  want   to  travel  round  the  world,  to  buy  CDs  with  </a:t>
            </a:r>
            <a:r>
              <a:rPr lang="en-US" sz="1200" dirty="0" err="1" smtClean="0">
                <a:latin typeface="Times New Roman" pitchFamily="18" charset="0"/>
                <a:ea typeface="Calibri" pitchFamily="34" charset="0"/>
                <a:cs typeface="Times New Roman" pitchFamily="18" charset="0"/>
              </a:rPr>
              <a:t>favourite</a:t>
            </a:r>
            <a:r>
              <a:rPr lang="en-US" sz="1200" dirty="0" smtClean="0">
                <a:latin typeface="Times New Roman" pitchFamily="18" charset="0"/>
                <a:ea typeface="Calibri" pitchFamily="34" charset="0"/>
                <a:cs typeface="Times New Roman" pitchFamily="18" charset="0"/>
              </a:rPr>
              <a:t>  music, be  happy   and  successful  in  life</a:t>
            </a:r>
            <a:r>
              <a:rPr lang="ru-RU" sz="1200" dirty="0" smtClean="0">
                <a:latin typeface="Times New Roman" pitchFamily="18" charset="0"/>
                <a:ea typeface="Calibri" pitchFamily="34" charset="0"/>
                <a:cs typeface="Times New Roman" pitchFamily="18" charset="0"/>
              </a:rPr>
              <a:t>.</a:t>
            </a:r>
            <a:endParaRPr lang="en-US" sz="1200" dirty="0" smtClean="0">
              <a:latin typeface="Times New Roman" pitchFamily="18" charset="0"/>
              <a:ea typeface="Calibri" pitchFamily="34" charset="0"/>
              <a:cs typeface="Times New Roman" pitchFamily="18" charset="0"/>
            </a:endParaRPr>
          </a:p>
          <a:p>
            <a:pPr marL="0" lvl="0" indent="107950" eaLnBrk="0" fontAlgn="base" hangingPunct="0">
              <a:spcBef>
                <a:spcPct val="0"/>
              </a:spcBef>
              <a:spcAft>
                <a:spcPct val="0"/>
              </a:spcAft>
              <a:buNone/>
              <a:tabLst>
                <a:tab pos="571500" algn="l"/>
              </a:tabLst>
            </a:pPr>
            <a:endParaRPr lang="ru-RU" sz="1200" dirty="0" smtClean="0">
              <a:latin typeface="Times New Roman" pitchFamily="18" charset="0"/>
              <a:cs typeface="Times New Roman" pitchFamily="18" charset="0"/>
            </a:endParaRPr>
          </a:p>
          <a:p>
            <a:pPr marL="0" lvl="0" indent="107950" eaLnBrk="0" fontAlgn="base" hangingPunct="0">
              <a:spcBef>
                <a:spcPct val="0"/>
              </a:spcBef>
              <a:spcAft>
                <a:spcPct val="0"/>
              </a:spcAft>
              <a:buNone/>
              <a:tabLst>
                <a:tab pos="571500" algn="l"/>
              </a:tabLst>
            </a:pPr>
            <a:r>
              <a:rPr lang="en-US" sz="1200" dirty="0" smtClean="0">
                <a:latin typeface="Times New Roman" pitchFamily="18" charset="0"/>
                <a:ea typeface="Calibri" pitchFamily="34" charset="0"/>
                <a:cs typeface="Times New Roman" pitchFamily="18" charset="0"/>
              </a:rPr>
              <a:t>  Six   students    would  like   to  have  smart   gadgets  and  expensive  cars,  wear   fashionable  clothes  made  by  well-known  </a:t>
            </a:r>
          </a:p>
          <a:p>
            <a:pPr marL="0" lvl="0" indent="107950" eaLnBrk="0" fontAlgn="base" hangingPunct="0">
              <a:spcBef>
                <a:spcPct val="0"/>
              </a:spcBef>
              <a:spcAft>
                <a:spcPct val="0"/>
              </a:spcAft>
              <a:buNone/>
              <a:tabLst>
                <a:tab pos="571500" algn="l"/>
              </a:tabLst>
            </a:pPr>
            <a:r>
              <a:rPr lang="en-US" sz="1200" dirty="0" smtClean="0">
                <a:latin typeface="Times New Roman" pitchFamily="18" charset="0"/>
                <a:ea typeface="Calibri" pitchFamily="34" charset="0"/>
                <a:cs typeface="Times New Roman" pitchFamily="18" charset="0"/>
              </a:rPr>
              <a:t>  designers,   have  much  money  and  possessions.</a:t>
            </a:r>
          </a:p>
          <a:p>
            <a:pPr marL="0" lvl="0" indent="107950" eaLnBrk="0" fontAlgn="base" hangingPunct="0">
              <a:spcBef>
                <a:spcPct val="0"/>
              </a:spcBef>
              <a:spcAft>
                <a:spcPct val="0"/>
              </a:spcAft>
              <a:buNone/>
              <a:tabLst>
                <a:tab pos="571500" algn="l"/>
              </a:tabLst>
            </a:pPr>
            <a:endParaRPr lang="ru-RU" sz="1200" dirty="0" smtClean="0">
              <a:latin typeface="Times New Roman" pitchFamily="18" charset="0"/>
              <a:cs typeface="Times New Roman" pitchFamily="18" charset="0"/>
            </a:endParaRPr>
          </a:p>
          <a:p>
            <a:pPr marL="0" lvl="0" indent="107950" eaLnBrk="0" fontAlgn="base" hangingPunct="0">
              <a:spcBef>
                <a:spcPct val="0"/>
              </a:spcBef>
              <a:spcAft>
                <a:spcPct val="0"/>
              </a:spcAft>
              <a:buNone/>
              <a:tabLst>
                <a:tab pos="571500" algn="l"/>
              </a:tabLst>
            </a:pPr>
            <a:r>
              <a:rPr lang="en-US" sz="1200" dirty="0" smtClean="0">
                <a:latin typeface="Times New Roman" pitchFamily="18" charset="0"/>
                <a:ea typeface="Calibri" pitchFamily="34" charset="0"/>
                <a:cs typeface="Times New Roman" pitchFamily="18" charset="0"/>
              </a:rPr>
              <a:t>  It  means  that  they   put   material  values  first.</a:t>
            </a:r>
            <a:endParaRPr lang="ru-RU" sz="1200" dirty="0" smtClean="0">
              <a:latin typeface="Times New Roman" pitchFamily="18" charset="0"/>
              <a:cs typeface="Times New Roman" pitchFamily="18" charset="0"/>
            </a:endParaRPr>
          </a:p>
          <a:p>
            <a:pPr marL="0" lvl="0" indent="107950" eaLnBrk="0" fontAlgn="base" hangingPunct="0">
              <a:spcBef>
                <a:spcPct val="0"/>
              </a:spcBef>
              <a:spcAft>
                <a:spcPct val="0"/>
              </a:spcAft>
              <a:buNone/>
              <a:tabLst>
                <a:tab pos="571500" algn="l"/>
              </a:tabLst>
            </a:pPr>
            <a:endParaRPr lang="ru-RU" sz="1200" dirty="0" smtClean="0">
              <a:latin typeface="Times New Roman" pitchFamily="18" charset="0"/>
              <a:cs typeface="Times New Roman" pitchFamily="18" charset="0"/>
            </a:endParaRPr>
          </a:p>
          <a:p>
            <a:pPr marL="0" lvl="0" indent="107950" eaLnBrk="0" fontAlgn="base" hangingPunct="0">
              <a:spcBef>
                <a:spcPct val="0"/>
              </a:spcBef>
              <a:spcAft>
                <a:spcPct val="0"/>
              </a:spcAft>
              <a:buNone/>
              <a:tabLst>
                <a:tab pos="571500" algn="l"/>
              </a:tabLst>
            </a:pPr>
            <a:r>
              <a:rPr lang="en-US" sz="1200" dirty="0" smtClean="0">
                <a:latin typeface="Times New Roman" pitchFamily="18" charset="0"/>
                <a:ea typeface="Calibri" pitchFamily="34" charset="0"/>
                <a:cs typeface="Times New Roman" pitchFamily="18" charset="0"/>
              </a:rPr>
              <a:t>   So,  I  can  draw  a  conclusion  that  students  of  the  10  form  are    materialistic   but   to  a    reasonable  extent</a:t>
            </a:r>
            <a:r>
              <a:rPr lang="ru-RU" sz="1200" dirty="0" smtClean="0">
                <a:latin typeface="Times New Roman" pitchFamily="18" charset="0"/>
                <a:ea typeface="Calibri" pitchFamily="34" charset="0"/>
                <a:cs typeface="Times New Roman" pitchFamily="18" charset="0"/>
              </a:rPr>
              <a:t>.</a:t>
            </a:r>
            <a:endParaRPr lang="en-US" sz="1200" dirty="0" smtClean="0">
              <a:latin typeface="Times New Roman" pitchFamily="18" charset="0"/>
              <a:ea typeface="Calibri" pitchFamily="34" charset="0"/>
              <a:cs typeface="Times New Roman" pitchFamily="18" charset="0"/>
            </a:endParaRPr>
          </a:p>
          <a:p>
            <a:pPr marL="0" lvl="0" indent="107950" eaLnBrk="0" fontAlgn="base" hangingPunct="0">
              <a:spcBef>
                <a:spcPct val="0"/>
              </a:spcBef>
              <a:spcAft>
                <a:spcPct val="0"/>
              </a:spcAft>
              <a:buNone/>
              <a:tabLst>
                <a:tab pos="571500" algn="l"/>
              </a:tabLst>
            </a:pPr>
            <a:endParaRPr lang="ru-RU" sz="1200" dirty="0" smtClean="0">
              <a:latin typeface="Times New Roman" pitchFamily="18" charset="0"/>
              <a:cs typeface="Times New Roman" pitchFamily="18" charset="0"/>
            </a:endParaRPr>
          </a:p>
          <a:p>
            <a:pPr marL="0" lvl="0" indent="107950" eaLnBrk="0" fontAlgn="base" hangingPunct="0">
              <a:spcBef>
                <a:spcPct val="0"/>
              </a:spcBef>
              <a:spcAft>
                <a:spcPct val="0"/>
              </a:spcAft>
              <a:buNone/>
              <a:tabLst>
                <a:tab pos="571500" algn="l"/>
              </a:tabLst>
            </a:pPr>
            <a:r>
              <a:rPr lang="en-US" sz="1200" dirty="0" smtClean="0">
                <a:latin typeface="Times New Roman" pitchFamily="18" charset="0"/>
                <a:ea typeface="Calibri" pitchFamily="34" charset="0"/>
                <a:cs typeface="Times New Roman" pitchFamily="18" charset="0"/>
              </a:rPr>
              <a:t>  As  for  parents,  they   are  less   materialistic   because,    first  and  foremost,   they   would   like  their  children  to  be </a:t>
            </a:r>
            <a:endParaRPr lang="ru-RU" sz="1200" dirty="0" smtClean="0">
              <a:latin typeface="Times New Roman" pitchFamily="18" charset="0"/>
              <a:ea typeface="Calibri" pitchFamily="34" charset="0"/>
              <a:cs typeface="Times New Roman" pitchFamily="18" charset="0"/>
            </a:endParaRPr>
          </a:p>
          <a:p>
            <a:pPr marL="0" lvl="0" indent="107950" eaLnBrk="0" fontAlgn="base" hangingPunct="0">
              <a:spcBef>
                <a:spcPct val="0"/>
              </a:spcBef>
              <a:spcAft>
                <a:spcPct val="0"/>
              </a:spcAft>
              <a:buNone/>
              <a:tabLst>
                <a:tab pos="571500" algn="l"/>
              </a:tabLst>
            </a:pPr>
            <a:r>
              <a:rPr lang="ru-RU" sz="1200" dirty="0" smtClean="0">
                <a:latin typeface="Times New Roman" pitchFamily="18" charset="0"/>
                <a:ea typeface="Calibri" pitchFamily="34" charset="0"/>
                <a:cs typeface="Times New Roman" pitchFamily="18" charset="0"/>
              </a:rPr>
              <a:t>  </a:t>
            </a:r>
            <a:r>
              <a:rPr lang="en-US" sz="1200" dirty="0" smtClean="0">
                <a:latin typeface="Times New Roman" pitchFamily="18" charset="0"/>
                <a:ea typeface="Calibri" pitchFamily="34" charset="0"/>
                <a:cs typeface="Times New Roman" pitchFamily="18" charset="0"/>
              </a:rPr>
              <a:t>healthy,   to  have  good  friends  who  can  give  them  a  helping   hand  in  a  difficult    situation, </a:t>
            </a:r>
            <a:r>
              <a:rPr lang="ru-RU" sz="1200" dirty="0" smtClean="0">
                <a:latin typeface="Times New Roman" pitchFamily="18" charset="0"/>
                <a:ea typeface="Calibri" pitchFamily="34" charset="0"/>
                <a:cs typeface="Times New Roman" pitchFamily="18" charset="0"/>
              </a:rPr>
              <a:t> </a:t>
            </a:r>
            <a:r>
              <a:rPr lang="en-US" sz="1200" dirty="0" smtClean="0">
                <a:latin typeface="Times New Roman" pitchFamily="18" charset="0"/>
                <a:ea typeface="Calibri" pitchFamily="34" charset="0"/>
                <a:cs typeface="Times New Roman" pitchFamily="18" charset="0"/>
              </a:rPr>
              <a:t> to live  in  peace.</a:t>
            </a:r>
            <a:endParaRPr lang="en-US" sz="12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8186766" cy="751506"/>
          </a:xfrm>
          <a:solidFill>
            <a:schemeClr val="bg1">
              <a:lumMod val="85000"/>
            </a:schemeClr>
          </a:solidFill>
          <a:ln>
            <a:solidFill>
              <a:schemeClr val="accent2">
                <a:lumMod val="75000"/>
              </a:schemeClr>
            </a:solidFill>
          </a:ln>
        </p:spPr>
        <p:txBody>
          <a:bodyPr>
            <a:normAutofit/>
          </a:bodyPr>
          <a:lstStyle/>
          <a:p>
            <a:pPr algn="ctr"/>
            <a:r>
              <a:rPr lang="ru-RU" sz="2000" b="1" dirty="0" smtClean="0">
                <a:solidFill>
                  <a:srgbClr val="FF0000"/>
                </a:solidFill>
              </a:rPr>
              <a:t>2</a:t>
            </a:r>
            <a:r>
              <a:rPr lang="en-US" sz="2000" b="1" dirty="0" smtClean="0">
                <a:solidFill>
                  <a:srgbClr val="FF0000"/>
                </a:solidFill>
              </a:rPr>
              <a:t>. </a:t>
            </a:r>
            <a:r>
              <a:rPr lang="ru-RU" sz="2000" b="1" dirty="0" smtClean="0">
                <a:solidFill>
                  <a:srgbClr val="FF0000"/>
                </a:solidFill>
              </a:rPr>
              <a:t>Формулировка  проблемной  ситуации.</a:t>
            </a:r>
            <a:br>
              <a:rPr lang="ru-RU" sz="2000" b="1" dirty="0" smtClean="0">
                <a:solidFill>
                  <a:srgbClr val="FF0000"/>
                </a:solidFill>
              </a:rPr>
            </a:br>
            <a:r>
              <a:rPr lang="ru-RU" sz="2000" b="1" dirty="0" smtClean="0">
                <a:solidFill>
                  <a:srgbClr val="FF0000"/>
                </a:solidFill>
              </a:rPr>
              <a:t>3.  Организация  работы  в  группах.</a:t>
            </a:r>
            <a:endParaRPr lang="ru-RU" sz="2000" b="1" dirty="0">
              <a:solidFill>
                <a:srgbClr val="FF0000"/>
              </a:solidFill>
            </a:endParaRPr>
          </a:p>
        </p:txBody>
      </p:sp>
      <p:sp>
        <p:nvSpPr>
          <p:cNvPr id="3" name="Содержимое 2"/>
          <p:cNvSpPr>
            <a:spLocks noGrp="1"/>
          </p:cNvSpPr>
          <p:nvPr>
            <p:ph idx="1"/>
          </p:nvPr>
        </p:nvSpPr>
        <p:spPr>
          <a:xfrm>
            <a:off x="457200" y="1285860"/>
            <a:ext cx="8186766" cy="5357850"/>
          </a:xfrm>
          <a:solidFill>
            <a:schemeClr val="accent2">
              <a:lumMod val="40000"/>
              <a:lumOff val="60000"/>
            </a:schemeClr>
          </a:solidFill>
          <a:ln>
            <a:solidFill>
              <a:schemeClr val="accent2">
                <a:lumMod val="75000"/>
              </a:schemeClr>
            </a:solidFill>
          </a:ln>
        </p:spPr>
        <p:txBody>
          <a:bodyPr>
            <a:normAutofit/>
          </a:bodyPr>
          <a:lstStyle/>
          <a:p>
            <a:pPr>
              <a:buNone/>
            </a:pPr>
            <a:r>
              <a:rPr lang="en-US" sz="2000" dirty="0" smtClean="0">
                <a:latin typeface="Times New Roman" pitchFamily="18" charset="0"/>
                <a:cs typeface="Times New Roman" pitchFamily="18" charset="0"/>
              </a:rPr>
              <a:t>Teacher</a:t>
            </a:r>
            <a:r>
              <a:rPr lang="ru-RU"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Well,  according  to  Mrs. Fletcher’s  observations, most  of  the </a:t>
            </a:r>
          </a:p>
          <a:p>
            <a:pPr>
              <a:buNone/>
            </a:pPr>
            <a:r>
              <a:rPr lang="en-US" sz="2000" dirty="0" smtClean="0">
                <a:latin typeface="Times New Roman" pitchFamily="18" charset="0"/>
                <a:cs typeface="Times New Roman" pitchFamily="18" charset="0"/>
              </a:rPr>
              <a:t> students  put  material  values  first.   Do  you  think</a:t>
            </a:r>
          </a:p>
          <a:p>
            <a:pPr>
              <a:buNone/>
            </a:pPr>
            <a:endParaRPr lang="en-US" sz="2000" dirty="0" smtClean="0">
              <a:latin typeface="Times New Roman" pitchFamily="18" charset="0"/>
              <a:cs typeface="Times New Roman" pitchFamily="18" charset="0"/>
            </a:endParaRPr>
          </a:p>
          <a:p>
            <a:pPr>
              <a:buNone/>
            </a:pPr>
            <a:r>
              <a:rPr lang="en-US" sz="2000" b="1" dirty="0" smtClean="0">
                <a:solidFill>
                  <a:srgbClr val="FF0000"/>
                </a:solidFill>
                <a:latin typeface="Times New Roman" pitchFamily="18" charset="0"/>
                <a:cs typeface="Times New Roman" pitchFamily="18" charset="0"/>
              </a:rPr>
              <a:t>Being  materialistic  is  a  key  to  happy  and  </a:t>
            </a:r>
            <a:r>
              <a:rPr lang="en-US" sz="2000" b="1" dirty="0" err="1" smtClean="0">
                <a:solidFill>
                  <a:srgbClr val="FF0000"/>
                </a:solidFill>
                <a:latin typeface="Times New Roman" pitchFamily="18" charset="0"/>
                <a:cs typeface="Times New Roman" pitchFamily="18" charset="0"/>
              </a:rPr>
              <a:t>su</a:t>
            </a:r>
            <a:r>
              <a:rPr lang="ru-RU" sz="2000" b="1" dirty="0" smtClean="0">
                <a:solidFill>
                  <a:srgbClr val="FF0000"/>
                </a:solidFill>
                <a:latin typeface="Times New Roman" pitchFamily="18" charset="0"/>
                <a:cs typeface="Times New Roman" pitchFamily="18" charset="0"/>
              </a:rPr>
              <a:t>с</a:t>
            </a:r>
            <a:r>
              <a:rPr lang="en-US" sz="2000" b="1" dirty="0" err="1" smtClean="0">
                <a:solidFill>
                  <a:srgbClr val="FF0000"/>
                </a:solidFill>
                <a:latin typeface="Times New Roman" pitchFamily="18" charset="0"/>
                <a:cs typeface="Times New Roman" pitchFamily="18" charset="0"/>
              </a:rPr>
              <a:t>cessful</a:t>
            </a:r>
            <a:r>
              <a:rPr lang="en-US" sz="2000" b="1" dirty="0" smtClean="0">
                <a:solidFill>
                  <a:srgbClr val="FF0000"/>
                </a:solidFill>
                <a:latin typeface="Times New Roman" pitchFamily="18" charset="0"/>
                <a:cs typeface="Times New Roman" pitchFamily="18" charset="0"/>
              </a:rPr>
              <a:t>  life</a:t>
            </a:r>
            <a:r>
              <a:rPr lang="ru-RU" sz="2000" b="1" dirty="0" smtClean="0">
                <a:solidFill>
                  <a:srgbClr val="FF0000"/>
                </a:solidFill>
                <a:latin typeface="Times New Roman" pitchFamily="18" charset="0"/>
                <a:cs typeface="Times New Roman" pitchFamily="18" charset="0"/>
              </a:rPr>
              <a:t>?</a:t>
            </a:r>
            <a:endParaRPr lang="en-US" sz="2000" b="1" dirty="0" smtClean="0">
              <a:solidFill>
                <a:srgbClr val="FF0000"/>
              </a:solidFill>
              <a:latin typeface="Times New Roman" pitchFamily="18" charset="0"/>
              <a:cs typeface="Times New Roman" pitchFamily="18" charset="0"/>
            </a:endParaRPr>
          </a:p>
          <a:p>
            <a:pPr>
              <a:buNone/>
            </a:pPr>
            <a:endParaRPr lang="en-US" sz="2000" b="1" dirty="0" smtClean="0">
              <a:solidFill>
                <a:srgbClr val="FF0000"/>
              </a:solidFill>
              <a:latin typeface="Times New Roman" pitchFamily="18" charset="0"/>
              <a:cs typeface="Times New Roman" pitchFamily="18" charset="0"/>
            </a:endParaRPr>
          </a:p>
          <a:p>
            <a:pPr>
              <a:buNone/>
            </a:pPr>
            <a:r>
              <a:rPr lang="en-US" sz="2000" b="1" dirty="0" smtClean="0">
                <a:latin typeface="Times New Roman" pitchFamily="18" charset="0"/>
                <a:cs typeface="Times New Roman" pitchFamily="18" charset="0"/>
              </a:rPr>
              <a:t> Split  into  groups</a:t>
            </a:r>
            <a:r>
              <a:rPr lang="en-US" sz="2000" b="1" dirty="0" smtClean="0">
                <a:solidFill>
                  <a:srgbClr val="FF0000"/>
                </a:solidFill>
                <a:latin typeface="Times New Roman" pitchFamily="18" charset="0"/>
                <a:cs typeface="Times New Roman" pitchFamily="18" charset="0"/>
              </a:rPr>
              <a:t>  </a:t>
            </a:r>
            <a:r>
              <a:rPr lang="en-US" sz="2000" dirty="0" smtClean="0">
                <a:latin typeface="Times New Roman" pitchFamily="18" charset="0"/>
                <a:cs typeface="Times New Roman" pitchFamily="18" charset="0"/>
              </a:rPr>
              <a:t>of  4-5.  Hold  the  discussion.  Go  through  these  stages</a:t>
            </a:r>
            <a:r>
              <a:rPr lang="ru-RU"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buFont typeface="Wingdings" pitchFamily="2" charset="2"/>
              <a:buChar char="v"/>
            </a:pPr>
            <a:r>
              <a:rPr lang="en-US" sz="2000" dirty="0" smtClean="0">
                <a:latin typeface="Times New Roman" pitchFamily="18" charset="0"/>
                <a:cs typeface="Times New Roman" pitchFamily="18" charset="0"/>
              </a:rPr>
              <a:t>  </a:t>
            </a:r>
            <a:r>
              <a:rPr lang="en-US" sz="2000" b="1" i="1" dirty="0" smtClean="0">
                <a:latin typeface="Times New Roman" pitchFamily="18" charset="0"/>
                <a:cs typeface="Times New Roman" pitchFamily="18" charset="0"/>
              </a:rPr>
              <a:t>s</a:t>
            </a:r>
            <a:r>
              <a:rPr lang="en-US" sz="2000" b="1" dirty="0" smtClean="0">
                <a:latin typeface="Times New Roman" pitchFamily="18" charset="0"/>
                <a:cs typeface="Times New Roman" pitchFamily="18" charset="0"/>
              </a:rPr>
              <a:t>hare  your  ideas  </a:t>
            </a:r>
            <a:r>
              <a:rPr lang="en-US" sz="2000" dirty="0" smtClean="0">
                <a:latin typeface="Times New Roman" pitchFamily="18" charset="0"/>
                <a:cs typeface="Times New Roman" pitchFamily="18" charset="0"/>
              </a:rPr>
              <a:t>with  your  classmates </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p>
          <a:p>
            <a:pPr>
              <a:buFont typeface="Wingdings" pitchFamily="2" charset="2"/>
              <a:buChar char="v"/>
            </a:pP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listen  to  the  others</a:t>
            </a:r>
            <a:r>
              <a:rPr lang="ru-RU"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avoid  being  judgmental, be  positive  and  </a:t>
            </a:r>
            <a:endParaRPr lang="ru-RU" sz="2000" dirty="0" smtClean="0">
              <a:latin typeface="Times New Roman" pitchFamily="18" charset="0"/>
              <a:cs typeface="Times New Roman" pitchFamily="18" charset="0"/>
            </a:endParaRPr>
          </a:p>
          <a:p>
            <a:pPr>
              <a:buNone/>
            </a:pP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friendly</a:t>
            </a:r>
            <a:r>
              <a:rPr lang="ru-RU" sz="2000" dirty="0" smtClean="0">
                <a:latin typeface="Times New Roman" pitchFamily="18" charset="0"/>
                <a:cs typeface="Times New Roman" pitchFamily="18" charset="0"/>
              </a:rPr>
              <a:t>;</a:t>
            </a:r>
            <a:endParaRPr lang="en-US" sz="2000" dirty="0" smtClean="0">
              <a:latin typeface="Times New Roman" pitchFamily="18" charset="0"/>
              <a:cs typeface="Times New Roman" pitchFamily="18" charset="0"/>
            </a:endParaRPr>
          </a:p>
          <a:p>
            <a:pPr>
              <a:buFont typeface="Wingdings" pitchFamily="2" charset="2"/>
              <a:buChar char="v"/>
            </a:pP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make  notes</a:t>
            </a:r>
            <a:r>
              <a:rPr lang="ru-RU" sz="2000" b="1" dirty="0" smtClean="0">
                <a:latin typeface="Times New Roman" pitchFamily="18" charset="0"/>
                <a:cs typeface="Times New Roman" pitchFamily="18" charset="0"/>
              </a:rPr>
              <a:t>;</a:t>
            </a:r>
            <a:endParaRPr lang="en-US" sz="2000" b="1" dirty="0" smtClean="0">
              <a:latin typeface="Times New Roman" pitchFamily="18" charset="0"/>
              <a:cs typeface="Times New Roman" pitchFamily="18" charset="0"/>
            </a:endParaRPr>
          </a:p>
          <a:p>
            <a:pPr>
              <a:buFont typeface="Wingdings" pitchFamily="2" charset="2"/>
              <a:buChar char="v"/>
            </a:pPr>
            <a:r>
              <a:rPr lang="en-US"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choose  a   </a:t>
            </a:r>
            <a:r>
              <a:rPr lang="en-US" sz="2000" b="1" dirty="0" err="1" smtClean="0">
                <a:latin typeface="Times New Roman" pitchFamily="18" charset="0"/>
                <a:cs typeface="Times New Roman" pitchFamily="18" charset="0"/>
              </a:rPr>
              <a:t>spoksman</a:t>
            </a:r>
            <a:r>
              <a:rPr lang="en-US" sz="2000" b="1"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help  him/her  to  make  a  plan/write  a</a:t>
            </a:r>
          </a:p>
          <a:p>
            <a:pPr>
              <a:buNone/>
            </a:pPr>
            <a:r>
              <a:rPr lang="en-US" sz="2000" dirty="0" smtClean="0">
                <a:latin typeface="Times New Roman" pitchFamily="18" charset="0"/>
                <a:cs typeface="Times New Roman" pitchFamily="18" charset="0"/>
              </a:rPr>
              <a:t>       summary  of  the  discussion</a:t>
            </a:r>
          </a:p>
          <a:p>
            <a:pPr>
              <a:buFont typeface="Wingdings" pitchFamily="2" charset="2"/>
              <a:buChar char="v"/>
            </a:pPr>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 </a:t>
            </a:r>
            <a:r>
              <a:rPr lang="en-US" sz="2000" b="1" dirty="0" smtClean="0">
                <a:latin typeface="Times New Roman" pitchFamily="18" charset="0"/>
                <a:cs typeface="Times New Roman" pitchFamily="18" charset="0"/>
              </a:rPr>
              <a:t>report  the  results  </a:t>
            </a:r>
            <a:r>
              <a:rPr lang="en-US" sz="2000" dirty="0" smtClean="0">
                <a:latin typeface="Times New Roman" pitchFamily="18" charset="0"/>
                <a:cs typeface="Times New Roman" pitchFamily="18" charset="0"/>
              </a:rPr>
              <a:t>of  your  group  discussion  to  the  class.</a:t>
            </a:r>
          </a:p>
          <a:p>
            <a:endParaRPr lang="en-US" sz="2000" dirty="0" smtClean="0"/>
          </a:p>
          <a:p>
            <a:endParaRPr lang="ru-RU" sz="2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39718"/>
          </a:xfrm>
          <a:solidFill>
            <a:schemeClr val="bg1">
              <a:lumMod val="85000"/>
            </a:schemeClr>
          </a:solidFill>
          <a:ln>
            <a:solidFill>
              <a:schemeClr val="accent2">
                <a:lumMod val="75000"/>
              </a:schemeClr>
            </a:solidFill>
          </a:ln>
        </p:spPr>
        <p:txBody>
          <a:bodyPr>
            <a:normAutofit/>
          </a:bodyPr>
          <a:lstStyle/>
          <a:p>
            <a:pPr algn="ctr"/>
            <a:r>
              <a:rPr lang="ru-RU" sz="2000" b="1" dirty="0" smtClean="0">
                <a:latin typeface="Times New Roman" pitchFamily="18" charset="0"/>
                <a:cs typeface="Times New Roman" pitchFamily="18" charset="0"/>
              </a:rPr>
              <a:t>Пример  ответа  одной  из  групп</a:t>
            </a:r>
            <a:endParaRPr lang="ru-RU" sz="2000"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785794"/>
            <a:ext cx="8229600" cy="5715039"/>
          </a:xfrm>
          <a:solidFill>
            <a:schemeClr val="accent1">
              <a:lumMod val="40000"/>
              <a:lumOff val="60000"/>
            </a:schemeClr>
          </a:solidFill>
          <a:ln>
            <a:solidFill>
              <a:schemeClr val="accent2">
                <a:lumMod val="75000"/>
              </a:schemeClr>
            </a:solidFill>
          </a:ln>
        </p:spPr>
        <p:txBody>
          <a:bodyPr>
            <a:normAutofit fontScale="47500" lnSpcReduction="20000"/>
          </a:bodyPr>
          <a:lstStyle/>
          <a:p>
            <a:pPr>
              <a:buNone/>
            </a:pPr>
            <a:r>
              <a:rPr lang="en-US" dirty="0" smtClean="0"/>
              <a:t>To  be  materialistic  or  not  to  be</a:t>
            </a:r>
            <a:r>
              <a:rPr lang="ru-RU" dirty="0" smtClean="0"/>
              <a:t>?</a:t>
            </a:r>
            <a:r>
              <a:rPr lang="en-US" dirty="0" smtClean="0"/>
              <a:t>  Do  material  values  make  people  happy  and  successful</a:t>
            </a:r>
            <a:r>
              <a:rPr lang="ru-RU" dirty="0" smtClean="0"/>
              <a:t>?</a:t>
            </a:r>
            <a:r>
              <a:rPr lang="en-US" dirty="0" smtClean="0"/>
              <a:t>   We </a:t>
            </a:r>
            <a:endParaRPr lang="ru-RU" dirty="0" smtClean="0"/>
          </a:p>
          <a:p>
            <a:pPr>
              <a:buNone/>
            </a:pPr>
            <a:r>
              <a:rPr lang="en-US" dirty="0" smtClean="0"/>
              <a:t> discussed  the  problem  and   came  to  the   following conclusions. </a:t>
            </a:r>
            <a:endParaRPr lang="ru-RU" dirty="0" smtClean="0"/>
          </a:p>
          <a:p>
            <a:pPr>
              <a:buNone/>
            </a:pPr>
            <a:r>
              <a:rPr lang="en-US" dirty="0" smtClean="0"/>
              <a:t>   </a:t>
            </a:r>
          </a:p>
          <a:p>
            <a:pPr>
              <a:buNone/>
            </a:pPr>
            <a:r>
              <a:rPr lang="en-US" dirty="0" smtClean="0"/>
              <a:t>To  start  with,  I    should  state   that   being  materialistic   is  not  evil,  as  some  people,  especially  the </a:t>
            </a:r>
            <a:endParaRPr lang="ru-RU" dirty="0" smtClean="0"/>
          </a:p>
          <a:p>
            <a:pPr>
              <a:buNone/>
            </a:pPr>
            <a:r>
              <a:rPr lang="en-US" dirty="0" smtClean="0"/>
              <a:t> elder  generation,   think.  The  fact  is  that  life  itself  make  people  think  about material  values. </a:t>
            </a:r>
            <a:endParaRPr lang="ru-RU" dirty="0" smtClean="0"/>
          </a:p>
          <a:p>
            <a:pPr>
              <a:buNone/>
            </a:pPr>
            <a:r>
              <a:rPr lang="en-US" dirty="0" smtClean="0"/>
              <a:t>People  can’t  but  think  about  food  to  eat,  clothes  to  wear,  </a:t>
            </a:r>
            <a:r>
              <a:rPr lang="en-US" dirty="0" err="1" smtClean="0"/>
              <a:t>accomodations</a:t>
            </a:r>
            <a:r>
              <a:rPr lang="en-US" dirty="0" smtClean="0"/>
              <a:t>  to  live  in,  gadgets  to</a:t>
            </a:r>
            <a:endParaRPr lang="ru-RU" dirty="0" smtClean="0"/>
          </a:p>
          <a:p>
            <a:pPr>
              <a:buNone/>
            </a:pPr>
            <a:r>
              <a:rPr lang="en-US" dirty="0" smtClean="0"/>
              <a:t> communicate  and so  on.  Moreover,  they  want food  to  be  delicious,  clothes to  be  fashionable, </a:t>
            </a:r>
            <a:endParaRPr lang="ru-RU" dirty="0" smtClean="0"/>
          </a:p>
          <a:p>
            <a:pPr>
              <a:buNone/>
            </a:pPr>
            <a:r>
              <a:rPr lang="en-US" dirty="0" err="1" smtClean="0"/>
              <a:t>accomodations</a:t>
            </a:r>
            <a:r>
              <a:rPr lang="en-US" dirty="0" smtClean="0"/>
              <a:t> to  be  comfortable, gadgets  to   be  cool  and  up</a:t>
            </a:r>
            <a:r>
              <a:rPr lang="ru-RU" dirty="0" smtClean="0"/>
              <a:t>-</a:t>
            </a:r>
            <a:r>
              <a:rPr lang="en-US" dirty="0" smtClean="0"/>
              <a:t>to-date. And  it  is  quite  natural.  The </a:t>
            </a:r>
            <a:endParaRPr lang="ru-RU" dirty="0" smtClean="0"/>
          </a:p>
          <a:p>
            <a:pPr>
              <a:buNone/>
            </a:pPr>
            <a:r>
              <a:rPr lang="en-US" dirty="0" smtClean="0"/>
              <a:t> problems  arise  if</a:t>
            </a:r>
            <a:r>
              <a:rPr lang="ru-RU" dirty="0" smtClean="0"/>
              <a:t> </a:t>
            </a:r>
            <a:r>
              <a:rPr lang="en-US" dirty="0" smtClean="0"/>
              <a:t>people  put  too much  importance  to  it,  make  buying  new  things  the  main  goal </a:t>
            </a:r>
            <a:endParaRPr lang="ru-RU" dirty="0" smtClean="0"/>
          </a:p>
          <a:p>
            <a:pPr>
              <a:buNone/>
            </a:pPr>
            <a:r>
              <a:rPr lang="en-US" dirty="0" smtClean="0"/>
              <a:t> in  their  life.   Why  does  it  happen</a:t>
            </a:r>
            <a:r>
              <a:rPr lang="ru-RU" dirty="0" smtClean="0"/>
              <a:t>?</a:t>
            </a:r>
            <a:r>
              <a:rPr lang="en-US" dirty="0" smtClean="0"/>
              <a:t>  Well,  people  might  want  to   self-assert,  to  draw  attention to</a:t>
            </a:r>
            <a:endParaRPr lang="ru-RU" dirty="0" smtClean="0"/>
          </a:p>
          <a:p>
            <a:pPr>
              <a:buNone/>
            </a:pPr>
            <a:r>
              <a:rPr lang="en-US" dirty="0" smtClean="0"/>
              <a:t> themselves.  They   may  want  to  keep  up  with  the  Joneses,  that  is,  not  to be worse  than  the  </a:t>
            </a:r>
            <a:endParaRPr lang="ru-RU" dirty="0" smtClean="0"/>
          </a:p>
          <a:p>
            <a:pPr>
              <a:buNone/>
            </a:pPr>
            <a:r>
              <a:rPr lang="en-US" dirty="0" err="1" smtClean="0"/>
              <a:t>neighbours</a:t>
            </a:r>
            <a:r>
              <a:rPr lang="en-US" dirty="0" smtClean="0"/>
              <a:t>,  the  classmates.  But  sooner  or  later  fashionable clothes  and  up-to-date gadgets  </a:t>
            </a:r>
            <a:endParaRPr lang="ru-RU" dirty="0" smtClean="0"/>
          </a:p>
          <a:p>
            <a:pPr>
              <a:buNone/>
            </a:pPr>
            <a:r>
              <a:rPr lang="en-US" dirty="0" smtClean="0"/>
              <a:t>become out-of-date  and  what  next</a:t>
            </a:r>
            <a:r>
              <a:rPr lang="ru-RU" dirty="0" smtClean="0"/>
              <a:t>?</a:t>
            </a:r>
            <a:r>
              <a:rPr lang="en-US" dirty="0" smtClean="0"/>
              <a:t>  You  have  to  buy  new  ones  and  keep  on  buying, buying, </a:t>
            </a:r>
            <a:endParaRPr lang="ru-RU" dirty="0" smtClean="0"/>
          </a:p>
          <a:p>
            <a:pPr>
              <a:buNone/>
            </a:pPr>
            <a:r>
              <a:rPr lang="en-US" dirty="0" smtClean="0"/>
              <a:t>buying… and  can’t  stop.  Strangely  enough,  but  being too  materialistic  makes  people  unhappy   </a:t>
            </a:r>
            <a:endParaRPr lang="ru-RU" dirty="0" smtClean="0"/>
          </a:p>
          <a:p>
            <a:pPr>
              <a:buNone/>
            </a:pPr>
            <a:r>
              <a:rPr lang="en-US" dirty="0" smtClean="0"/>
              <a:t>rather  than  happy  because  it  takes  much  money  and  efforts.</a:t>
            </a:r>
            <a:endParaRPr lang="ru-RU" dirty="0" smtClean="0"/>
          </a:p>
          <a:p>
            <a:pPr>
              <a:buNone/>
            </a:pPr>
            <a:endParaRPr lang="en-US" dirty="0" smtClean="0"/>
          </a:p>
          <a:p>
            <a:pPr>
              <a:buNone/>
            </a:pPr>
            <a:r>
              <a:rPr lang="en-US" dirty="0" smtClean="0"/>
              <a:t>On  the  contrary,  moral  values,  if  you  have  them,  are  always  with  you,  they  can’t  become  out-</a:t>
            </a:r>
            <a:endParaRPr lang="ru-RU" dirty="0" smtClean="0"/>
          </a:p>
          <a:p>
            <a:pPr>
              <a:buNone/>
            </a:pPr>
            <a:r>
              <a:rPr lang="en-US" dirty="0" smtClean="0"/>
              <a:t>of-date.    You  have  to  develop  the  best  qualities  of  you  character,  to  be  positive  while   </a:t>
            </a:r>
            <a:endParaRPr lang="ru-RU" dirty="0" smtClean="0"/>
          </a:p>
          <a:p>
            <a:pPr>
              <a:buNone/>
            </a:pPr>
            <a:r>
              <a:rPr lang="en-US" dirty="0" smtClean="0"/>
              <a:t>communicating  with  your  friends  and learn  to be  a  true  friend,  to  improve  your  health,   to keep </a:t>
            </a:r>
            <a:endParaRPr lang="ru-RU" dirty="0" smtClean="0"/>
          </a:p>
          <a:p>
            <a:pPr>
              <a:buNone/>
            </a:pPr>
            <a:r>
              <a:rPr lang="en-US" dirty="0" smtClean="0"/>
              <a:t> your  word  and  never  break  your  promises.</a:t>
            </a:r>
            <a:endParaRPr lang="ru-RU" dirty="0" smtClean="0"/>
          </a:p>
          <a:p>
            <a:pPr>
              <a:buNone/>
            </a:pPr>
            <a:endParaRPr lang="en-US" dirty="0" smtClean="0"/>
          </a:p>
          <a:p>
            <a:pPr>
              <a:buNone/>
            </a:pPr>
            <a:r>
              <a:rPr lang="en-US" dirty="0" smtClean="0"/>
              <a:t>In  conclusion,  I’d  like  to  say  that to  buy  a  new  thing  is  much  easier  than   to stick to  moral </a:t>
            </a:r>
            <a:endParaRPr lang="ru-RU" dirty="0" smtClean="0"/>
          </a:p>
          <a:p>
            <a:pPr>
              <a:buNone/>
            </a:pPr>
            <a:r>
              <a:rPr lang="en-US" dirty="0" smtClean="0"/>
              <a:t> values,   but   if  we  want  to  be  really  happy  and  successful   instead  of  having  a    false  illusion   of </a:t>
            </a:r>
            <a:endParaRPr lang="ru-RU" dirty="0" smtClean="0"/>
          </a:p>
          <a:p>
            <a:pPr>
              <a:buNone/>
            </a:pPr>
            <a:r>
              <a:rPr lang="en-US" dirty="0" smtClean="0"/>
              <a:t> being  happy,   we  must  do  it.</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96842"/>
          </a:xfrm>
          <a:solidFill>
            <a:schemeClr val="bg1">
              <a:lumMod val="85000"/>
            </a:schemeClr>
          </a:solidFill>
          <a:ln>
            <a:solidFill>
              <a:schemeClr val="accent2">
                <a:lumMod val="75000"/>
              </a:schemeClr>
            </a:solidFill>
          </a:ln>
        </p:spPr>
        <p:txBody>
          <a:bodyPr>
            <a:normAutofit fontScale="90000"/>
          </a:bodyPr>
          <a:lstStyle/>
          <a:p>
            <a:pPr algn="ctr"/>
            <a:r>
              <a:rPr lang="ru-RU" sz="2000" b="1" dirty="0" smtClean="0">
                <a:latin typeface="Times New Roman" pitchFamily="18" charset="0"/>
                <a:cs typeface="Times New Roman" pitchFamily="18" charset="0"/>
              </a:rPr>
              <a:t>Подведение  итогов  учителем.</a:t>
            </a:r>
            <a:endParaRPr lang="ru-RU" sz="2000"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142984"/>
            <a:ext cx="8186766" cy="5312752"/>
          </a:xfrm>
          <a:solidFill>
            <a:schemeClr val="tx2">
              <a:lumMod val="40000"/>
              <a:lumOff val="60000"/>
            </a:schemeClr>
          </a:solidFill>
          <a:ln>
            <a:solidFill>
              <a:schemeClr val="accent5">
                <a:lumMod val="75000"/>
              </a:schemeClr>
            </a:solidFill>
          </a:ln>
        </p:spPr>
        <p:txBody>
          <a:bodyPr>
            <a:normAutofit/>
          </a:bodyPr>
          <a:lstStyle/>
          <a:p>
            <a:pPr algn="ctr">
              <a:buNone/>
            </a:pPr>
            <a:endParaRPr lang="ru-RU" sz="2400" dirty="0" smtClean="0">
              <a:latin typeface="Times New Roman" pitchFamily="18" charset="0"/>
              <a:cs typeface="Times New Roman" pitchFamily="18" charset="0"/>
            </a:endParaRPr>
          </a:p>
          <a:p>
            <a:pPr algn="ctr">
              <a:buNone/>
            </a:pPr>
            <a:endParaRPr lang="ru-RU" sz="2400" dirty="0" smtClean="0">
              <a:latin typeface="Times New Roman" pitchFamily="18" charset="0"/>
              <a:cs typeface="Times New Roman" pitchFamily="18" charset="0"/>
            </a:endParaRPr>
          </a:p>
          <a:p>
            <a:pPr algn="ctr">
              <a:buNone/>
            </a:pPr>
            <a:r>
              <a:rPr lang="en-US" sz="2400" dirty="0" smtClean="0">
                <a:latin typeface="Times New Roman" pitchFamily="18" charset="0"/>
                <a:cs typeface="Times New Roman" pitchFamily="18" charset="0"/>
              </a:rPr>
              <a:t>Well,  to  sum  it  up, </a:t>
            </a:r>
            <a:r>
              <a:rPr lang="ru-RU" sz="2400" dirty="0" smtClean="0">
                <a:latin typeface="Times New Roman" pitchFamily="18" charset="0"/>
                <a:cs typeface="Times New Roman" pitchFamily="18" charset="0"/>
              </a:rPr>
              <a:t> </a:t>
            </a:r>
          </a:p>
          <a:p>
            <a:pPr algn="ctr">
              <a:buNone/>
            </a:pPr>
            <a:r>
              <a:rPr lang="en-US" sz="2400" dirty="0" smtClean="0">
                <a:latin typeface="Times New Roman" pitchFamily="18" charset="0"/>
                <a:cs typeface="Times New Roman" pitchFamily="18" charset="0"/>
              </a:rPr>
              <a:t> I  should  say  that </a:t>
            </a:r>
            <a:endParaRPr lang="ru-RU" sz="2400" dirty="0" smtClean="0">
              <a:latin typeface="Times New Roman" pitchFamily="18" charset="0"/>
              <a:cs typeface="Times New Roman" pitchFamily="18" charset="0"/>
            </a:endParaRPr>
          </a:p>
          <a:p>
            <a:pPr algn="ctr">
              <a:buNone/>
            </a:pPr>
            <a:r>
              <a:rPr lang="en-US" sz="2400" dirty="0" smtClean="0">
                <a:latin typeface="Times New Roman" pitchFamily="18" charset="0"/>
                <a:cs typeface="Times New Roman" pitchFamily="18" charset="0"/>
              </a:rPr>
              <a:t> there  should   be  a  reasonable  balance </a:t>
            </a:r>
            <a:endParaRPr lang="ru-RU" sz="2400" dirty="0" smtClean="0">
              <a:latin typeface="Times New Roman" pitchFamily="18" charset="0"/>
              <a:cs typeface="Times New Roman" pitchFamily="18" charset="0"/>
            </a:endParaRPr>
          </a:p>
          <a:p>
            <a:pPr algn="ctr">
              <a:buNone/>
            </a:pPr>
            <a:r>
              <a:rPr lang="en-US" sz="2400" dirty="0" smtClean="0">
                <a:latin typeface="Times New Roman" pitchFamily="18" charset="0"/>
                <a:cs typeface="Times New Roman" pitchFamily="18" charset="0"/>
              </a:rPr>
              <a:t> between material  and  moral  values,</a:t>
            </a:r>
            <a:endParaRPr lang="ru-RU" sz="2400" dirty="0" smtClean="0">
              <a:latin typeface="Times New Roman" pitchFamily="18" charset="0"/>
              <a:cs typeface="Times New Roman" pitchFamily="18" charset="0"/>
            </a:endParaRPr>
          </a:p>
          <a:p>
            <a:pPr algn="ctr">
              <a:buNone/>
            </a:pPr>
            <a:r>
              <a:rPr lang="en-US" sz="2400" dirty="0" smtClean="0">
                <a:latin typeface="Times New Roman" pitchFamily="18" charset="0"/>
                <a:cs typeface="Times New Roman" pitchFamily="18" charset="0"/>
              </a:rPr>
              <a:t>  you  should  stick to    the  golden  middle, </a:t>
            </a:r>
            <a:endParaRPr lang="ru-RU" sz="2400" dirty="0" smtClean="0">
              <a:latin typeface="Times New Roman" pitchFamily="18" charset="0"/>
              <a:cs typeface="Times New Roman" pitchFamily="18" charset="0"/>
            </a:endParaRPr>
          </a:p>
          <a:p>
            <a:pPr algn="ctr">
              <a:buNone/>
            </a:pPr>
            <a:r>
              <a:rPr lang="en-US" sz="2400" dirty="0" smtClean="0">
                <a:latin typeface="Times New Roman" pitchFamily="18" charset="0"/>
                <a:cs typeface="Times New Roman" pitchFamily="18" charset="0"/>
              </a:rPr>
              <a:t> and  have a  </a:t>
            </a:r>
            <a:r>
              <a:rPr lang="en-US" sz="2400" dirty="0" err="1" smtClean="0">
                <a:latin typeface="Times New Roman" pitchFamily="18" charset="0"/>
                <a:cs typeface="Times New Roman" pitchFamily="18" charset="0"/>
              </a:rPr>
              <a:t>sence</a:t>
            </a:r>
            <a:r>
              <a:rPr lang="en-US" sz="2400" dirty="0" smtClean="0">
                <a:latin typeface="Times New Roman" pitchFamily="18" charset="0"/>
                <a:cs typeface="Times New Roman" pitchFamily="18" charset="0"/>
              </a:rPr>
              <a:t>  of proportion </a:t>
            </a:r>
            <a:endParaRPr lang="ru-RU" sz="2400" dirty="0" smtClean="0">
              <a:latin typeface="Times New Roman" pitchFamily="18" charset="0"/>
              <a:cs typeface="Times New Roman" pitchFamily="18" charset="0"/>
            </a:endParaRPr>
          </a:p>
          <a:p>
            <a:pPr algn="ctr">
              <a:buNone/>
            </a:pPr>
            <a:r>
              <a:rPr lang="en-US" sz="2400" dirty="0" smtClean="0">
                <a:latin typeface="Times New Roman" pitchFamily="18" charset="0"/>
                <a:cs typeface="Times New Roman" pitchFamily="18" charset="0"/>
              </a:rPr>
              <a:t> in  everything  you  do.</a:t>
            </a:r>
            <a:endParaRPr lang="ru-RU"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8258204" cy="465754"/>
          </a:xfrm>
          <a:solidFill>
            <a:schemeClr val="bg1">
              <a:lumMod val="85000"/>
            </a:schemeClr>
          </a:solidFill>
          <a:ln>
            <a:solidFill>
              <a:schemeClr val="accent2">
                <a:lumMod val="75000"/>
              </a:schemeClr>
            </a:solidFill>
          </a:ln>
        </p:spPr>
        <p:txBody>
          <a:bodyPr>
            <a:normAutofit/>
          </a:bodyPr>
          <a:lstStyle/>
          <a:p>
            <a:pPr algn="ctr"/>
            <a:r>
              <a:rPr lang="ru-RU" sz="2000" b="1" dirty="0" smtClean="0">
                <a:latin typeface="Times New Roman" pitchFamily="18" charset="0"/>
                <a:cs typeface="Times New Roman" pitchFamily="18" charset="0"/>
              </a:rPr>
              <a:t>Пример  2.</a:t>
            </a:r>
            <a:endParaRPr lang="ru-RU" sz="2000"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000108"/>
            <a:ext cx="8229600" cy="5126058"/>
          </a:xfrm>
          <a:solidFill>
            <a:schemeClr val="accent1">
              <a:lumMod val="40000"/>
              <a:lumOff val="60000"/>
            </a:schemeClr>
          </a:solidFill>
          <a:ln>
            <a:solidFill>
              <a:srgbClr val="002060"/>
            </a:solidFill>
          </a:ln>
        </p:spPr>
        <p:txBody>
          <a:bodyPr>
            <a:normAutofit/>
          </a:bodyPr>
          <a:lstStyle/>
          <a:p>
            <a:pPr algn="ctr">
              <a:buNone/>
            </a:pPr>
            <a:endParaRPr lang="ru-RU" sz="2000" b="1" dirty="0" smtClean="0">
              <a:latin typeface="Times New Roman" pitchFamily="18" charset="0"/>
              <a:cs typeface="Times New Roman" pitchFamily="18" charset="0"/>
            </a:endParaRPr>
          </a:p>
          <a:p>
            <a:pPr algn="ctr">
              <a:buNone/>
            </a:pPr>
            <a:r>
              <a:rPr lang="ru-RU" sz="2000" b="1" dirty="0" smtClean="0">
                <a:latin typeface="Times New Roman" pitchFamily="18" charset="0"/>
                <a:cs typeface="Times New Roman" pitchFamily="18" charset="0"/>
              </a:rPr>
              <a:t>Пример  создания  проблемной  ситуации</a:t>
            </a:r>
          </a:p>
          <a:p>
            <a:pPr algn="ctr">
              <a:buNone/>
            </a:pPr>
            <a:r>
              <a:rPr lang="ru-RU" sz="2000" b="1"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 Should  we  be  cruel  or  kind</a:t>
            </a:r>
            <a:r>
              <a:rPr lang="ru-RU" sz="2000" b="1" dirty="0" smtClean="0">
                <a:latin typeface="Times New Roman" pitchFamily="18" charset="0"/>
                <a:cs typeface="Times New Roman" pitchFamily="18" charset="0"/>
              </a:rPr>
              <a:t>?»</a:t>
            </a:r>
          </a:p>
          <a:p>
            <a:pPr algn="ctr">
              <a:buNone/>
            </a:pPr>
            <a:r>
              <a:rPr lang="ru-RU" sz="2000" b="1" dirty="0" smtClean="0">
                <a:latin typeface="Times New Roman" pitchFamily="18" charset="0"/>
                <a:cs typeface="Times New Roman" pitchFamily="18" charset="0"/>
              </a:rPr>
              <a:t> («Жесткое  наказание  или  мягкое  наказание?»)</a:t>
            </a:r>
          </a:p>
          <a:p>
            <a:pPr algn="ctr">
              <a:buNone/>
            </a:pPr>
            <a:r>
              <a:rPr lang="ru-RU" sz="2000" b="1" dirty="0" smtClean="0">
                <a:latin typeface="Times New Roman" pitchFamily="18" charset="0"/>
                <a:cs typeface="Times New Roman" pitchFamily="18" charset="0"/>
              </a:rPr>
              <a:t> в  рамках  темы   «</a:t>
            </a:r>
            <a:r>
              <a:rPr lang="en-US" sz="2000" b="1" dirty="0" smtClean="0">
                <a:latin typeface="Times New Roman" pitchFamily="18" charset="0"/>
                <a:cs typeface="Times New Roman" pitchFamily="18" charset="0"/>
              </a:rPr>
              <a:t>Crime  and  Punishment</a:t>
            </a:r>
            <a:r>
              <a:rPr lang="ru-RU" sz="2000" b="1" dirty="0" smtClean="0">
                <a:latin typeface="Times New Roman" pitchFamily="18" charset="0"/>
                <a:cs typeface="Times New Roman" pitchFamily="18" charset="0"/>
              </a:rPr>
              <a:t>» </a:t>
            </a:r>
          </a:p>
          <a:p>
            <a:pPr algn="ctr">
              <a:buNone/>
            </a:pPr>
            <a:r>
              <a:rPr lang="en-US" sz="2000" b="1"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«Преступление  и  Наказание») </a:t>
            </a:r>
          </a:p>
          <a:p>
            <a:pPr algn="ctr">
              <a:buNone/>
            </a:pPr>
            <a:r>
              <a:rPr lang="ru-RU" sz="2000" b="1" dirty="0" smtClean="0">
                <a:latin typeface="Times New Roman" pitchFamily="18" charset="0"/>
                <a:cs typeface="Times New Roman" pitchFamily="18" charset="0"/>
              </a:rPr>
              <a:t> на  уроке  английского  языка  в  11  классе </a:t>
            </a:r>
          </a:p>
          <a:p>
            <a:pPr algn="ctr">
              <a:buNone/>
            </a:pPr>
            <a:r>
              <a:rPr lang="ru-RU" sz="2000" b="1" dirty="0" smtClean="0">
                <a:latin typeface="Times New Roman" pitchFamily="18" charset="0"/>
                <a:cs typeface="Times New Roman" pitchFamily="18" charset="0"/>
              </a:rPr>
              <a:t> физико-математического  профиля  </a:t>
            </a:r>
          </a:p>
          <a:p>
            <a:pPr algn="ctr">
              <a:buNone/>
            </a:pPr>
            <a:r>
              <a:rPr lang="ru-RU" sz="2000" b="1" dirty="0" smtClean="0">
                <a:latin typeface="Times New Roman" pitchFamily="18" charset="0"/>
                <a:cs typeface="Times New Roman" pitchFamily="18" charset="0"/>
              </a:rPr>
              <a:t>  по  учебнику  О.Л.Грозы  </a:t>
            </a:r>
            <a:r>
              <a:rPr lang="en-US" sz="2000" b="1"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a:t>
            </a:r>
            <a:r>
              <a:rPr lang="en-US" sz="2000" b="1" dirty="0" smtClean="0">
                <a:latin typeface="Times New Roman" pitchFamily="18" charset="0"/>
                <a:cs typeface="Times New Roman" pitchFamily="18" charset="0"/>
              </a:rPr>
              <a:t>New  Millennium  English</a:t>
            </a:r>
            <a:r>
              <a:rPr lang="ru-RU" sz="2000" b="1" dirty="0" smtClean="0">
                <a:latin typeface="Times New Roman" pitchFamily="18" charset="0"/>
                <a:cs typeface="Times New Roman" pitchFamily="18" charset="0"/>
              </a:rPr>
              <a:t>»</a:t>
            </a:r>
          </a:p>
          <a:p>
            <a:pPr algn="ctr">
              <a:buNone/>
            </a:pPr>
            <a:r>
              <a:rPr lang="en-US" sz="2000" b="1" dirty="0" smtClean="0">
                <a:latin typeface="Times New Roman" pitchFamily="18" charset="0"/>
                <a:cs typeface="Times New Roman" pitchFamily="18" charset="0"/>
              </a:rPr>
              <a:t> </a:t>
            </a:r>
            <a:r>
              <a:rPr lang="ru-RU" sz="2000" b="1" dirty="0" smtClean="0">
                <a:latin typeface="Times New Roman" pitchFamily="18" charset="0"/>
                <a:cs typeface="Times New Roman" pitchFamily="18" charset="0"/>
              </a:rPr>
              <a:t>(«Английский  язык  нового  тысячелетия»).   </a:t>
            </a:r>
            <a:endParaRPr lang="ru-RU" sz="20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8186766" cy="608630"/>
          </a:xfrm>
          <a:solidFill>
            <a:schemeClr val="bg1">
              <a:lumMod val="85000"/>
            </a:schemeClr>
          </a:solidFill>
          <a:ln>
            <a:solidFill>
              <a:schemeClr val="accent2">
                <a:lumMod val="75000"/>
              </a:schemeClr>
            </a:solidFill>
          </a:ln>
        </p:spPr>
        <p:txBody>
          <a:bodyPr>
            <a:normAutofit/>
          </a:bodyPr>
          <a:lstStyle/>
          <a:p>
            <a:pPr algn="ctr"/>
            <a:r>
              <a:rPr lang="ru-RU" sz="2000" b="1" dirty="0" smtClean="0">
                <a:latin typeface="Times New Roman" pitchFamily="18" charset="0"/>
                <a:cs typeface="Times New Roman" pitchFamily="18" charset="0"/>
              </a:rPr>
              <a:t>Подводка  к  проблемной  ситуации  2</a:t>
            </a:r>
            <a:endParaRPr lang="ru-RU" sz="2000"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142984"/>
            <a:ext cx="8186766" cy="5312752"/>
          </a:xfrm>
          <a:solidFill>
            <a:schemeClr val="bg2">
              <a:lumMod val="90000"/>
            </a:schemeClr>
          </a:solidFill>
          <a:ln>
            <a:solidFill>
              <a:schemeClr val="accent2">
                <a:lumMod val="75000"/>
              </a:schemeClr>
            </a:solidFill>
          </a:ln>
        </p:spPr>
        <p:txBody>
          <a:bodyPr>
            <a:normAutofit/>
          </a:bodyPr>
          <a:lstStyle/>
          <a:p>
            <a:pPr>
              <a:buNone/>
            </a:pPr>
            <a:r>
              <a:rPr lang="ru-RU" sz="1800" dirty="0" smtClean="0">
                <a:latin typeface="Times New Roman" pitchFamily="18" charset="0"/>
                <a:cs typeface="Times New Roman" pitchFamily="18" charset="0"/>
              </a:rPr>
              <a:t>«Подводкой»  к  созданию  данной  проблемной  ситуации  послужило </a:t>
            </a:r>
          </a:p>
          <a:p>
            <a:pPr>
              <a:buNone/>
            </a:pPr>
            <a:r>
              <a:rPr lang="ru-RU" sz="1800" dirty="0" smtClean="0">
                <a:latin typeface="Times New Roman" pitchFamily="18" charset="0"/>
                <a:cs typeface="Times New Roman" pitchFamily="18" charset="0"/>
              </a:rPr>
              <a:t>стихотворение  </a:t>
            </a:r>
            <a:r>
              <a:rPr lang="ru-RU" sz="1800" dirty="0" err="1" smtClean="0">
                <a:latin typeface="Times New Roman" pitchFamily="18" charset="0"/>
                <a:cs typeface="Times New Roman" pitchFamily="18" charset="0"/>
              </a:rPr>
              <a:t>Кэрол</a:t>
            </a:r>
            <a:r>
              <a:rPr lang="ru-RU" sz="1800" dirty="0" smtClean="0">
                <a:latin typeface="Times New Roman" pitchFamily="18" charset="0"/>
                <a:cs typeface="Times New Roman" pitchFamily="18" charset="0"/>
              </a:rPr>
              <a:t>  Энн  </a:t>
            </a:r>
            <a:r>
              <a:rPr lang="ru-RU" sz="1800" dirty="0" err="1" smtClean="0">
                <a:latin typeface="Times New Roman" pitchFamily="18" charset="0"/>
                <a:cs typeface="Times New Roman" pitchFamily="18" charset="0"/>
              </a:rPr>
              <a:t>Даффи</a:t>
            </a:r>
            <a:r>
              <a:rPr lang="ru-RU" sz="1800" dirty="0" smtClean="0">
                <a:latin typeface="Times New Roman" pitchFamily="18" charset="0"/>
                <a:cs typeface="Times New Roman" pitchFamily="18" charset="0"/>
              </a:rPr>
              <a:t>  «Кража»  («</a:t>
            </a:r>
            <a:r>
              <a:rPr lang="en-US" sz="1800" dirty="0" smtClean="0">
                <a:latin typeface="Times New Roman" pitchFamily="18" charset="0"/>
                <a:cs typeface="Times New Roman" pitchFamily="18" charset="0"/>
              </a:rPr>
              <a:t>Stealing</a:t>
            </a:r>
            <a:r>
              <a:rPr lang="ru-RU"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В некоторых </a:t>
            </a:r>
          </a:p>
          <a:p>
            <a:pPr>
              <a:buNone/>
            </a:pPr>
            <a:r>
              <a:rPr lang="ru-RU" sz="1800" dirty="0" smtClean="0">
                <a:latin typeface="Times New Roman" pitchFamily="18" charset="0"/>
                <a:cs typeface="Times New Roman" pitchFamily="18" charset="0"/>
              </a:rPr>
              <a:t>вариантах  перевода  -  «Городское  стихотворение»</a:t>
            </a:r>
            <a:r>
              <a:rPr lang="en-US" sz="1800" dirty="0" smtClean="0">
                <a:latin typeface="Times New Roman" pitchFamily="18" charset="0"/>
                <a:cs typeface="Times New Roman" pitchFamily="18" charset="0"/>
              </a:rPr>
              <a:t>)</a:t>
            </a:r>
            <a:r>
              <a:rPr lang="ru-RU" sz="1800" dirty="0" smtClean="0">
                <a:latin typeface="Times New Roman" pitchFamily="18" charset="0"/>
                <a:cs typeface="Times New Roman" pitchFamily="18" charset="0"/>
              </a:rPr>
              <a:t>  из  радела </a:t>
            </a:r>
            <a:endParaRPr lang="en-US" sz="1800" dirty="0" smtClean="0">
              <a:latin typeface="Times New Roman" pitchFamily="18" charset="0"/>
              <a:cs typeface="Times New Roman" pitchFamily="18" charset="0"/>
            </a:endParaRPr>
          </a:p>
          <a:p>
            <a:pPr>
              <a:buNone/>
            </a:pPr>
            <a:r>
              <a:rPr lang="en-US"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a:t>
            </a:r>
            <a:r>
              <a:rPr lang="ru-RU" sz="1800" dirty="0" err="1" smtClean="0">
                <a:latin typeface="Times New Roman" pitchFamily="18" charset="0"/>
                <a:cs typeface="Times New Roman" pitchFamily="18" charset="0"/>
              </a:rPr>
              <a:t>Дополнительноечтение</a:t>
            </a:r>
            <a:r>
              <a:rPr lang="ru-RU" sz="1800" dirty="0" smtClean="0">
                <a:latin typeface="Times New Roman" pitchFamily="18" charset="0"/>
                <a:cs typeface="Times New Roman" pitchFamily="18" charset="0"/>
              </a:rPr>
              <a:t>»  («</a:t>
            </a:r>
            <a:r>
              <a:rPr lang="en-US" sz="1800" dirty="0" smtClean="0">
                <a:latin typeface="Times New Roman" pitchFamily="18" charset="0"/>
                <a:cs typeface="Times New Roman" pitchFamily="18" charset="0"/>
              </a:rPr>
              <a:t>Extensive  Reading</a:t>
            </a:r>
            <a:r>
              <a:rPr lang="ru-RU" sz="1800" dirty="0" smtClean="0">
                <a:latin typeface="Times New Roman" pitchFamily="18" charset="0"/>
                <a:cs typeface="Times New Roman" pitchFamily="18" charset="0"/>
              </a:rPr>
              <a:t>»)  учебника «Английский  язык </a:t>
            </a:r>
            <a:endParaRPr lang="en-US" sz="1800" dirty="0" smtClean="0">
              <a:latin typeface="Times New Roman" pitchFamily="18" charset="0"/>
              <a:cs typeface="Times New Roman" pitchFamily="18" charset="0"/>
            </a:endParaRPr>
          </a:p>
          <a:p>
            <a:pPr>
              <a:buNone/>
            </a:pPr>
            <a:r>
              <a:rPr lang="ru-RU" sz="1800" dirty="0" smtClean="0">
                <a:latin typeface="Times New Roman" pitchFamily="18" charset="0"/>
                <a:cs typeface="Times New Roman" pitchFamily="18" charset="0"/>
              </a:rPr>
              <a:t> нового тысячелетия»  («</a:t>
            </a:r>
            <a:r>
              <a:rPr lang="en-US" sz="1800" dirty="0" smtClean="0">
                <a:latin typeface="Times New Roman" pitchFamily="18" charset="0"/>
                <a:cs typeface="Times New Roman" pitchFamily="18" charset="0"/>
              </a:rPr>
              <a:t>New  Millennium  English</a:t>
            </a:r>
            <a:r>
              <a:rPr lang="ru-RU" sz="1800" dirty="0" smtClean="0">
                <a:latin typeface="Times New Roman" pitchFamily="18" charset="0"/>
                <a:cs typeface="Times New Roman" pitchFamily="18" charset="0"/>
              </a:rPr>
              <a:t>»)</a:t>
            </a:r>
            <a:r>
              <a:rPr lang="en-US"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 По  замыслу  авторов  УМК </a:t>
            </a:r>
            <a:endParaRPr lang="en-US" sz="1800" dirty="0" smtClean="0">
              <a:latin typeface="Times New Roman" pitchFamily="18" charset="0"/>
              <a:cs typeface="Times New Roman" pitchFamily="18" charset="0"/>
            </a:endParaRPr>
          </a:p>
          <a:p>
            <a:pPr>
              <a:buNone/>
            </a:pPr>
            <a:r>
              <a:rPr lang="ru-RU" sz="1800" dirty="0" smtClean="0">
                <a:latin typeface="Times New Roman" pitchFamily="18" charset="0"/>
                <a:cs typeface="Times New Roman" pitchFamily="18" charset="0"/>
              </a:rPr>
              <a:t> данное</a:t>
            </a:r>
            <a:r>
              <a:rPr lang="en-US"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стихотворение  должно  использоваться  для  анализа  стилистических  </a:t>
            </a:r>
          </a:p>
          <a:p>
            <a:pPr>
              <a:buNone/>
            </a:pPr>
            <a:r>
              <a:rPr lang="ru-RU" sz="1800" dirty="0" smtClean="0">
                <a:latin typeface="Times New Roman" pitchFamily="18" charset="0"/>
                <a:cs typeface="Times New Roman" pitchFamily="18" charset="0"/>
              </a:rPr>
              <a:t>особенностей  поэтической  речи.  Однако,  автор  данной  работы  посчитала его </a:t>
            </a:r>
          </a:p>
          <a:p>
            <a:pPr>
              <a:buNone/>
            </a:pPr>
            <a:r>
              <a:rPr lang="ru-RU" sz="1800" dirty="0" smtClean="0">
                <a:latin typeface="Times New Roman" pitchFamily="18" charset="0"/>
                <a:cs typeface="Times New Roman" pitchFamily="18" charset="0"/>
              </a:rPr>
              <a:t> использование  в  качестве  подводки  очень  удачным.</a:t>
            </a:r>
          </a:p>
          <a:p>
            <a:pPr>
              <a:buNone/>
            </a:pPr>
            <a:endParaRPr lang="ru-RU" sz="1800" dirty="0" smtClean="0">
              <a:latin typeface="Times New Roman" pitchFamily="18" charset="0"/>
              <a:cs typeface="Times New Roman" pitchFamily="18" charset="0"/>
            </a:endParaRPr>
          </a:p>
          <a:p>
            <a:pPr>
              <a:buNone/>
            </a:pPr>
            <a:r>
              <a:rPr lang="ru-RU" sz="1800" dirty="0" smtClean="0">
                <a:latin typeface="Times New Roman" pitchFamily="18" charset="0"/>
                <a:cs typeface="Times New Roman" pitchFamily="18" charset="0"/>
              </a:rPr>
              <a:t>Перед  прослушиванием   учащимся  раздаются  распечатки  с  текстами  </a:t>
            </a:r>
          </a:p>
          <a:p>
            <a:pPr>
              <a:buNone/>
            </a:pPr>
            <a:r>
              <a:rPr lang="ru-RU" sz="1800" dirty="0" smtClean="0">
                <a:latin typeface="Times New Roman" pitchFamily="18" charset="0"/>
                <a:cs typeface="Times New Roman" pitchFamily="18" charset="0"/>
              </a:rPr>
              <a:t>оригинала  и  перевода.  Этот  момент  следует  отметить  особо,  т.к. целью  </a:t>
            </a:r>
          </a:p>
          <a:p>
            <a:pPr>
              <a:buNone/>
            </a:pPr>
            <a:r>
              <a:rPr lang="ru-RU" sz="1800" dirty="0" smtClean="0">
                <a:latin typeface="Times New Roman" pitchFamily="18" charset="0"/>
                <a:cs typeface="Times New Roman" pitchFamily="18" charset="0"/>
              </a:rPr>
              <a:t>данного  этапа  является  не  </a:t>
            </a:r>
            <a:r>
              <a:rPr lang="ru-RU" sz="1800" dirty="0" err="1" smtClean="0">
                <a:latin typeface="Times New Roman" pitchFamily="18" charset="0"/>
                <a:cs typeface="Times New Roman" pitchFamily="18" charset="0"/>
              </a:rPr>
              <a:t>аудирование</a:t>
            </a:r>
            <a:r>
              <a:rPr lang="ru-RU" sz="1800" dirty="0" smtClean="0">
                <a:latin typeface="Times New Roman" pitchFamily="18" charset="0"/>
                <a:cs typeface="Times New Roman" pitchFamily="18" charset="0"/>
              </a:rPr>
              <a:t>,  а  подводка  к  работе  над  </a:t>
            </a:r>
            <a:endParaRPr lang="en-US" sz="1800" dirty="0" smtClean="0">
              <a:latin typeface="Times New Roman" pitchFamily="18" charset="0"/>
              <a:cs typeface="Times New Roman" pitchFamily="18" charset="0"/>
            </a:endParaRPr>
          </a:p>
          <a:p>
            <a:pPr>
              <a:buNone/>
            </a:pPr>
            <a:r>
              <a:rPr lang="ru-RU" sz="1800" dirty="0" smtClean="0">
                <a:latin typeface="Times New Roman" pitchFamily="18" charset="0"/>
                <a:cs typeface="Times New Roman" pitchFamily="18" charset="0"/>
              </a:rPr>
              <a:t>Проблемной</a:t>
            </a:r>
            <a:r>
              <a:rPr lang="en-US" sz="1800" dirty="0" smtClean="0">
                <a:latin typeface="Times New Roman" pitchFamily="18" charset="0"/>
                <a:cs typeface="Times New Roman" pitchFamily="18" charset="0"/>
              </a:rPr>
              <a:t>  </a:t>
            </a:r>
            <a:r>
              <a:rPr lang="ru-RU" sz="1800" dirty="0" smtClean="0">
                <a:latin typeface="Times New Roman" pitchFamily="18" charset="0"/>
                <a:cs typeface="Times New Roman" pitchFamily="18" charset="0"/>
              </a:rPr>
              <a:t>ситуацией . </a:t>
            </a:r>
            <a:endParaRPr lang="ru-RU" sz="1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8215370" cy="857256"/>
          </a:xfrm>
          <a:solidFill>
            <a:schemeClr val="bg1">
              <a:lumMod val="85000"/>
            </a:schemeClr>
          </a:solidFill>
          <a:ln>
            <a:solidFill>
              <a:schemeClr val="accent2">
                <a:lumMod val="75000"/>
              </a:schemeClr>
            </a:solidFill>
          </a:ln>
        </p:spPr>
        <p:txBody>
          <a:bodyPr>
            <a:normAutofit/>
          </a:bodyPr>
          <a:lstStyle/>
          <a:p>
            <a:pPr algn="ctr"/>
            <a:r>
              <a:rPr lang="ru-RU" sz="2400" b="1" dirty="0" smtClean="0">
                <a:latin typeface="Times New Roman" pitchFamily="18" charset="0"/>
                <a:cs typeface="Times New Roman" pitchFamily="18" charset="0"/>
              </a:rPr>
              <a:t>Вступление.</a:t>
            </a:r>
            <a:endParaRPr lang="ru-RU" sz="2400"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609416"/>
            <a:ext cx="8186766" cy="4846320"/>
          </a:xfrm>
          <a:solidFill>
            <a:schemeClr val="bg2">
              <a:lumMod val="90000"/>
            </a:schemeClr>
          </a:solidFill>
          <a:ln>
            <a:solidFill>
              <a:schemeClr val="accent2">
                <a:lumMod val="75000"/>
              </a:schemeClr>
            </a:solidFill>
          </a:ln>
        </p:spPr>
        <p:txBody>
          <a:bodyPr>
            <a:normAutofit/>
          </a:bodyPr>
          <a:lstStyle/>
          <a:p>
            <a:pPr>
              <a:buNone/>
            </a:pPr>
            <a:r>
              <a:rPr lang="ru-RU" sz="2000" dirty="0" smtClean="0">
                <a:latin typeface="Times New Roman" pitchFamily="18" charset="0"/>
                <a:cs typeface="Times New Roman" pitchFamily="18" charset="0"/>
              </a:rPr>
              <a:t>     Метод  проблемного  обучения  как  способ  активизации  мыслительной  и  речемыслительной  деятельности   приобретает  особое  значение  и  новое  звучание  в  период  модернизации  системы  образования  и  введения  новых  Федеральных  государственных  образовательных  стандартов. </a:t>
            </a:r>
          </a:p>
          <a:p>
            <a:pPr>
              <a:buNone/>
            </a:pPr>
            <a:r>
              <a:rPr lang="ru-RU" sz="2000" dirty="0" smtClean="0">
                <a:latin typeface="Times New Roman" pitchFamily="18" charset="0"/>
                <a:cs typeface="Times New Roman" pitchFamily="18" charset="0"/>
              </a:rPr>
              <a:t> </a:t>
            </a:r>
          </a:p>
          <a:p>
            <a:pPr>
              <a:buNone/>
            </a:pPr>
            <a:r>
              <a:rPr lang="ru-RU" sz="2000" dirty="0" smtClean="0">
                <a:latin typeface="Times New Roman" pitchFamily="18" charset="0"/>
                <a:cs typeface="Times New Roman" pitchFamily="18" charset="0"/>
              </a:rPr>
              <a:t>     Будучи   в  высшей  степени   актуальным  в  наши  дни,  метод  проблемного  обучения  (= проблемное  обучение),  тем  не  менее,  уходит  корнями  в  далекое  прошлое.  </a:t>
            </a:r>
          </a:p>
          <a:p>
            <a:pPr>
              <a:buNone/>
            </a:pPr>
            <a:endParaRPr lang="ru-RU" sz="2000" dirty="0" smtClean="0">
              <a:latin typeface="Times New Roman" pitchFamily="18" charset="0"/>
              <a:cs typeface="Times New Roman" pitchFamily="18" charset="0"/>
            </a:endParaRPr>
          </a:p>
          <a:p>
            <a:pPr>
              <a:buNone/>
            </a:pPr>
            <a:r>
              <a:rPr lang="ru-RU" sz="2000" dirty="0" smtClean="0">
                <a:latin typeface="Times New Roman" pitchFamily="18" charset="0"/>
                <a:cs typeface="Times New Roman" pitchFamily="18" charset="0"/>
              </a:rPr>
              <a:t>     Совершим  небольшой  экскурс  в  историю  и  посмотрим  как  зарождался  и  эволюционировал   метод  проблемного  обучения,  начиная  с  древних  времен  и  до  наших  дней.</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928802"/>
          </a:xfrm>
          <a:solidFill>
            <a:schemeClr val="bg1">
              <a:lumMod val="85000"/>
            </a:schemeClr>
          </a:solidFill>
          <a:ln>
            <a:solidFill>
              <a:schemeClr val="accent2">
                <a:lumMod val="75000"/>
              </a:schemeClr>
            </a:solidFill>
          </a:ln>
        </p:spPr>
        <p:txBody>
          <a:bodyPr>
            <a:noAutofit/>
          </a:bodyPr>
          <a:lstStyle/>
          <a:p>
            <a:pPr algn="ctr"/>
            <a:r>
              <a:rPr lang="ru-RU" sz="1600" b="1" dirty="0" err="1" smtClean="0"/>
              <a:t>Carol</a:t>
            </a:r>
            <a:r>
              <a:rPr lang="ru-RU" sz="1600" b="1" dirty="0" smtClean="0"/>
              <a:t> </a:t>
            </a:r>
            <a:r>
              <a:rPr lang="ru-RU" sz="1600" b="1" dirty="0" err="1" smtClean="0"/>
              <a:t>Ann</a:t>
            </a:r>
            <a:r>
              <a:rPr lang="ru-RU" sz="1600" b="1" dirty="0" smtClean="0"/>
              <a:t> </a:t>
            </a:r>
            <a:r>
              <a:rPr lang="ru-RU" sz="1600" b="1" dirty="0" err="1" smtClean="0"/>
              <a:t>Duffy</a:t>
            </a:r>
            <a:r>
              <a:rPr lang="ru-RU" sz="1600" b="1" dirty="0" smtClean="0"/>
              <a:t> </a:t>
            </a:r>
            <a:r>
              <a:rPr lang="ru-RU" sz="1600" dirty="0" smtClean="0"/>
              <a:t/>
            </a:r>
            <a:br>
              <a:rPr lang="ru-RU" sz="1600" dirty="0" smtClean="0"/>
            </a:br>
            <a:r>
              <a:rPr lang="en-US" sz="1600" b="1" dirty="0" smtClean="0"/>
              <a:t> </a:t>
            </a:r>
            <a:r>
              <a:rPr lang="ru-RU" sz="1600" b="1" dirty="0" err="1" smtClean="0"/>
              <a:t>Кэрол</a:t>
            </a:r>
            <a:r>
              <a:rPr lang="ru-RU" sz="1600" b="1" dirty="0" smtClean="0"/>
              <a:t> Энн </a:t>
            </a:r>
            <a:r>
              <a:rPr lang="ru-RU" sz="1600" b="1" dirty="0" err="1" smtClean="0"/>
              <a:t>Даффи</a:t>
            </a:r>
            <a:r>
              <a:rPr lang="ru-RU" sz="1600" b="1" dirty="0" smtClean="0"/>
              <a:t>   </a:t>
            </a:r>
            <a:r>
              <a:rPr lang="ru-RU" sz="1600" i="1" dirty="0" smtClean="0"/>
              <a:t> </a:t>
            </a:r>
            <a:r>
              <a:rPr lang="ru-RU" sz="1600" dirty="0" smtClean="0"/>
              <a:t/>
            </a:r>
            <a:br>
              <a:rPr lang="ru-RU" sz="1600" dirty="0" smtClean="0"/>
            </a:br>
            <a:r>
              <a:rPr lang="ru-RU" sz="1600" b="1" dirty="0" err="1" smtClean="0"/>
              <a:t>Кэрол</a:t>
            </a:r>
            <a:r>
              <a:rPr lang="ru-RU" sz="1600" b="1" dirty="0" smtClean="0"/>
              <a:t> Энн </a:t>
            </a:r>
            <a:r>
              <a:rPr lang="ru-RU" sz="1600" b="1" dirty="0" err="1" smtClean="0"/>
              <a:t>Даффи</a:t>
            </a:r>
            <a:r>
              <a:rPr lang="ru-RU" sz="1600" dirty="0" smtClean="0"/>
              <a:t> (</a:t>
            </a:r>
            <a:r>
              <a:rPr lang="ru-RU" sz="1600" u="sng" dirty="0" smtClean="0">
                <a:hlinkClick r:id="rId2" tooltip="Английский язык"/>
              </a:rPr>
              <a:t>англ.</a:t>
            </a:r>
            <a:r>
              <a:rPr lang="ru-RU" sz="1600" dirty="0" smtClean="0"/>
              <a:t> </a:t>
            </a:r>
            <a:r>
              <a:rPr lang="ru-RU" sz="1600" i="1" dirty="0" err="1" smtClean="0"/>
              <a:t>Carol</a:t>
            </a:r>
            <a:r>
              <a:rPr lang="ru-RU" sz="1600" i="1" dirty="0" smtClean="0"/>
              <a:t> </a:t>
            </a:r>
            <a:r>
              <a:rPr lang="ru-RU" sz="1600" i="1" dirty="0" err="1" smtClean="0"/>
              <a:t>Ann</a:t>
            </a:r>
            <a:r>
              <a:rPr lang="ru-RU" sz="1600" i="1" dirty="0" smtClean="0"/>
              <a:t> </a:t>
            </a:r>
            <a:r>
              <a:rPr lang="ru-RU" sz="1600" i="1" dirty="0" err="1" smtClean="0"/>
              <a:t>Duffy</a:t>
            </a:r>
            <a:r>
              <a:rPr lang="ru-RU" sz="1600" dirty="0" smtClean="0"/>
              <a:t>, род. </a:t>
            </a:r>
            <a:r>
              <a:rPr lang="ru-RU" sz="1600" u="sng" dirty="0" smtClean="0">
                <a:hlinkClick r:id="rId3" tooltip="23 декабря"/>
              </a:rPr>
              <a:t>23 декабря</a:t>
            </a:r>
            <a:r>
              <a:rPr lang="ru-RU" sz="1600" dirty="0" smtClean="0"/>
              <a:t> </a:t>
            </a:r>
            <a:r>
              <a:rPr lang="ru-RU" sz="1600" u="sng" dirty="0" smtClean="0">
                <a:hlinkClick r:id="rId4" tooltip="1955"/>
              </a:rPr>
              <a:t>1955</a:t>
            </a:r>
            <a:r>
              <a:rPr lang="ru-RU" sz="1600" dirty="0" smtClean="0"/>
              <a:t>, </a:t>
            </a:r>
            <a:r>
              <a:rPr lang="ru-RU" sz="1600" u="sng" dirty="0" smtClean="0">
                <a:hlinkClick r:id="rId5" tooltip="Глазго"/>
              </a:rPr>
              <a:t>Глазго</a:t>
            </a:r>
            <a:r>
              <a:rPr lang="ru-RU" sz="1600" dirty="0" smtClean="0"/>
              <a:t>, </a:t>
            </a:r>
            <a:r>
              <a:rPr lang="ru-RU" sz="1600" u="sng" dirty="0" smtClean="0">
                <a:hlinkClick r:id="rId6" tooltip="Шотландия"/>
              </a:rPr>
              <a:t>Шотландия</a:t>
            </a:r>
            <a:r>
              <a:rPr lang="ru-RU" sz="1600" dirty="0" smtClean="0"/>
              <a:t>) — популярная шотландская англоязычная </a:t>
            </a:r>
            <a:r>
              <a:rPr lang="ru-RU" sz="1600" u="sng" dirty="0" smtClean="0">
                <a:hlinkClick r:id="rId7" tooltip="Поэтесса"/>
              </a:rPr>
              <a:t>поэтесса</a:t>
            </a:r>
            <a:r>
              <a:rPr lang="ru-RU" sz="1600" dirty="0" smtClean="0"/>
              <a:t>, </a:t>
            </a:r>
            <a:r>
              <a:rPr lang="ru-RU" sz="1600" u="sng" dirty="0" smtClean="0">
                <a:hlinkClick r:id="rId8" tooltip="Драматург"/>
              </a:rPr>
              <a:t>драматург</a:t>
            </a:r>
            <a:r>
              <a:rPr lang="ru-RU" sz="1600" dirty="0" smtClean="0"/>
              <a:t>, обладательница многих престижных литературных премий и наград (</a:t>
            </a:r>
            <a:r>
              <a:rPr lang="ru-RU" sz="1600" u="sng" dirty="0" smtClean="0">
                <a:hlinkClick r:id="rId9" tooltip="Премия Сомерсета Моэма"/>
              </a:rPr>
              <a:t>Премия Сомерсета Моэма</a:t>
            </a:r>
            <a:r>
              <a:rPr lang="ru-RU" sz="1600" dirty="0" smtClean="0"/>
              <a:t>, </a:t>
            </a:r>
            <a:r>
              <a:rPr lang="ru-RU" sz="1600" u="sng" dirty="0" smtClean="0">
                <a:hlinkClick r:id="rId10" tooltip="1988"/>
              </a:rPr>
              <a:t>1988</a:t>
            </a:r>
            <a:r>
              <a:rPr lang="ru-RU" sz="1600" dirty="0" smtClean="0"/>
              <a:t> и др.). </a:t>
            </a:r>
            <a:r>
              <a:rPr lang="ru-RU" sz="1600" u="sng" dirty="0" smtClean="0">
                <a:hlinkClick r:id="rId11" tooltip="16 января"/>
              </a:rPr>
              <a:t>16 января</a:t>
            </a:r>
            <a:r>
              <a:rPr lang="ru-RU" sz="1600" dirty="0" smtClean="0"/>
              <a:t> </a:t>
            </a:r>
            <a:r>
              <a:rPr lang="ru-RU" sz="1600" u="sng" dirty="0" smtClean="0">
                <a:hlinkClick r:id="rId12" tooltip="2006"/>
              </a:rPr>
              <a:t>2006</a:t>
            </a:r>
            <a:r>
              <a:rPr lang="ru-RU" sz="1600" dirty="0" smtClean="0"/>
              <a:t> г. она была награждена </a:t>
            </a:r>
            <a:r>
              <a:rPr lang="ru-RU" sz="1600" u="sng" dirty="0" smtClean="0">
                <a:hlinkClick r:id="rId13" tooltip="Премия Т.С.Элиота"/>
              </a:rPr>
              <a:t>премией Т. С. Элиота</a:t>
            </a:r>
            <a:r>
              <a:rPr lang="ru-RU" sz="1600" dirty="0" smtClean="0"/>
              <a:t>.</a:t>
            </a:r>
            <a:r>
              <a:rPr lang="ru-RU" sz="1200" dirty="0" smtClean="0"/>
              <a:t/>
            </a:r>
            <a:br>
              <a:rPr lang="ru-RU" sz="1200" dirty="0" smtClean="0"/>
            </a:br>
            <a:endParaRPr lang="ru-RU" sz="1200" dirty="0"/>
          </a:p>
        </p:txBody>
      </p:sp>
      <p:pic>
        <p:nvPicPr>
          <p:cNvPr id="31746" name="Picture 2" descr="C:\Users\123\Downloads\Carolannduffy.jpg"/>
          <p:cNvPicPr>
            <a:picLocks noGrp="1" noChangeAspect="1" noChangeArrowheads="1"/>
          </p:cNvPicPr>
          <p:nvPr>
            <p:ph idx="1"/>
          </p:nvPr>
        </p:nvPicPr>
        <p:blipFill>
          <a:blip r:embed="rId14"/>
          <a:stretch>
            <a:fillRect/>
          </a:stretch>
        </p:blipFill>
        <p:spPr bwMode="auto">
          <a:xfrm>
            <a:off x="609600" y="2143116"/>
            <a:ext cx="7534300" cy="4500594"/>
          </a:xfrm>
          <a:prstGeom prst="rect">
            <a:avLst/>
          </a:prstGeom>
          <a:noFill/>
          <a:ln>
            <a:solidFill>
              <a:srgbClr val="002060"/>
            </a:solidFill>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357166"/>
            <a:ext cx="8215370" cy="537192"/>
          </a:xfrm>
          <a:solidFill>
            <a:schemeClr val="bg1">
              <a:lumMod val="85000"/>
            </a:schemeClr>
          </a:solidFill>
        </p:spPr>
        <p:txBody>
          <a:bodyPr>
            <a:normAutofit/>
          </a:bodyPr>
          <a:lstStyle/>
          <a:p>
            <a:pPr algn="ctr"/>
            <a:r>
              <a:rPr lang="en-US" sz="2000" b="1" dirty="0" smtClean="0"/>
              <a:t>Carol Ann Duffy</a:t>
            </a:r>
            <a:r>
              <a:rPr lang="ru-RU" sz="2000" b="1" dirty="0" smtClean="0"/>
              <a:t>. </a:t>
            </a:r>
            <a:r>
              <a:rPr lang="en-US" sz="2000" b="1" dirty="0" smtClean="0"/>
              <a:t> </a:t>
            </a:r>
            <a:r>
              <a:rPr lang="ru-RU" sz="2000" b="1" dirty="0" smtClean="0"/>
              <a:t>  «</a:t>
            </a:r>
            <a:r>
              <a:rPr lang="en-US" sz="2000" b="1" dirty="0" smtClean="0"/>
              <a:t>Stealing</a:t>
            </a:r>
            <a:r>
              <a:rPr lang="ru-RU" sz="2000" b="1" dirty="0" smtClean="0"/>
              <a:t>». Перевод  и  оригинал</a:t>
            </a:r>
            <a:endParaRPr lang="ru-RU" sz="2000" dirty="0">
              <a:latin typeface="Times New Roman" pitchFamily="18" charset="0"/>
              <a:cs typeface="Times New Roman" pitchFamily="18" charset="0"/>
            </a:endParaRPr>
          </a:p>
        </p:txBody>
      </p:sp>
      <p:sp>
        <p:nvSpPr>
          <p:cNvPr id="3" name="Содержимое 2"/>
          <p:cNvSpPr>
            <a:spLocks noGrp="1"/>
          </p:cNvSpPr>
          <p:nvPr>
            <p:ph sz="half" idx="1"/>
          </p:nvPr>
        </p:nvSpPr>
        <p:spPr>
          <a:xfrm>
            <a:off x="457200" y="1071546"/>
            <a:ext cx="4038600" cy="5429287"/>
          </a:xfrm>
          <a:solidFill>
            <a:schemeClr val="tx2">
              <a:lumMod val="20000"/>
              <a:lumOff val="80000"/>
            </a:schemeClr>
          </a:solidFill>
          <a:ln>
            <a:solidFill>
              <a:schemeClr val="accent2">
                <a:lumMod val="75000"/>
              </a:schemeClr>
            </a:solidFill>
          </a:ln>
        </p:spPr>
        <p:txBody>
          <a:bodyPr>
            <a:noAutofit/>
          </a:bodyPr>
          <a:lstStyle/>
          <a:p>
            <a:pPr>
              <a:buNone/>
            </a:pPr>
            <a:r>
              <a:rPr lang="ru-RU" sz="1200" dirty="0" smtClean="0">
                <a:latin typeface="Times New Roman" pitchFamily="18" charset="0"/>
                <a:cs typeface="Times New Roman" pitchFamily="18" charset="0"/>
              </a:rPr>
              <a:t>          Прекрасный, в полночь он, большой, немой, блестел</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Под зимнею луной. Его украсть хотел</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Я всей душой. Он был такой же ледяной</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Как мой расчёт тогда. Я начал с головы.</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Не отступлюсь, пока, к чему меня влечёт,</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Не будет у меня. Он неподъёмным был</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К груди прижав, его я по частям тащил.</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Живот я надорвал, но так доволен был!</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Да, дети будут утром  плакать…Жизнь не мёд!</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Краду порой, что мне не нужно. Я лихач:</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Люблю машину в глушь угнать, проникнуть в дом…</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Как вредный призрак я: где был, там всё вверх дном.</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Рукой в перчатке расправляюсь я с замком…</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Чужая спальня. Зеркала. Вздыхаю: «</a:t>
            </a:r>
            <a:r>
              <a:rPr lang="ru-RU" sz="1200" dirty="0" err="1" smtClean="0">
                <a:latin typeface="Times New Roman" pitchFamily="18" charset="0"/>
                <a:cs typeface="Times New Roman" pitchFamily="18" charset="0"/>
              </a:rPr>
              <a:t>Ха-а-а</a:t>
            </a:r>
            <a:r>
              <a:rPr lang="ru-RU" sz="1200" dirty="0" smtClean="0">
                <a:latin typeface="Times New Roman" pitchFamily="18" charset="0"/>
                <a:cs typeface="Times New Roman" pitchFamily="18" charset="0"/>
              </a:rPr>
              <a:t>…»</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Собрать его не сразу вышло. И он был</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Не тот уж во дворе. С разбега я</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Его пинал, пинал, отрывисто бранясь.</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Как глупо это было. Я тогда стоял</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Один... средь кучи снега... Был мне свет не мил.</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Тоска. Почти всегда смертельно скучно мне.</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Я раз украл гитару: думал, научусь</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На ней играть. Стащил и сбыл Шекспира бюст… Но ничего не крал странней снеговика. Вам невдомёк, о чём я говорю? Из краж моих странней всего был…снеговик.</a:t>
            </a:r>
            <a:endParaRPr lang="ru-RU" sz="1200" dirty="0">
              <a:latin typeface="Times New Roman" pitchFamily="18" charset="0"/>
              <a:cs typeface="Times New Roman" pitchFamily="18" charset="0"/>
            </a:endParaRPr>
          </a:p>
        </p:txBody>
      </p:sp>
      <p:sp>
        <p:nvSpPr>
          <p:cNvPr id="4" name="Содержимое 3"/>
          <p:cNvSpPr>
            <a:spLocks noGrp="1"/>
          </p:cNvSpPr>
          <p:nvPr>
            <p:ph sz="half" idx="2"/>
          </p:nvPr>
        </p:nvSpPr>
        <p:spPr>
          <a:xfrm>
            <a:off x="4648200" y="1071546"/>
            <a:ext cx="4038600" cy="5429287"/>
          </a:xfrm>
          <a:solidFill>
            <a:schemeClr val="bg2">
              <a:lumMod val="90000"/>
            </a:schemeClr>
          </a:solidFill>
          <a:ln>
            <a:solidFill>
              <a:schemeClr val="accent5">
                <a:lumMod val="75000"/>
              </a:schemeClr>
            </a:solidFill>
          </a:ln>
        </p:spPr>
        <p:txBody>
          <a:bodyPr>
            <a:normAutofit fontScale="25000" lnSpcReduction="20000"/>
          </a:bodyPr>
          <a:lstStyle/>
          <a:p>
            <a:pPr>
              <a:buNone/>
            </a:pPr>
            <a:r>
              <a:rPr lang="ru-RU" sz="4800" dirty="0" smtClean="0">
                <a:latin typeface="Times New Roman" pitchFamily="18" charset="0"/>
                <a:cs typeface="Times New Roman" pitchFamily="18" charset="0"/>
              </a:rPr>
              <a:t>         </a:t>
            </a:r>
            <a:r>
              <a:rPr lang="en-US" sz="4800" dirty="0" smtClean="0">
                <a:latin typeface="Times New Roman" pitchFamily="18" charset="0"/>
                <a:cs typeface="Times New Roman" pitchFamily="18" charset="0"/>
              </a:rPr>
              <a:t>The most unusual thing I ever stole? A snowman.</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Midnight. He looked magnificent; a tall, white mute</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beneath the winter moon. I wanted him, a mate</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with a mind as cold as the slice of ice</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within my own brain. I started with the head.</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Better off dead than giving in, not taking</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What you want. He weighed a ton; his torso,</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frozen stiff, hugged to my  chest, a fierce chill</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piercing my gut. Part of the thrill was knowing</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that children would cry in the morning. Life’s tough.</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Sometimes I steal things I don’t need. I joy-ride cars</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to nowhere, break into houses just to have a look.</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I’m a mucky ghost, leave a mess, maybe pinch a camera.</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I watch my gloved hand twisting the doorknob.</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A stranger’s bedroom. Mirrors. I sigh like this – </a:t>
            </a:r>
            <a:r>
              <a:rPr lang="en-US" sz="4800" dirty="0" err="1" smtClean="0">
                <a:latin typeface="Times New Roman" pitchFamily="18" charset="0"/>
                <a:cs typeface="Times New Roman" pitchFamily="18" charset="0"/>
              </a:rPr>
              <a:t>Aah</a:t>
            </a:r>
            <a:r>
              <a:rPr lang="en-US" sz="4800" dirty="0" smtClean="0">
                <a:latin typeface="Times New Roman" pitchFamily="18" charset="0"/>
                <a:cs typeface="Times New Roman" pitchFamily="18" charset="0"/>
              </a:rPr>
              <a:t>.</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It took some time. Reassembled in the yard,</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he didn’t look the same. I took a run</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And booted him. Again. Again. My breath ripped out</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in rags. It seems daft now. </a:t>
            </a:r>
            <a:r>
              <a:rPr lang="ru-RU" sz="4800" dirty="0" smtClean="0">
                <a:latin typeface="Times New Roman" pitchFamily="18" charset="0"/>
                <a:cs typeface="Times New Roman" pitchFamily="18" charset="0"/>
              </a:rPr>
              <a:t>Т</a:t>
            </a:r>
            <a:r>
              <a:rPr lang="en-US" sz="4800" dirty="0" smtClean="0">
                <a:latin typeface="Times New Roman" pitchFamily="18" charset="0"/>
                <a:cs typeface="Times New Roman" pitchFamily="18" charset="0"/>
              </a:rPr>
              <a:t>hen I was standing</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alone amongst lumps of snow, sick of the world.</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Boredom. Mostly I’m so bored I could eat myself.</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One time, I stole a guitar and thought I might</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learn to play. I nicked a bust of Shakespeare once,</a:t>
            </a:r>
            <a:endParaRPr lang="ru-RU" sz="4800" dirty="0" smtClean="0">
              <a:latin typeface="Times New Roman" pitchFamily="18" charset="0"/>
              <a:cs typeface="Times New Roman" pitchFamily="18" charset="0"/>
            </a:endParaRPr>
          </a:p>
          <a:p>
            <a:pPr>
              <a:buNone/>
            </a:pPr>
            <a:r>
              <a:rPr lang="ru-RU" sz="4800" dirty="0" smtClean="0">
                <a:latin typeface="Times New Roman" pitchFamily="18" charset="0"/>
                <a:cs typeface="Times New Roman" pitchFamily="18" charset="0"/>
              </a:rPr>
              <a:t>         </a:t>
            </a:r>
            <a:r>
              <a:rPr lang="en-US" sz="4800" dirty="0" smtClean="0">
                <a:latin typeface="Times New Roman" pitchFamily="18" charset="0"/>
                <a:cs typeface="Times New Roman" pitchFamily="18" charset="0"/>
              </a:rPr>
              <a:t>flogged it, but the snowman was  the  strangest.</a:t>
            </a:r>
            <a:br>
              <a:rPr lang="en-US" sz="4800" dirty="0" smtClean="0">
                <a:latin typeface="Times New Roman" pitchFamily="18" charset="0"/>
                <a:cs typeface="Times New Roman" pitchFamily="18" charset="0"/>
              </a:rPr>
            </a:br>
            <a:r>
              <a:rPr lang="en-US" sz="4800" dirty="0" smtClean="0">
                <a:latin typeface="Times New Roman" pitchFamily="18" charset="0"/>
                <a:cs typeface="Times New Roman" pitchFamily="18" charset="0"/>
              </a:rPr>
              <a:t>You don’t understand a word I’m saying, do you?  </a:t>
            </a:r>
            <a:endParaRPr lang="ru-RU" sz="4800" dirty="0" smtClean="0">
              <a:latin typeface="Times New Roman" pitchFamily="18" charset="0"/>
              <a:cs typeface="Times New Roman" pitchFamily="18" charset="0"/>
            </a:endParaRPr>
          </a:p>
          <a:p>
            <a:endParaRPr lang="ru-RU" dirty="0"/>
          </a:p>
        </p:txBody>
      </p:sp>
      <p:pic>
        <p:nvPicPr>
          <p:cNvPr id="5" name="english.mp3">
            <a:hlinkClick r:id="" action="ppaction://media"/>
          </p:cNvPr>
          <p:cNvPicPr>
            <a:picLocks noRot="1" noChangeAspect="1"/>
          </p:cNvPicPr>
          <p:nvPr>
            <a:audioFile r:link="rId1"/>
          </p:nvPr>
        </p:nvPicPr>
        <p:blipFill>
          <a:blip r:embed="rId3"/>
          <a:stretch>
            <a:fillRect/>
          </a:stretch>
        </p:blipFill>
        <p:spPr>
          <a:xfrm>
            <a:off x="4419600" y="3276600"/>
            <a:ext cx="304800" cy="304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10920"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8186766" cy="751506"/>
          </a:xfrm>
          <a:solidFill>
            <a:schemeClr val="bg1">
              <a:lumMod val="85000"/>
            </a:schemeClr>
          </a:solidFill>
        </p:spPr>
        <p:txBody>
          <a:bodyPr>
            <a:normAutofit/>
          </a:bodyPr>
          <a:lstStyle/>
          <a:p>
            <a:pPr algn="ctr"/>
            <a:r>
              <a:rPr lang="ru-RU" sz="2000" b="1" dirty="0" smtClean="0">
                <a:latin typeface="Times New Roman" pitchFamily="18" charset="0"/>
                <a:cs typeface="Times New Roman" pitchFamily="18" charset="0"/>
              </a:rPr>
              <a:t>Формулировка  проблемной  ситуации </a:t>
            </a:r>
            <a:br>
              <a:rPr lang="ru-RU" sz="2000" b="1" dirty="0" smtClean="0">
                <a:latin typeface="Times New Roman" pitchFamily="18" charset="0"/>
                <a:cs typeface="Times New Roman" pitchFamily="18" charset="0"/>
              </a:rPr>
            </a:br>
            <a:r>
              <a:rPr lang="ru-RU" sz="2000" b="1" dirty="0" smtClean="0">
                <a:latin typeface="Times New Roman" pitchFamily="18" charset="0"/>
                <a:cs typeface="Times New Roman" pitchFamily="18" charset="0"/>
              </a:rPr>
              <a:t> и  работа  над  ней</a:t>
            </a:r>
            <a:endParaRPr lang="ru-RU" sz="2000"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142984"/>
            <a:ext cx="8186766" cy="5312752"/>
          </a:xfrm>
          <a:solidFill>
            <a:schemeClr val="accent1">
              <a:lumMod val="40000"/>
              <a:lumOff val="60000"/>
            </a:schemeClr>
          </a:solidFill>
        </p:spPr>
        <p:txBody>
          <a:bodyPr>
            <a:normAutofit/>
          </a:bodyPr>
          <a:lstStyle/>
          <a:p>
            <a:pPr>
              <a:buNone/>
            </a:pPr>
            <a:r>
              <a:rPr lang="en-US" sz="2000" dirty="0" smtClean="0">
                <a:latin typeface="Times New Roman" pitchFamily="18" charset="0"/>
                <a:cs typeface="Times New Roman" pitchFamily="18" charset="0"/>
              </a:rPr>
              <a:t>Teacher</a:t>
            </a:r>
            <a:r>
              <a:rPr lang="ru-RU"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How  old  do  you  think  the  person  is</a:t>
            </a:r>
            <a:r>
              <a:rPr lang="ru-RU" sz="2000" dirty="0" smtClean="0">
                <a:latin typeface="Times New Roman" pitchFamily="18" charset="0"/>
                <a:cs typeface="Times New Roman" pitchFamily="18" charset="0"/>
              </a:rPr>
              <a:t>?  ( </a:t>
            </a:r>
            <a:r>
              <a:rPr lang="en-US" sz="2000" dirty="0" smtClean="0">
                <a:latin typeface="Times New Roman" pitchFamily="18" charset="0"/>
                <a:cs typeface="Times New Roman" pitchFamily="18" charset="0"/>
              </a:rPr>
              <a:t>a  teenager</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What  did  he  steal</a:t>
            </a:r>
            <a:r>
              <a:rPr lang="ru-RU"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Do  you  think  it</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is  a  major  or  a  minor  </a:t>
            </a:r>
            <a:endParaRPr lang="ru-RU"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crime</a:t>
            </a:r>
            <a:r>
              <a:rPr lang="ru-RU"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     (a  minor).  It  goes  </a:t>
            </a:r>
            <a:r>
              <a:rPr lang="en-US" sz="2000" dirty="0" err="1" smtClean="0">
                <a:latin typeface="Times New Roman" pitchFamily="18" charset="0"/>
                <a:cs typeface="Times New Roman" pitchFamily="18" charset="0"/>
              </a:rPr>
              <a:t>wihtout</a:t>
            </a:r>
            <a:r>
              <a:rPr lang="en-US" sz="2000" dirty="0" smtClean="0">
                <a:latin typeface="Times New Roman" pitchFamily="18" charset="0"/>
                <a:cs typeface="Times New Roman" pitchFamily="18" charset="0"/>
              </a:rPr>
              <a:t>  saying,  that  people  must  be </a:t>
            </a:r>
            <a:endParaRPr lang="ru-RU"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 punished  for  </a:t>
            </a:r>
            <a:r>
              <a:rPr lang="en-US" sz="2000" dirty="0" err="1" smtClean="0">
                <a:latin typeface="Times New Roman" pitchFamily="18" charset="0"/>
                <a:cs typeface="Times New Roman" pitchFamily="18" charset="0"/>
              </a:rPr>
              <a:t>commiting</a:t>
            </a:r>
            <a:r>
              <a:rPr lang="en-US" sz="2000" dirty="0" smtClean="0">
                <a:latin typeface="Times New Roman" pitchFamily="18" charset="0"/>
                <a:cs typeface="Times New Roman" pitchFamily="18" charset="0"/>
              </a:rPr>
              <a:t>  crimes.  But  </a:t>
            </a:r>
            <a:endParaRPr lang="ru-RU" sz="2000" dirty="0" smtClean="0">
              <a:latin typeface="Times New Roman" pitchFamily="18" charset="0"/>
              <a:cs typeface="Times New Roman" pitchFamily="18" charset="0"/>
            </a:endParaRPr>
          </a:p>
          <a:p>
            <a:pPr>
              <a:buNone/>
            </a:pPr>
            <a:endParaRPr lang="ru-RU" sz="2000" dirty="0" smtClean="0">
              <a:latin typeface="Times New Roman" pitchFamily="18" charset="0"/>
              <a:cs typeface="Times New Roman" pitchFamily="18" charset="0"/>
            </a:endParaRPr>
          </a:p>
          <a:p>
            <a:pPr>
              <a:buNone/>
            </a:pPr>
            <a:r>
              <a:rPr lang="en-US" sz="2800" b="1" dirty="0" smtClean="0">
                <a:solidFill>
                  <a:srgbClr val="FF0000"/>
                </a:solidFill>
                <a:latin typeface="Times New Roman" pitchFamily="18" charset="0"/>
                <a:cs typeface="Times New Roman" pitchFamily="18" charset="0"/>
              </a:rPr>
              <a:t>should  we  be  cruel  or  kind  to  them</a:t>
            </a:r>
            <a:r>
              <a:rPr lang="ru-RU" sz="2800" b="1" dirty="0" smtClean="0">
                <a:solidFill>
                  <a:srgbClr val="FF0000"/>
                </a:solidFill>
                <a:latin typeface="Times New Roman" pitchFamily="18" charset="0"/>
                <a:cs typeface="Times New Roman" pitchFamily="18" charset="0"/>
              </a:rPr>
              <a:t>?</a:t>
            </a:r>
            <a:r>
              <a:rPr lang="en-US" sz="2800" b="1" dirty="0" smtClean="0">
                <a:solidFill>
                  <a:srgbClr val="FF0000"/>
                </a:solidFill>
                <a:latin typeface="Times New Roman" pitchFamily="18" charset="0"/>
                <a:cs typeface="Times New Roman" pitchFamily="18" charset="0"/>
              </a:rPr>
              <a:t>  </a:t>
            </a:r>
            <a:endParaRPr lang="ru-RU" sz="2800" b="1" dirty="0" smtClean="0">
              <a:solidFill>
                <a:srgbClr val="FF0000"/>
              </a:solidFill>
              <a:latin typeface="Times New Roman" pitchFamily="18" charset="0"/>
              <a:cs typeface="Times New Roman" pitchFamily="18" charset="0"/>
            </a:endParaRPr>
          </a:p>
          <a:p>
            <a:pPr>
              <a:buNone/>
            </a:pPr>
            <a:endParaRPr lang="en-US" sz="2800" b="1" dirty="0" smtClean="0">
              <a:solidFill>
                <a:srgbClr val="FF0000"/>
              </a:solidFill>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Divide  into  groups  and  discuss the  problem.  (</a:t>
            </a:r>
            <a:r>
              <a:rPr lang="ru-RU" sz="2000" dirty="0" smtClean="0">
                <a:latin typeface="Times New Roman" pitchFamily="18" charset="0"/>
                <a:cs typeface="Times New Roman" pitchFamily="18" charset="0"/>
              </a:rPr>
              <a:t>Далее  работа  строится </a:t>
            </a:r>
            <a:endParaRPr lang="en-US" sz="2000" dirty="0" smtClean="0">
              <a:latin typeface="Times New Roman" pitchFamily="18" charset="0"/>
              <a:cs typeface="Times New Roman" pitchFamily="18" charset="0"/>
            </a:endParaRPr>
          </a:p>
          <a:p>
            <a:pPr>
              <a:buNone/>
            </a:pPr>
            <a:r>
              <a:rPr lang="ru-RU" sz="2000" dirty="0" smtClean="0">
                <a:latin typeface="Times New Roman" pitchFamily="18" charset="0"/>
                <a:cs typeface="Times New Roman" pitchFamily="18" charset="0"/>
              </a:rPr>
              <a:t> как  в  примере  1  с  той  лишь  разницей,  что   учащимся  раздаются  </a:t>
            </a:r>
            <a:endParaRPr lang="en-US" sz="2000" dirty="0" smtClean="0">
              <a:latin typeface="Times New Roman" pitchFamily="18" charset="0"/>
              <a:cs typeface="Times New Roman" pitchFamily="18" charset="0"/>
            </a:endParaRPr>
          </a:p>
          <a:p>
            <a:pPr>
              <a:buNone/>
            </a:pPr>
            <a:r>
              <a:rPr lang="ru-RU" sz="2000" dirty="0" smtClean="0">
                <a:latin typeface="Times New Roman" pitchFamily="18" charset="0"/>
                <a:cs typeface="Times New Roman" pitchFamily="18" charset="0"/>
              </a:rPr>
              <a:t>распечатки  с   лексикой </a:t>
            </a:r>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useful  tips</a:t>
            </a:r>
            <a:r>
              <a:rPr lang="ru-RU"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a:t>
            </a:r>
            <a:r>
              <a:rPr lang="ru-RU" sz="2000" dirty="0" smtClean="0">
                <a:latin typeface="Times New Roman" pitchFamily="18" charset="0"/>
                <a:cs typeface="Times New Roman" pitchFamily="18" charset="0"/>
              </a:rPr>
              <a:t>  Подбор  лексики  такой,  что  </a:t>
            </a:r>
            <a:endParaRPr lang="en-US" sz="2000" dirty="0" smtClean="0">
              <a:latin typeface="Times New Roman" pitchFamily="18" charset="0"/>
              <a:cs typeface="Times New Roman" pitchFamily="18" charset="0"/>
            </a:endParaRPr>
          </a:p>
          <a:p>
            <a:pPr>
              <a:buNone/>
            </a:pPr>
            <a:r>
              <a:rPr lang="ru-RU" sz="2000" dirty="0" smtClean="0">
                <a:latin typeface="Times New Roman" pitchFamily="18" charset="0"/>
                <a:cs typeface="Times New Roman" pitchFamily="18" charset="0"/>
              </a:rPr>
              <a:t>«подводит»  к  мысли,  что  за  незначительные  проступки  -  несуровое </a:t>
            </a:r>
            <a:endParaRPr lang="en-US" sz="2000" dirty="0" smtClean="0">
              <a:latin typeface="Times New Roman" pitchFamily="18" charset="0"/>
              <a:cs typeface="Times New Roman" pitchFamily="18" charset="0"/>
            </a:endParaRPr>
          </a:p>
          <a:p>
            <a:pPr>
              <a:buNone/>
            </a:pPr>
            <a:r>
              <a:rPr lang="ru-RU" sz="2000" dirty="0" smtClean="0">
                <a:latin typeface="Times New Roman" pitchFamily="18" charset="0"/>
                <a:cs typeface="Times New Roman" pitchFamily="18" charset="0"/>
              </a:rPr>
              <a:t>наказание,  а  за  серьезные  преступления  -  суровое  наказание. </a:t>
            </a:r>
            <a:r>
              <a:rPr lang="en-US" sz="2000" dirty="0" smtClean="0">
                <a:latin typeface="Times New Roman" pitchFamily="18" charset="0"/>
                <a:cs typeface="Times New Roman" pitchFamily="18" charset="0"/>
              </a:rPr>
              <a:t>   </a:t>
            </a:r>
          </a:p>
          <a:p>
            <a:endParaRPr lang="ru-RU" sz="18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a:solidFill>
            <a:schemeClr val="bg1">
              <a:lumMod val="85000"/>
            </a:schemeClr>
          </a:solidFill>
          <a:ln>
            <a:solidFill>
              <a:schemeClr val="accent2">
                <a:lumMod val="75000"/>
              </a:schemeClr>
            </a:solidFill>
          </a:ln>
        </p:spPr>
        <p:txBody>
          <a:bodyPr>
            <a:normAutofit/>
          </a:bodyPr>
          <a:lstStyle/>
          <a:p>
            <a:pPr algn="ctr"/>
            <a:r>
              <a:rPr lang="ru-RU" sz="2000" b="1" dirty="0" smtClean="0">
                <a:latin typeface="Times New Roman" pitchFamily="18" charset="0"/>
                <a:cs typeface="Times New Roman" pitchFamily="18" charset="0"/>
              </a:rPr>
              <a:t>Лексические  опоры  -  «подсказки»</a:t>
            </a:r>
            <a:endParaRPr lang="ru-RU" sz="2000"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000108"/>
            <a:ext cx="8229600" cy="5500726"/>
          </a:xfrm>
          <a:solidFill>
            <a:schemeClr val="tx2">
              <a:lumMod val="40000"/>
              <a:lumOff val="60000"/>
            </a:schemeClr>
          </a:solidFill>
          <a:ln>
            <a:solidFill>
              <a:schemeClr val="accent2">
                <a:lumMod val="75000"/>
              </a:schemeClr>
            </a:solidFill>
          </a:ln>
        </p:spPr>
        <p:txBody>
          <a:bodyPr>
            <a:normAutofit fontScale="25000" lnSpcReduction="20000"/>
          </a:bodyPr>
          <a:lstStyle/>
          <a:p>
            <a:pPr>
              <a:buNone/>
            </a:pPr>
            <a:r>
              <a:rPr lang="en-US" sz="7200" dirty="0" smtClean="0">
                <a:latin typeface="Times New Roman" pitchFamily="18" charset="0"/>
                <a:cs typeface="Times New Roman" pitchFamily="18" charset="0"/>
              </a:rPr>
              <a:t>     </a:t>
            </a:r>
          </a:p>
          <a:p>
            <a:pPr>
              <a:buNone/>
            </a:pPr>
            <a:r>
              <a:rPr lang="en-US" sz="7200" dirty="0" smtClean="0">
                <a:latin typeface="Times New Roman" pitchFamily="18" charset="0"/>
                <a:cs typeface="Times New Roman" pitchFamily="18" charset="0"/>
              </a:rPr>
              <a:t>Offensive  </a:t>
            </a:r>
            <a:r>
              <a:rPr lang="en-US" sz="7200" dirty="0" err="1" smtClean="0">
                <a:latin typeface="Times New Roman" pitchFamily="18" charset="0"/>
                <a:cs typeface="Times New Roman" pitchFamily="18" charset="0"/>
              </a:rPr>
              <a:t>behaviour</a:t>
            </a:r>
            <a:r>
              <a:rPr lang="en-US" sz="7200" dirty="0" smtClean="0">
                <a:latin typeface="Times New Roman" pitchFamily="18" charset="0"/>
                <a:cs typeface="Times New Roman" pitchFamily="18" charset="0"/>
              </a:rPr>
              <a:t>,</a:t>
            </a:r>
            <a:r>
              <a:rPr lang="ru-RU" sz="7200" dirty="0" smtClean="0">
                <a:latin typeface="Times New Roman" pitchFamily="18" charset="0"/>
                <a:cs typeface="Times New Roman" pitchFamily="18" charset="0"/>
              </a:rPr>
              <a:t> </a:t>
            </a:r>
            <a:r>
              <a:rPr lang="en-US" sz="7200" dirty="0" smtClean="0">
                <a:latin typeface="Times New Roman" pitchFamily="18" charset="0"/>
                <a:cs typeface="Times New Roman" pitchFamily="18" charset="0"/>
              </a:rPr>
              <a:t> irresponsible </a:t>
            </a:r>
            <a:r>
              <a:rPr lang="en-US" sz="7200" dirty="0" err="1" smtClean="0">
                <a:latin typeface="Times New Roman" pitchFamily="18" charset="0"/>
                <a:cs typeface="Times New Roman" pitchFamily="18" charset="0"/>
              </a:rPr>
              <a:t>behaviour</a:t>
            </a:r>
            <a:r>
              <a:rPr lang="en-US" sz="7200" dirty="0" smtClean="0">
                <a:latin typeface="Times New Roman" pitchFamily="18" charset="0"/>
                <a:cs typeface="Times New Roman" pitchFamily="18" charset="0"/>
              </a:rPr>
              <a:t>, minor  crimes,  major  crimes,  </a:t>
            </a:r>
          </a:p>
          <a:p>
            <a:pPr>
              <a:buNone/>
            </a:pPr>
            <a:r>
              <a:rPr lang="en-US" sz="7200" dirty="0" smtClean="0">
                <a:latin typeface="Times New Roman" pitchFamily="18" charset="0"/>
                <a:cs typeface="Times New Roman" pitchFamily="18" charset="0"/>
              </a:rPr>
              <a:t> violence</a:t>
            </a:r>
            <a:r>
              <a:rPr lang="ru-RU" sz="7200" dirty="0" smtClean="0">
                <a:latin typeface="Times New Roman" pitchFamily="18" charset="0"/>
                <a:cs typeface="Times New Roman" pitchFamily="18" charset="0"/>
              </a:rPr>
              <a:t>.</a:t>
            </a:r>
          </a:p>
          <a:p>
            <a:endParaRPr lang="en-US" sz="7200" dirty="0" smtClean="0">
              <a:latin typeface="Times New Roman" pitchFamily="18" charset="0"/>
              <a:cs typeface="Times New Roman" pitchFamily="18" charset="0"/>
            </a:endParaRPr>
          </a:p>
          <a:p>
            <a:pPr>
              <a:buNone/>
            </a:pPr>
            <a:r>
              <a:rPr lang="en-US" sz="7200" dirty="0" smtClean="0">
                <a:latin typeface="Times New Roman" pitchFamily="18" charset="0"/>
                <a:cs typeface="Times New Roman" pitchFamily="18" charset="0"/>
              </a:rPr>
              <a:t> to  call  </a:t>
            </a:r>
            <a:r>
              <a:rPr lang="en-US" sz="7200" dirty="0" err="1" smtClean="0">
                <a:latin typeface="Times New Roman" pitchFamily="18" charset="0"/>
                <a:cs typeface="Times New Roman" pitchFamily="18" charset="0"/>
              </a:rPr>
              <a:t>smb</a:t>
            </a:r>
            <a:r>
              <a:rPr lang="en-US" sz="7200" dirty="0" smtClean="0">
                <a:latin typeface="Times New Roman" pitchFamily="18" charset="0"/>
                <a:cs typeface="Times New Roman" pitchFamily="18" charset="0"/>
              </a:rPr>
              <a:t>. names , to  make  mean  remarks,  to  play   mean  tricks,</a:t>
            </a:r>
          </a:p>
          <a:p>
            <a:pPr>
              <a:buNone/>
            </a:pPr>
            <a:r>
              <a:rPr lang="en-US" sz="7200" dirty="0" smtClean="0">
                <a:latin typeface="Times New Roman" pitchFamily="18" charset="0"/>
                <a:cs typeface="Times New Roman" pitchFamily="18" charset="0"/>
              </a:rPr>
              <a:t> to  throw  litter  in  the  street ,   to  cross the  street  under  the  red  light,</a:t>
            </a:r>
          </a:p>
          <a:p>
            <a:pPr>
              <a:buNone/>
            </a:pPr>
            <a:r>
              <a:rPr lang="en-US" sz="7200" dirty="0" smtClean="0">
                <a:latin typeface="Times New Roman" pitchFamily="18" charset="0"/>
                <a:cs typeface="Times New Roman" pitchFamily="18" charset="0"/>
              </a:rPr>
              <a:t> stealing,  shoplifting</a:t>
            </a:r>
            <a:r>
              <a:rPr lang="ru-RU" sz="7200" dirty="0" smtClean="0">
                <a:latin typeface="Times New Roman" pitchFamily="18" charset="0"/>
                <a:cs typeface="Times New Roman" pitchFamily="18" charset="0"/>
              </a:rPr>
              <a:t> (магазинная  кража)</a:t>
            </a:r>
            <a:r>
              <a:rPr lang="en-US" sz="7200" dirty="0" smtClean="0">
                <a:latin typeface="Times New Roman" pitchFamily="18" charset="0"/>
                <a:cs typeface="Times New Roman" pitchFamily="18" charset="0"/>
              </a:rPr>
              <a:t>, </a:t>
            </a:r>
            <a:r>
              <a:rPr lang="en-US" sz="7200" dirty="0" err="1" smtClean="0">
                <a:latin typeface="Times New Roman" pitchFamily="18" charset="0"/>
                <a:cs typeface="Times New Roman" pitchFamily="18" charset="0"/>
              </a:rPr>
              <a:t>pickpocketing</a:t>
            </a:r>
            <a:r>
              <a:rPr lang="ru-RU" sz="7200" dirty="0" smtClean="0">
                <a:latin typeface="Times New Roman" pitchFamily="18" charset="0"/>
                <a:cs typeface="Times New Roman" pitchFamily="18" charset="0"/>
              </a:rPr>
              <a:t>  (карманная  кража)</a:t>
            </a:r>
            <a:r>
              <a:rPr lang="en-US" sz="7200" dirty="0" smtClean="0">
                <a:latin typeface="Times New Roman" pitchFamily="18" charset="0"/>
                <a:cs typeface="Times New Roman" pitchFamily="18" charset="0"/>
              </a:rPr>
              <a:t>,  </a:t>
            </a:r>
          </a:p>
          <a:p>
            <a:pPr>
              <a:buNone/>
            </a:pPr>
            <a:r>
              <a:rPr lang="en-US" sz="7200" dirty="0" smtClean="0">
                <a:latin typeface="Times New Roman" pitchFamily="18" charset="0"/>
                <a:cs typeface="Times New Roman" pitchFamily="18" charset="0"/>
              </a:rPr>
              <a:t>joyriding</a:t>
            </a:r>
            <a:r>
              <a:rPr lang="ru-RU" sz="7200" dirty="0" smtClean="0">
                <a:latin typeface="Times New Roman" pitchFamily="18" charset="0"/>
                <a:cs typeface="Times New Roman" pitchFamily="18" charset="0"/>
              </a:rPr>
              <a:t> (угон  машины с     целью  покататься)</a:t>
            </a:r>
            <a:r>
              <a:rPr lang="en-US" sz="7200" dirty="0" smtClean="0">
                <a:latin typeface="Times New Roman" pitchFamily="18" charset="0"/>
                <a:cs typeface="Times New Roman" pitchFamily="18" charset="0"/>
              </a:rPr>
              <a:t>,</a:t>
            </a:r>
            <a:r>
              <a:rPr lang="ru-RU" sz="7200" dirty="0" smtClean="0">
                <a:latin typeface="Times New Roman" pitchFamily="18" charset="0"/>
                <a:cs typeface="Times New Roman" pitchFamily="18" charset="0"/>
              </a:rPr>
              <a:t> </a:t>
            </a:r>
            <a:r>
              <a:rPr lang="en-US" sz="7200" dirty="0" smtClean="0">
                <a:latin typeface="Times New Roman" pitchFamily="18" charset="0"/>
                <a:cs typeface="Times New Roman" pitchFamily="18" charset="0"/>
              </a:rPr>
              <a:t> blackmailing</a:t>
            </a:r>
            <a:r>
              <a:rPr lang="ru-RU" sz="7200" dirty="0" smtClean="0">
                <a:latin typeface="Times New Roman" pitchFamily="18" charset="0"/>
                <a:cs typeface="Times New Roman" pitchFamily="18" charset="0"/>
              </a:rPr>
              <a:t>  (шантаж)</a:t>
            </a:r>
            <a:r>
              <a:rPr lang="en-US" sz="7200" dirty="0" smtClean="0">
                <a:latin typeface="Times New Roman" pitchFamily="18" charset="0"/>
                <a:cs typeface="Times New Roman" pitchFamily="18" charset="0"/>
              </a:rPr>
              <a:t>,  burglary</a:t>
            </a:r>
          </a:p>
          <a:p>
            <a:pPr>
              <a:buNone/>
            </a:pPr>
            <a:r>
              <a:rPr lang="ru-RU" sz="7200" dirty="0" smtClean="0">
                <a:latin typeface="Times New Roman" pitchFamily="18" charset="0"/>
                <a:cs typeface="Times New Roman" pitchFamily="18" charset="0"/>
              </a:rPr>
              <a:t>(ограбление  со  взломом)</a:t>
            </a:r>
            <a:r>
              <a:rPr lang="en-US" sz="7200" dirty="0" smtClean="0">
                <a:latin typeface="Times New Roman" pitchFamily="18" charset="0"/>
                <a:cs typeface="Times New Roman" pitchFamily="18" charset="0"/>
              </a:rPr>
              <a:t>,  mugging</a:t>
            </a:r>
            <a:r>
              <a:rPr lang="ru-RU" sz="7200" dirty="0" smtClean="0">
                <a:latin typeface="Times New Roman" pitchFamily="18" charset="0"/>
                <a:cs typeface="Times New Roman" pitchFamily="18" charset="0"/>
              </a:rPr>
              <a:t>  (уличное  ограбление)</a:t>
            </a:r>
            <a:r>
              <a:rPr lang="en-US" sz="7200" dirty="0" smtClean="0">
                <a:latin typeface="Times New Roman" pitchFamily="18" charset="0"/>
                <a:cs typeface="Times New Roman" pitchFamily="18" charset="0"/>
              </a:rPr>
              <a:t>,  vandalism,  murder</a:t>
            </a:r>
          </a:p>
          <a:p>
            <a:pPr>
              <a:buNone/>
            </a:pPr>
            <a:r>
              <a:rPr lang="ru-RU" sz="7200" dirty="0" smtClean="0">
                <a:latin typeface="Times New Roman" pitchFamily="18" charset="0"/>
                <a:cs typeface="Times New Roman" pitchFamily="18" charset="0"/>
              </a:rPr>
              <a:t> (убийство)</a:t>
            </a:r>
            <a:r>
              <a:rPr lang="en-US" sz="7200" dirty="0" smtClean="0">
                <a:latin typeface="Times New Roman" pitchFamily="18" charset="0"/>
                <a:cs typeface="Times New Roman" pitchFamily="18" charset="0"/>
              </a:rPr>
              <a:t>,  hijacking</a:t>
            </a:r>
            <a:r>
              <a:rPr lang="ru-RU" sz="7200" dirty="0" smtClean="0">
                <a:latin typeface="Times New Roman" pitchFamily="18" charset="0"/>
                <a:cs typeface="Times New Roman" pitchFamily="18" charset="0"/>
              </a:rPr>
              <a:t>  (угон  самолета)</a:t>
            </a:r>
            <a:r>
              <a:rPr lang="en-US" sz="7200" dirty="0" smtClean="0">
                <a:latin typeface="Times New Roman" pitchFamily="18" charset="0"/>
                <a:cs typeface="Times New Roman" pitchFamily="18" charset="0"/>
              </a:rPr>
              <a:t>,  bank  robbery</a:t>
            </a:r>
            <a:r>
              <a:rPr lang="ru-RU" sz="7200" dirty="0" smtClean="0">
                <a:latin typeface="Times New Roman" pitchFamily="18" charset="0"/>
                <a:cs typeface="Times New Roman" pitchFamily="18" charset="0"/>
              </a:rPr>
              <a:t>.</a:t>
            </a:r>
          </a:p>
          <a:p>
            <a:pPr>
              <a:buNone/>
            </a:pPr>
            <a:endParaRPr lang="en-US" sz="7200" dirty="0" smtClean="0">
              <a:latin typeface="Times New Roman" pitchFamily="18" charset="0"/>
              <a:cs typeface="Times New Roman" pitchFamily="18" charset="0"/>
            </a:endParaRPr>
          </a:p>
          <a:p>
            <a:pPr>
              <a:buNone/>
            </a:pPr>
            <a:r>
              <a:rPr lang="en-US" sz="7200" dirty="0" smtClean="0">
                <a:latin typeface="Times New Roman" pitchFamily="18" charset="0"/>
                <a:cs typeface="Times New Roman" pitchFamily="18" charset="0"/>
              </a:rPr>
              <a:t>       </a:t>
            </a:r>
            <a:r>
              <a:rPr lang="ru-RU" sz="7200" dirty="0" smtClean="0">
                <a:latin typeface="Times New Roman" pitchFamily="18" charset="0"/>
                <a:cs typeface="Times New Roman" pitchFamily="18" charset="0"/>
              </a:rPr>
              <a:t> </a:t>
            </a:r>
            <a:r>
              <a:rPr lang="en-US" sz="7200" dirty="0" smtClean="0">
                <a:latin typeface="Times New Roman" pitchFamily="18" charset="0"/>
                <a:cs typeface="Times New Roman" pitchFamily="18" charset="0"/>
              </a:rPr>
              <a:t> </a:t>
            </a:r>
            <a:r>
              <a:rPr lang="en-US" sz="7200" b="1" dirty="0" smtClean="0">
                <a:latin typeface="Times New Roman" pitchFamily="18" charset="0"/>
                <a:cs typeface="Times New Roman" pitchFamily="18" charset="0"/>
              </a:rPr>
              <a:t>Possible  ways  out/punishment</a:t>
            </a:r>
            <a:r>
              <a:rPr lang="ru-RU" sz="7200" b="1" dirty="0" smtClean="0">
                <a:latin typeface="Times New Roman" pitchFamily="18" charset="0"/>
                <a:cs typeface="Times New Roman" pitchFamily="18" charset="0"/>
              </a:rPr>
              <a:t>: </a:t>
            </a:r>
          </a:p>
          <a:p>
            <a:pPr>
              <a:buNone/>
            </a:pPr>
            <a:endParaRPr lang="en-US" sz="7200" b="1" dirty="0" smtClean="0">
              <a:latin typeface="Times New Roman" pitchFamily="18" charset="0"/>
              <a:cs typeface="Times New Roman" pitchFamily="18" charset="0"/>
            </a:endParaRPr>
          </a:p>
          <a:p>
            <a:pPr>
              <a:buNone/>
            </a:pPr>
            <a:r>
              <a:rPr lang="en-US" sz="7200" dirty="0" smtClean="0">
                <a:latin typeface="Times New Roman" pitchFamily="18" charset="0"/>
                <a:cs typeface="Times New Roman" pitchFamily="18" charset="0"/>
              </a:rPr>
              <a:t> to  educate  people  from  an  early  age,  to  talk  to  people, to  isolate  people,</a:t>
            </a:r>
          </a:p>
          <a:p>
            <a:pPr>
              <a:buNone/>
            </a:pPr>
            <a:r>
              <a:rPr lang="en-US" sz="7200" dirty="0" smtClean="0">
                <a:latin typeface="Times New Roman" pitchFamily="18" charset="0"/>
                <a:cs typeface="Times New Roman" pitchFamily="18" charset="0"/>
              </a:rPr>
              <a:t> to  give a  caution,  to   fine people, to  do  community  service,  to  put  into</a:t>
            </a:r>
            <a:r>
              <a:rPr lang="ru-RU" sz="7200" dirty="0" smtClean="0">
                <a:latin typeface="Times New Roman" pitchFamily="18" charset="0"/>
                <a:cs typeface="Times New Roman" pitchFamily="18" charset="0"/>
              </a:rPr>
              <a:t> </a:t>
            </a:r>
            <a:r>
              <a:rPr lang="en-US" sz="7200" dirty="0" smtClean="0">
                <a:latin typeface="Times New Roman" pitchFamily="18" charset="0"/>
                <a:cs typeface="Times New Roman" pitchFamily="18" charset="0"/>
              </a:rPr>
              <a:t>prison,</a:t>
            </a:r>
          </a:p>
          <a:p>
            <a:pPr>
              <a:buNone/>
            </a:pPr>
            <a:r>
              <a:rPr lang="en-US" sz="7200" dirty="0" smtClean="0">
                <a:latin typeface="Times New Roman" pitchFamily="18" charset="0"/>
                <a:cs typeface="Times New Roman" pitchFamily="18" charset="0"/>
              </a:rPr>
              <a:t> to  sentence  to … years  in  prison,  to  sentence  to  life  imprisonment,</a:t>
            </a:r>
            <a:r>
              <a:rPr lang="ru-RU" sz="7200" dirty="0" smtClean="0">
                <a:latin typeface="Times New Roman" pitchFamily="18" charset="0"/>
                <a:cs typeface="Times New Roman" pitchFamily="18" charset="0"/>
              </a:rPr>
              <a:t> </a:t>
            </a:r>
          </a:p>
          <a:p>
            <a:pPr>
              <a:buNone/>
            </a:pPr>
            <a:r>
              <a:rPr lang="ru-RU" sz="7200" dirty="0" smtClean="0">
                <a:latin typeface="Times New Roman" pitchFamily="18" charset="0"/>
                <a:cs typeface="Times New Roman" pitchFamily="18" charset="0"/>
              </a:rPr>
              <a:t> </a:t>
            </a:r>
            <a:r>
              <a:rPr lang="en-US" sz="7200" dirty="0" smtClean="0">
                <a:latin typeface="Times New Roman" pitchFamily="18" charset="0"/>
                <a:cs typeface="Times New Roman" pitchFamily="18" charset="0"/>
              </a:rPr>
              <a:t>to  give  a  death  penalty</a:t>
            </a:r>
            <a:r>
              <a:rPr lang="ru-RU" sz="7200" dirty="0" smtClean="0">
                <a:latin typeface="Times New Roman" pitchFamily="18" charset="0"/>
                <a:cs typeface="Times New Roman" pitchFamily="18" charset="0"/>
              </a:rPr>
              <a:t>.</a:t>
            </a:r>
            <a:endParaRPr lang="en-US" sz="7200" dirty="0" smtClean="0">
              <a:latin typeface="Times New Roman" pitchFamily="18" charset="0"/>
              <a:cs typeface="Times New Roman" pitchFamily="18" charset="0"/>
            </a:endParaRPr>
          </a:p>
          <a:p>
            <a:pPr>
              <a:buNone/>
            </a:pPr>
            <a:endParaRPr lang="en-US" sz="1800" dirty="0" smtClean="0"/>
          </a:p>
          <a:p>
            <a:pPr>
              <a:buNone/>
            </a:pPr>
            <a:endParaRPr lang="en-US" sz="1800" dirty="0" smtClean="0"/>
          </a:p>
          <a:p>
            <a:pPr>
              <a:buNone/>
            </a:pPr>
            <a:r>
              <a:rPr lang="en-US" sz="1800" dirty="0" smtClean="0"/>
              <a:t>    </a:t>
            </a:r>
          </a:p>
          <a:p>
            <a:pPr>
              <a:buNone/>
            </a:pPr>
            <a:r>
              <a:rPr lang="en-US" sz="1800" dirty="0" smtClean="0"/>
              <a:t>        </a:t>
            </a:r>
          </a:p>
          <a:p>
            <a:pPr>
              <a:buNone/>
            </a:pPr>
            <a:r>
              <a:rPr lang="en-US" sz="1800" dirty="0" smtClean="0"/>
              <a:t>          </a:t>
            </a:r>
          </a:p>
          <a:p>
            <a:pPr>
              <a:buNone/>
            </a:pPr>
            <a:r>
              <a:rPr lang="en-US" sz="1800" dirty="0" smtClean="0"/>
              <a:t>          </a:t>
            </a:r>
          </a:p>
          <a:p>
            <a:pPr>
              <a:buNone/>
            </a:pPr>
            <a:r>
              <a:rPr lang="en-US" sz="1800" dirty="0" smtClean="0"/>
              <a:t>         </a:t>
            </a:r>
          </a:p>
          <a:p>
            <a:pPr>
              <a:buNone/>
            </a:pPr>
            <a:endParaRPr lang="en-US" sz="1800" dirty="0" smtClean="0"/>
          </a:p>
          <a:p>
            <a:pPr>
              <a:buNone/>
            </a:pPr>
            <a:r>
              <a:rPr lang="en-US" sz="1800" dirty="0" smtClean="0"/>
              <a:t>        </a:t>
            </a:r>
            <a:endParaRPr lang="ru-RU" sz="18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39000" cy="537192"/>
          </a:xfrm>
          <a:solidFill>
            <a:schemeClr val="bg1">
              <a:lumMod val="85000"/>
            </a:schemeClr>
          </a:solidFill>
          <a:ln>
            <a:solidFill>
              <a:schemeClr val="accent2">
                <a:lumMod val="75000"/>
              </a:schemeClr>
            </a:solidFill>
          </a:ln>
        </p:spPr>
        <p:txBody>
          <a:bodyPr>
            <a:normAutofit/>
          </a:bodyPr>
          <a:lstStyle/>
          <a:p>
            <a:pPr algn="ctr"/>
            <a:r>
              <a:rPr lang="ru-RU" sz="2000" b="1" dirty="0" smtClean="0">
                <a:latin typeface="Times New Roman" pitchFamily="18" charset="0"/>
                <a:cs typeface="Times New Roman" pitchFamily="18" charset="0"/>
              </a:rPr>
              <a:t>Пример  2  (продолжение)</a:t>
            </a:r>
            <a:endParaRPr lang="ru-RU" sz="2000"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071546"/>
            <a:ext cx="8229600" cy="5054620"/>
          </a:xfrm>
          <a:solidFill>
            <a:schemeClr val="bg2">
              <a:lumMod val="75000"/>
            </a:schemeClr>
          </a:solidFill>
          <a:ln>
            <a:solidFill>
              <a:schemeClr val="tx2">
                <a:lumMod val="75000"/>
              </a:schemeClr>
            </a:solidFill>
          </a:ln>
        </p:spPr>
        <p:txBody>
          <a:bodyPr>
            <a:normAutofit/>
          </a:bodyPr>
          <a:lstStyle/>
          <a:p>
            <a:pPr algn="ctr">
              <a:buNone/>
            </a:pPr>
            <a:endParaRPr lang="ru-RU" sz="1800" dirty="0" smtClean="0">
              <a:latin typeface="Times New Roman" pitchFamily="18" charset="0"/>
              <a:cs typeface="Times New Roman" pitchFamily="18" charset="0"/>
            </a:endParaRPr>
          </a:p>
          <a:p>
            <a:pPr algn="ctr">
              <a:buNone/>
            </a:pPr>
            <a:endParaRPr lang="ru-RU" sz="2000" dirty="0" smtClean="0">
              <a:latin typeface="Times New Roman" pitchFamily="18" charset="0"/>
              <a:cs typeface="Times New Roman" pitchFamily="18" charset="0"/>
            </a:endParaRPr>
          </a:p>
          <a:p>
            <a:pPr algn="ctr">
              <a:buNone/>
            </a:pPr>
            <a:r>
              <a:rPr lang="ru-RU" sz="2000" dirty="0" smtClean="0">
                <a:latin typeface="Times New Roman" pitchFamily="18" charset="0"/>
                <a:cs typeface="Times New Roman" pitchFamily="18" charset="0"/>
              </a:rPr>
              <a:t>Одна  и  та же  «подводка»  может  послужить </a:t>
            </a:r>
          </a:p>
          <a:p>
            <a:pPr algn="ctr">
              <a:buNone/>
            </a:pPr>
            <a:r>
              <a:rPr lang="ru-RU" sz="2000" dirty="0" smtClean="0">
                <a:latin typeface="Times New Roman" pitchFamily="18" charset="0"/>
                <a:cs typeface="Times New Roman" pitchFamily="18" charset="0"/>
              </a:rPr>
              <a:t>для  создания  не  одной, </a:t>
            </a:r>
          </a:p>
          <a:p>
            <a:pPr algn="ctr">
              <a:buNone/>
            </a:pPr>
            <a:r>
              <a:rPr lang="ru-RU" sz="2000" dirty="0" smtClean="0">
                <a:latin typeface="Times New Roman" pitchFamily="18" charset="0"/>
                <a:cs typeface="Times New Roman" pitchFamily="18" charset="0"/>
              </a:rPr>
              <a:t> а  нескольких  проблемных  ситуаций.  </a:t>
            </a:r>
          </a:p>
          <a:p>
            <a:pPr algn="ctr">
              <a:buNone/>
            </a:pPr>
            <a:r>
              <a:rPr lang="ru-RU" sz="2000" dirty="0" smtClean="0">
                <a:latin typeface="Times New Roman" pitchFamily="18" charset="0"/>
                <a:cs typeface="Times New Roman" pitchFamily="18" charset="0"/>
              </a:rPr>
              <a:t>Например,  в  данном  случае  можно  «ухватиться»  за  слово  </a:t>
            </a:r>
            <a:endParaRPr lang="en-US" sz="2000" dirty="0" smtClean="0">
              <a:latin typeface="Times New Roman" pitchFamily="18" charset="0"/>
              <a:cs typeface="Times New Roman" pitchFamily="18" charset="0"/>
            </a:endParaRPr>
          </a:p>
          <a:p>
            <a:pPr algn="ctr">
              <a:buNone/>
            </a:pPr>
            <a:r>
              <a:rPr lang="ru-RU" sz="2000" dirty="0" smtClean="0">
                <a:latin typeface="Times New Roman" pitchFamily="18" charset="0"/>
                <a:cs typeface="Times New Roman" pitchFamily="18" charset="0"/>
              </a:rPr>
              <a:t>«</a:t>
            </a:r>
            <a:r>
              <a:rPr lang="en-US" sz="2000" dirty="0" err="1" smtClean="0">
                <a:latin typeface="Times New Roman" pitchFamily="18" charset="0"/>
                <a:cs typeface="Times New Roman" pitchFamily="18" charset="0"/>
              </a:rPr>
              <a:t>boredome</a:t>
            </a:r>
            <a:r>
              <a:rPr lang="ru-RU" sz="2000" dirty="0" smtClean="0">
                <a:latin typeface="Times New Roman" pitchFamily="18" charset="0"/>
                <a:cs typeface="Times New Roman" pitchFamily="18" charset="0"/>
              </a:rPr>
              <a:t>» </a:t>
            </a:r>
            <a:r>
              <a:rPr lang="en-US" sz="2000" dirty="0" smtClean="0">
                <a:latin typeface="Times New Roman" pitchFamily="18" charset="0"/>
                <a:cs typeface="Times New Roman" pitchFamily="18" charset="0"/>
              </a:rPr>
              <a:t>  </a:t>
            </a:r>
            <a:r>
              <a:rPr lang="ru-RU" sz="2000" dirty="0" smtClean="0">
                <a:latin typeface="Times New Roman" pitchFamily="18" charset="0"/>
                <a:cs typeface="Times New Roman" pitchFamily="18" charset="0"/>
              </a:rPr>
              <a:t>(скука)  и выйти  на  проблемную  ситуацию  </a:t>
            </a:r>
          </a:p>
          <a:p>
            <a:pPr algn="ctr">
              <a:buNone/>
            </a:pPr>
            <a:r>
              <a:rPr lang="ru-RU" sz="2000" dirty="0" smtClean="0">
                <a:latin typeface="Times New Roman" pitchFamily="18" charset="0"/>
                <a:cs typeface="Times New Roman" pitchFamily="18" charset="0"/>
              </a:rPr>
              <a:t>«</a:t>
            </a:r>
            <a:r>
              <a:rPr lang="en-US" sz="2000" dirty="0" smtClean="0">
                <a:latin typeface="Times New Roman" pitchFamily="18" charset="0"/>
                <a:cs typeface="Times New Roman" pitchFamily="18" charset="0"/>
              </a:rPr>
              <a:t>Boredom  -  a  way  to  crime</a:t>
            </a:r>
            <a:r>
              <a:rPr lang="ru-RU" sz="2000" dirty="0" smtClean="0">
                <a:latin typeface="Times New Roman" pitchFamily="18" charset="0"/>
                <a:cs typeface="Times New Roman" pitchFamily="18" charset="0"/>
              </a:rPr>
              <a:t>?»  </a:t>
            </a:r>
          </a:p>
          <a:p>
            <a:pPr algn="ctr">
              <a:buNone/>
            </a:pPr>
            <a:r>
              <a:rPr lang="ru-RU" sz="2000" dirty="0" smtClean="0">
                <a:latin typeface="Times New Roman" pitchFamily="18" charset="0"/>
                <a:cs typeface="Times New Roman" pitchFamily="18" charset="0"/>
              </a:rPr>
              <a:t> («Скука  -   путь  к  преступлению?»  </a:t>
            </a:r>
            <a:endParaRPr lang="ru-RU"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85728"/>
            <a:ext cx="8258204" cy="500066"/>
          </a:xfrm>
          <a:solidFill>
            <a:schemeClr val="bg1">
              <a:lumMod val="85000"/>
            </a:schemeClr>
          </a:solidFill>
          <a:ln>
            <a:solidFill>
              <a:schemeClr val="accent2">
                <a:lumMod val="75000"/>
              </a:schemeClr>
            </a:solidFill>
          </a:ln>
        </p:spPr>
        <p:txBody>
          <a:bodyPr>
            <a:normAutofit/>
          </a:bodyPr>
          <a:lstStyle/>
          <a:p>
            <a:pPr lvl="0" algn="ctr"/>
            <a:r>
              <a:rPr lang="ru-RU" sz="2000" b="1" dirty="0" smtClean="0">
                <a:latin typeface="Times New Roman" pitchFamily="18" charset="0"/>
                <a:ea typeface="Times New Roman" pitchFamily="18" charset="0"/>
                <a:cs typeface="Times New Roman" pitchFamily="18" charset="0"/>
              </a:rPr>
              <a:t>Пример   3</a:t>
            </a:r>
            <a:endParaRPr lang="ru-RU" sz="2000" dirty="0"/>
          </a:p>
        </p:txBody>
      </p:sp>
      <p:sp>
        <p:nvSpPr>
          <p:cNvPr id="3" name="Содержимое 2"/>
          <p:cNvSpPr>
            <a:spLocks noGrp="1"/>
          </p:cNvSpPr>
          <p:nvPr>
            <p:ph idx="1"/>
          </p:nvPr>
        </p:nvSpPr>
        <p:spPr>
          <a:xfrm>
            <a:off x="457200" y="1000108"/>
            <a:ext cx="8258204" cy="5455628"/>
          </a:xfrm>
          <a:solidFill>
            <a:schemeClr val="tx2">
              <a:lumMod val="40000"/>
              <a:lumOff val="60000"/>
            </a:schemeClr>
          </a:solidFill>
          <a:ln>
            <a:solidFill>
              <a:schemeClr val="accent2">
                <a:lumMod val="75000"/>
              </a:schemeClr>
            </a:solidFill>
          </a:ln>
        </p:spPr>
        <p:txBody>
          <a:bodyPr>
            <a:normAutofit/>
          </a:bodyPr>
          <a:lstStyle/>
          <a:p>
            <a:pPr marL="0" lvl="0" indent="252413" algn="ctr" fontAlgn="base">
              <a:spcBef>
                <a:spcPct val="0"/>
              </a:spcBef>
              <a:spcAft>
                <a:spcPct val="0"/>
              </a:spcAft>
              <a:buNone/>
              <a:tabLst>
                <a:tab pos="571500" algn="l"/>
              </a:tabLst>
            </a:pPr>
            <a:endParaRPr lang="en-US" b="1" dirty="0" smtClean="0">
              <a:latin typeface="Times New Roman" pitchFamily="18" charset="0"/>
              <a:ea typeface="Times New Roman" pitchFamily="18" charset="0"/>
              <a:cs typeface="Times New Roman" pitchFamily="18" charset="0"/>
            </a:endParaRPr>
          </a:p>
          <a:p>
            <a:pPr marL="0" lvl="0" indent="252413" algn="ctr" fontAlgn="base">
              <a:spcBef>
                <a:spcPct val="0"/>
              </a:spcBef>
              <a:spcAft>
                <a:spcPct val="0"/>
              </a:spcAft>
              <a:buNone/>
              <a:tabLst>
                <a:tab pos="571500" algn="l"/>
              </a:tabLst>
            </a:pPr>
            <a:endParaRPr lang="ru-RU" sz="2000" b="1" dirty="0" smtClean="0">
              <a:latin typeface="Times New Roman" pitchFamily="18" charset="0"/>
              <a:ea typeface="Times New Roman" pitchFamily="18" charset="0"/>
              <a:cs typeface="Times New Roman" pitchFamily="18" charset="0"/>
            </a:endParaRPr>
          </a:p>
          <a:p>
            <a:pPr marL="0" lvl="0" indent="252413" algn="ctr" fontAlgn="base">
              <a:spcBef>
                <a:spcPct val="0"/>
              </a:spcBef>
              <a:spcAft>
                <a:spcPct val="0"/>
              </a:spcAft>
              <a:buNone/>
              <a:tabLst>
                <a:tab pos="571500" algn="l"/>
              </a:tabLst>
            </a:pPr>
            <a:endParaRPr lang="en-US" sz="2000" b="1" dirty="0" smtClean="0">
              <a:latin typeface="Times New Roman" pitchFamily="18" charset="0"/>
              <a:ea typeface="Times New Roman" pitchFamily="18" charset="0"/>
              <a:cs typeface="Times New Roman" pitchFamily="18" charset="0"/>
            </a:endParaRPr>
          </a:p>
          <a:p>
            <a:pPr marL="0" lvl="0" indent="252413" algn="ctr" fontAlgn="base">
              <a:spcBef>
                <a:spcPct val="0"/>
              </a:spcBef>
              <a:spcAft>
                <a:spcPct val="0"/>
              </a:spcAft>
              <a:buNone/>
              <a:tabLst>
                <a:tab pos="571500" algn="l"/>
              </a:tabLst>
            </a:pPr>
            <a:endParaRPr lang="en-US" sz="2000" b="1" dirty="0" smtClean="0">
              <a:latin typeface="Times New Roman" pitchFamily="18" charset="0"/>
              <a:ea typeface="Times New Roman" pitchFamily="18" charset="0"/>
              <a:cs typeface="Times New Roman" pitchFamily="18" charset="0"/>
            </a:endParaRPr>
          </a:p>
          <a:p>
            <a:pPr marL="0" lvl="0" indent="252413" algn="ctr" fontAlgn="base">
              <a:spcBef>
                <a:spcPct val="0"/>
              </a:spcBef>
              <a:spcAft>
                <a:spcPct val="0"/>
              </a:spcAft>
              <a:buNone/>
              <a:tabLst>
                <a:tab pos="571500" algn="l"/>
              </a:tabLst>
            </a:pPr>
            <a:r>
              <a:rPr lang="ru-RU" sz="2000" b="1" dirty="0" smtClean="0">
                <a:latin typeface="Times New Roman" pitchFamily="18" charset="0"/>
                <a:ea typeface="Times New Roman" pitchFamily="18" charset="0"/>
                <a:cs typeface="Times New Roman" pitchFamily="18" charset="0"/>
              </a:rPr>
              <a:t>Пример</a:t>
            </a:r>
            <a:endParaRPr lang="en-US" sz="2000" b="1" dirty="0" smtClean="0">
              <a:latin typeface="Times New Roman" pitchFamily="18" charset="0"/>
              <a:ea typeface="Times New Roman" pitchFamily="18" charset="0"/>
              <a:cs typeface="Times New Roman" pitchFamily="18" charset="0"/>
            </a:endParaRPr>
          </a:p>
          <a:p>
            <a:pPr marL="0" lvl="0" indent="252413" algn="ctr" fontAlgn="base">
              <a:spcBef>
                <a:spcPct val="0"/>
              </a:spcBef>
              <a:spcAft>
                <a:spcPct val="0"/>
              </a:spcAft>
              <a:buNone/>
              <a:tabLst>
                <a:tab pos="571500" algn="l"/>
              </a:tabLst>
            </a:pPr>
            <a:r>
              <a:rPr lang="ru-RU" sz="2000" b="1" dirty="0" smtClean="0">
                <a:latin typeface="Times New Roman" pitchFamily="18" charset="0"/>
                <a:ea typeface="Times New Roman" pitchFamily="18" charset="0"/>
                <a:cs typeface="Times New Roman" pitchFamily="18" charset="0"/>
              </a:rPr>
              <a:t>  создания  проблемной  ситуации  </a:t>
            </a:r>
            <a:endParaRPr lang="en-US" sz="2000" b="1" dirty="0" smtClean="0">
              <a:latin typeface="Times New Roman" pitchFamily="18" charset="0"/>
              <a:ea typeface="Times New Roman" pitchFamily="18" charset="0"/>
              <a:cs typeface="Times New Roman" pitchFamily="18" charset="0"/>
            </a:endParaRPr>
          </a:p>
          <a:p>
            <a:pPr marL="0" lvl="0" indent="252413" algn="ctr" fontAlgn="base">
              <a:spcBef>
                <a:spcPct val="0"/>
              </a:spcBef>
              <a:spcAft>
                <a:spcPct val="0"/>
              </a:spcAft>
              <a:buNone/>
              <a:tabLst>
                <a:tab pos="571500" algn="l"/>
              </a:tabLst>
            </a:pPr>
            <a:r>
              <a:rPr lang="ru-RU" sz="2000" b="1" dirty="0" smtClean="0">
                <a:latin typeface="Times New Roman" pitchFamily="18" charset="0"/>
                <a:ea typeface="Times New Roman" pitchFamily="18" charset="0"/>
                <a:cs typeface="Times New Roman" pitchFamily="18" charset="0"/>
              </a:rPr>
              <a:t> в  11  классе  с  углубленным  изучением  английского  языка</a:t>
            </a:r>
            <a:endParaRPr lang="ru-RU" sz="2000" b="1" dirty="0" smtClean="0">
              <a:latin typeface="Times New Roman" pitchFamily="18" charset="0"/>
              <a:cs typeface="Times New Roman" pitchFamily="18" charset="0"/>
            </a:endParaRPr>
          </a:p>
          <a:p>
            <a:pPr marL="0" lvl="0" indent="252413" algn="ctr" eaLnBrk="0" fontAlgn="base" hangingPunct="0">
              <a:spcBef>
                <a:spcPct val="0"/>
              </a:spcBef>
              <a:spcAft>
                <a:spcPct val="0"/>
              </a:spcAft>
              <a:buNone/>
              <a:tabLst>
                <a:tab pos="571500" algn="l"/>
              </a:tabLst>
            </a:pPr>
            <a:r>
              <a:rPr lang="ru-RU" sz="2000" b="1" dirty="0" smtClean="0">
                <a:latin typeface="Times New Roman" pitchFamily="18" charset="0"/>
                <a:ea typeface="Times New Roman" pitchFamily="18" charset="0"/>
                <a:cs typeface="Times New Roman" pitchFamily="18" charset="0"/>
              </a:rPr>
              <a:t>на  уроке  по  теме</a:t>
            </a:r>
          </a:p>
          <a:p>
            <a:pPr marL="0" lvl="0" indent="252413" algn="ctr" eaLnBrk="0" fontAlgn="base" hangingPunct="0">
              <a:spcBef>
                <a:spcPct val="0"/>
              </a:spcBef>
              <a:spcAft>
                <a:spcPct val="0"/>
              </a:spcAft>
              <a:buNone/>
              <a:tabLst>
                <a:tab pos="571500" algn="l"/>
              </a:tabLst>
            </a:pPr>
            <a:r>
              <a:rPr lang="ru-RU" sz="2000" b="1" dirty="0" smtClean="0">
                <a:latin typeface="Times New Roman" pitchFamily="18" charset="0"/>
                <a:ea typeface="Times New Roman" pitchFamily="18" charset="0"/>
                <a:cs typeface="Times New Roman" pitchFamily="18" charset="0"/>
              </a:rPr>
              <a:t> «Охрана  окружающей  среды»</a:t>
            </a:r>
          </a:p>
          <a:p>
            <a:pPr marL="0" lvl="0" indent="252413" algn="ctr" eaLnBrk="0" fontAlgn="base" hangingPunct="0">
              <a:spcBef>
                <a:spcPct val="0"/>
              </a:spcBef>
              <a:spcAft>
                <a:spcPct val="0"/>
              </a:spcAft>
              <a:buNone/>
              <a:tabLst>
                <a:tab pos="571500" algn="l"/>
              </a:tabLst>
            </a:pPr>
            <a:r>
              <a:rPr lang="ru-RU" sz="2000" b="1" dirty="0" smtClean="0">
                <a:latin typeface="Times New Roman" pitchFamily="18" charset="0"/>
                <a:ea typeface="Times New Roman" pitchFamily="18" charset="0"/>
                <a:cs typeface="Times New Roman" pitchFamily="18" charset="0"/>
              </a:rPr>
              <a:t> ( учебник «Английский  язык  11  класс»  О.В.Афанасьева).</a:t>
            </a:r>
            <a:endParaRPr lang="en-US" sz="2000" b="1" dirty="0" smtClean="0">
              <a:latin typeface="Times New Roman" pitchFamily="18" charset="0"/>
              <a:ea typeface="Times New Roman" pitchFamily="18" charset="0"/>
              <a:cs typeface="Times New Roman" pitchFamily="18" charset="0"/>
            </a:endParaRPr>
          </a:p>
          <a:p>
            <a:pPr marL="0" lvl="0" indent="252413" algn="ctr" eaLnBrk="0" fontAlgn="base" hangingPunct="0">
              <a:spcBef>
                <a:spcPct val="0"/>
              </a:spcBef>
              <a:spcAft>
                <a:spcPct val="0"/>
              </a:spcAft>
              <a:buNone/>
              <a:tabLst>
                <a:tab pos="571500" algn="l"/>
              </a:tabLst>
            </a:pPr>
            <a:r>
              <a:rPr lang="ru-RU" b="1" dirty="0" smtClean="0">
                <a:latin typeface="Times New Roman" pitchFamily="18" charset="0"/>
                <a:ea typeface="Times New Roman" pitchFamily="18" charset="0"/>
                <a:cs typeface="Times New Roman" pitchFamily="18" charset="0"/>
              </a:rPr>
              <a:t>  </a:t>
            </a:r>
            <a:endParaRPr lang="en-US" b="1" dirty="0" smtClean="0">
              <a:latin typeface="Times New Roman" pitchFamily="18" charset="0"/>
              <a:ea typeface="Times New Roman" pitchFamily="18" charset="0"/>
              <a:cs typeface="Times New Roman" pitchFamily="18" charset="0"/>
            </a:endParaRPr>
          </a:p>
          <a:p>
            <a:pPr marL="0" lvl="0" indent="252413" algn="ctr" eaLnBrk="0" fontAlgn="base" hangingPunct="0">
              <a:spcBef>
                <a:spcPct val="0"/>
              </a:spcBef>
              <a:spcAft>
                <a:spcPct val="0"/>
              </a:spcAft>
              <a:buNone/>
              <a:tabLst>
                <a:tab pos="571500" algn="l"/>
              </a:tabLst>
            </a:pPr>
            <a:endParaRPr lang="ru-RU" b="1" dirty="0" smtClean="0">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8186766" cy="822944"/>
          </a:xfrm>
          <a:solidFill>
            <a:schemeClr val="bg1">
              <a:lumMod val="75000"/>
            </a:schemeClr>
          </a:solidFill>
          <a:ln>
            <a:solidFill>
              <a:schemeClr val="tx2">
                <a:lumMod val="75000"/>
              </a:schemeClr>
            </a:solidFill>
          </a:ln>
        </p:spPr>
        <p:txBody>
          <a:bodyPr>
            <a:normAutofit/>
          </a:bodyPr>
          <a:lstStyle/>
          <a:p>
            <a:pPr algn="ctr"/>
            <a:r>
              <a:rPr lang="ru-RU" sz="2000" b="1" dirty="0" smtClean="0">
                <a:latin typeface="Times New Roman" pitchFamily="18" charset="0"/>
                <a:cs typeface="Times New Roman" pitchFamily="18" charset="0"/>
              </a:rPr>
              <a:t>Подводка  к  созданию</a:t>
            </a:r>
            <a:br>
              <a:rPr lang="ru-RU" sz="2000" b="1" dirty="0" smtClean="0">
                <a:latin typeface="Times New Roman" pitchFamily="18" charset="0"/>
                <a:cs typeface="Times New Roman" pitchFamily="18" charset="0"/>
              </a:rPr>
            </a:br>
            <a:r>
              <a:rPr lang="ru-RU" sz="2000" b="1" dirty="0" smtClean="0">
                <a:latin typeface="Times New Roman" pitchFamily="18" charset="0"/>
                <a:cs typeface="Times New Roman" pitchFamily="18" charset="0"/>
              </a:rPr>
              <a:t> проблемной  ситуации  3</a:t>
            </a:r>
            <a:endParaRPr lang="ru-RU" sz="2000"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609416"/>
            <a:ext cx="8186766" cy="4846320"/>
          </a:xfrm>
          <a:solidFill>
            <a:schemeClr val="tx2">
              <a:lumMod val="40000"/>
              <a:lumOff val="60000"/>
            </a:schemeClr>
          </a:solidFill>
          <a:ln>
            <a:solidFill>
              <a:schemeClr val="accent2">
                <a:lumMod val="75000"/>
              </a:schemeClr>
            </a:solidFill>
          </a:ln>
        </p:spPr>
        <p:txBody>
          <a:bodyPr>
            <a:normAutofit/>
          </a:bodyPr>
          <a:lstStyle/>
          <a:p>
            <a:pPr lvl="1">
              <a:buNone/>
            </a:pPr>
            <a:r>
              <a:rPr lang="ru-RU" sz="1600" dirty="0" smtClean="0">
                <a:solidFill>
                  <a:schemeClr val="tx1"/>
                </a:solidFill>
                <a:latin typeface="Times New Roman" pitchFamily="18" charset="0"/>
                <a:cs typeface="Times New Roman" pitchFamily="18" charset="0"/>
              </a:rPr>
              <a:t>«Подводкой»  к  созданию  данной ситуации  является   официальное  письмо </a:t>
            </a:r>
          </a:p>
          <a:p>
            <a:pPr lvl="1">
              <a:buNone/>
            </a:pPr>
            <a:r>
              <a:rPr lang="ru-RU" sz="1600" dirty="0" smtClean="0">
                <a:solidFill>
                  <a:schemeClr val="tx1"/>
                </a:solidFill>
                <a:latin typeface="Times New Roman" pitchFamily="18" charset="0"/>
                <a:cs typeface="Times New Roman" pitchFamily="18" charset="0"/>
              </a:rPr>
              <a:t>руководителю  предприятия, загрязняющего  окружающую  среду  с  требованием  </a:t>
            </a:r>
          </a:p>
          <a:p>
            <a:pPr lvl="1">
              <a:buNone/>
            </a:pPr>
            <a:r>
              <a:rPr lang="ru-RU" sz="1600" dirty="0" smtClean="0">
                <a:solidFill>
                  <a:schemeClr val="tx1"/>
                </a:solidFill>
                <a:latin typeface="Times New Roman" pitchFamily="18" charset="0"/>
                <a:cs typeface="Times New Roman" pitchFamily="18" charset="0"/>
              </a:rPr>
              <a:t>установить  очистные  фильтры.  Из  этой </a:t>
            </a:r>
            <a:r>
              <a:rPr lang="en-US" sz="1600" dirty="0" smtClean="0">
                <a:solidFill>
                  <a:schemeClr val="tx1"/>
                </a:solidFill>
                <a:latin typeface="Times New Roman" pitchFamily="18" charset="0"/>
                <a:cs typeface="Times New Roman" pitchFamily="18" charset="0"/>
              </a:rPr>
              <a:t>  </a:t>
            </a:r>
            <a:r>
              <a:rPr lang="ru-RU" sz="1600" dirty="0" smtClean="0">
                <a:solidFill>
                  <a:schemeClr val="tx1"/>
                </a:solidFill>
                <a:latin typeface="Times New Roman" pitchFamily="18" charset="0"/>
                <a:cs typeface="Times New Roman" pitchFamily="18" charset="0"/>
              </a:rPr>
              <a:t>«подводки »  возможны </a:t>
            </a:r>
            <a:r>
              <a:rPr lang="en-US" sz="1600" dirty="0" smtClean="0">
                <a:solidFill>
                  <a:schemeClr val="tx1"/>
                </a:solidFill>
                <a:latin typeface="Times New Roman" pitchFamily="18" charset="0"/>
                <a:cs typeface="Times New Roman" pitchFamily="18" charset="0"/>
              </a:rPr>
              <a:t>  </a:t>
            </a:r>
            <a:r>
              <a:rPr lang="ru-RU" sz="1600" dirty="0" smtClean="0">
                <a:solidFill>
                  <a:schemeClr val="tx1"/>
                </a:solidFill>
                <a:latin typeface="Times New Roman" pitchFamily="18" charset="0"/>
                <a:cs typeface="Times New Roman" pitchFamily="18" charset="0"/>
              </a:rPr>
              <a:t>два  </a:t>
            </a:r>
          </a:p>
          <a:p>
            <a:pPr lvl="1">
              <a:buNone/>
            </a:pPr>
            <a:r>
              <a:rPr lang="ru-RU" sz="1600" dirty="0" smtClean="0">
                <a:solidFill>
                  <a:schemeClr val="tx1"/>
                </a:solidFill>
                <a:latin typeface="Times New Roman" pitchFamily="18" charset="0"/>
                <a:cs typeface="Times New Roman" pitchFamily="18" charset="0"/>
              </a:rPr>
              <a:t>способа  организации  работы.</a:t>
            </a:r>
          </a:p>
          <a:p>
            <a:pPr lvl="1">
              <a:buNone/>
            </a:pPr>
            <a:endParaRPr lang="ru-RU" sz="1600" dirty="0" smtClean="0">
              <a:solidFill>
                <a:schemeClr val="tx1"/>
              </a:solidFill>
              <a:latin typeface="Times New Roman" pitchFamily="18" charset="0"/>
              <a:cs typeface="Times New Roman" pitchFamily="18" charset="0"/>
            </a:endParaRPr>
          </a:p>
          <a:p>
            <a:pPr lvl="1">
              <a:buNone/>
            </a:pPr>
            <a:r>
              <a:rPr lang="ru-RU" sz="1600" dirty="0" smtClean="0">
                <a:solidFill>
                  <a:schemeClr val="tx1"/>
                </a:solidFill>
                <a:latin typeface="Times New Roman" pitchFamily="18" charset="0"/>
                <a:cs typeface="Times New Roman" pitchFamily="18" charset="0"/>
              </a:rPr>
              <a:t>Формулируется  проблемная  ситуация  в  виде  проблемного  вопроса  </a:t>
            </a:r>
          </a:p>
          <a:p>
            <a:pPr lvl="1">
              <a:buNone/>
            </a:pPr>
            <a:r>
              <a:rPr lang="ru-RU" sz="1600" dirty="0" smtClean="0">
                <a:solidFill>
                  <a:schemeClr val="tx1"/>
                </a:solidFill>
                <a:latin typeface="Times New Roman" pitchFamily="18" charset="0"/>
                <a:cs typeface="Times New Roman" pitchFamily="18" charset="0"/>
              </a:rPr>
              <a:t>«</a:t>
            </a:r>
            <a:r>
              <a:rPr lang="en-US" sz="1600" dirty="0" smtClean="0">
                <a:solidFill>
                  <a:schemeClr val="tx1"/>
                </a:solidFill>
                <a:latin typeface="Times New Roman" pitchFamily="18" charset="0"/>
                <a:cs typeface="Times New Roman" pitchFamily="18" charset="0"/>
              </a:rPr>
              <a:t>Less  Profit  or  Less  Pollution</a:t>
            </a:r>
            <a:r>
              <a:rPr lang="ru-RU" sz="1600" dirty="0" smtClean="0">
                <a:solidFill>
                  <a:schemeClr val="tx1"/>
                </a:solidFill>
                <a:latin typeface="Times New Roman" pitchFamily="18" charset="0"/>
                <a:cs typeface="Times New Roman" pitchFamily="18" charset="0"/>
              </a:rPr>
              <a:t>?»   («Меньше  прибыли  или  меньше  загрязнения?») </a:t>
            </a:r>
            <a:endParaRPr lang="en-US" sz="1600" dirty="0" smtClean="0">
              <a:solidFill>
                <a:schemeClr val="tx1"/>
              </a:solidFill>
              <a:latin typeface="Times New Roman" pitchFamily="18" charset="0"/>
              <a:cs typeface="Times New Roman" pitchFamily="18" charset="0"/>
            </a:endParaRPr>
          </a:p>
          <a:p>
            <a:pPr lvl="1">
              <a:buNone/>
            </a:pPr>
            <a:r>
              <a:rPr lang="ru-RU" sz="1600" dirty="0" smtClean="0">
                <a:solidFill>
                  <a:schemeClr val="tx1"/>
                </a:solidFill>
                <a:latin typeface="Times New Roman" pitchFamily="18" charset="0"/>
                <a:cs typeface="Times New Roman" pitchFamily="18" charset="0"/>
              </a:rPr>
              <a:t>с  последующим  обсуждением  в  группах,  принятием  решения  и    устным </a:t>
            </a:r>
            <a:endParaRPr lang="en-US" sz="1600" dirty="0" smtClean="0">
              <a:solidFill>
                <a:schemeClr val="tx1"/>
              </a:solidFill>
              <a:latin typeface="Times New Roman" pitchFamily="18" charset="0"/>
              <a:cs typeface="Times New Roman" pitchFamily="18" charset="0"/>
            </a:endParaRPr>
          </a:p>
          <a:p>
            <a:pPr lvl="1">
              <a:buNone/>
            </a:pPr>
            <a:r>
              <a:rPr lang="ru-RU" sz="1600" dirty="0" smtClean="0">
                <a:solidFill>
                  <a:schemeClr val="tx1"/>
                </a:solidFill>
                <a:latin typeface="Times New Roman" pitchFamily="18" charset="0"/>
                <a:cs typeface="Times New Roman" pitchFamily="18" charset="0"/>
              </a:rPr>
              <a:t>представлением   решения   одним  учеником  от  имени  всей  группы;</a:t>
            </a:r>
          </a:p>
          <a:p>
            <a:pPr lvl="1">
              <a:buNone/>
            </a:pPr>
            <a:r>
              <a:rPr lang="ru-RU" sz="1600" dirty="0" smtClean="0">
                <a:solidFill>
                  <a:schemeClr val="tx1"/>
                </a:solidFill>
                <a:latin typeface="Times New Roman" pitchFamily="18" charset="0"/>
                <a:cs typeface="Times New Roman" pitchFamily="18" charset="0"/>
              </a:rPr>
              <a:t>Индивидуальная  работа над  проблемой   и  представлением  результата  в  </a:t>
            </a:r>
          </a:p>
          <a:p>
            <a:pPr lvl="1">
              <a:buNone/>
            </a:pPr>
            <a:r>
              <a:rPr lang="ru-RU" sz="1600" dirty="0" smtClean="0">
                <a:solidFill>
                  <a:schemeClr val="tx1"/>
                </a:solidFill>
                <a:latin typeface="Times New Roman" pitchFamily="18" charset="0"/>
                <a:cs typeface="Times New Roman" pitchFamily="18" charset="0"/>
              </a:rPr>
              <a:t>виде  ответного  официального  письма.</a:t>
            </a:r>
          </a:p>
          <a:p>
            <a:pPr lvl="1">
              <a:buNone/>
            </a:pPr>
            <a:endParaRPr lang="ru-RU" sz="1600" dirty="0" smtClean="0">
              <a:solidFill>
                <a:schemeClr val="tx1"/>
              </a:solidFill>
              <a:latin typeface="Times New Roman" pitchFamily="18" charset="0"/>
              <a:cs typeface="Times New Roman" pitchFamily="18" charset="0"/>
            </a:endParaRPr>
          </a:p>
          <a:p>
            <a:pPr lvl="1">
              <a:buNone/>
            </a:pPr>
            <a:r>
              <a:rPr lang="ru-RU" sz="1600" dirty="0" smtClean="0">
                <a:solidFill>
                  <a:schemeClr val="tx1"/>
                </a:solidFill>
                <a:latin typeface="Times New Roman" pitchFamily="18" charset="0"/>
                <a:cs typeface="Times New Roman" pitchFamily="18" charset="0"/>
              </a:rPr>
              <a:t>Очевидно,  что  первый  вариант  реализуется  в  классе,  а  второй  </a:t>
            </a:r>
          </a:p>
          <a:p>
            <a:pPr lvl="1">
              <a:buNone/>
            </a:pPr>
            <a:r>
              <a:rPr lang="ru-RU" sz="1600" dirty="0" smtClean="0">
                <a:solidFill>
                  <a:schemeClr val="tx1"/>
                </a:solidFill>
                <a:latin typeface="Times New Roman" pitchFamily="18" charset="0"/>
                <a:cs typeface="Times New Roman" pitchFamily="18" charset="0"/>
              </a:rPr>
              <a:t>предпочтительнее  в  качестве  домашнего  задания  (такое  тоже  возможно).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8229600" cy="428628"/>
          </a:xfrm>
          <a:solidFill>
            <a:schemeClr val="bg1">
              <a:lumMod val="85000"/>
            </a:schemeClr>
          </a:solidFill>
          <a:ln>
            <a:solidFill>
              <a:schemeClr val="accent2">
                <a:lumMod val="75000"/>
              </a:schemeClr>
            </a:solidFill>
          </a:ln>
        </p:spPr>
        <p:txBody>
          <a:bodyPr>
            <a:normAutofit/>
          </a:bodyPr>
          <a:lstStyle/>
          <a:p>
            <a:pPr algn="ctr"/>
            <a:r>
              <a:rPr lang="ru-RU" sz="2000" b="1" dirty="0" smtClean="0">
                <a:latin typeface="Times New Roman" pitchFamily="18" charset="0"/>
                <a:cs typeface="Times New Roman" pitchFamily="18" charset="0"/>
              </a:rPr>
              <a:t>Письмо</a:t>
            </a:r>
            <a:endParaRPr lang="ru-RU" sz="2000"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714357"/>
            <a:ext cx="8229600" cy="5572164"/>
          </a:xfrm>
          <a:solidFill>
            <a:schemeClr val="bg2">
              <a:lumMod val="90000"/>
            </a:schemeClr>
          </a:solidFill>
          <a:ln>
            <a:solidFill>
              <a:schemeClr val="accent2">
                <a:lumMod val="75000"/>
              </a:schemeClr>
            </a:solidFill>
          </a:ln>
        </p:spPr>
        <p:txBody>
          <a:bodyPr>
            <a:normAutofit fontScale="77500" lnSpcReduction="20000"/>
          </a:bodyPr>
          <a:lstStyle/>
          <a:p>
            <a:pPr>
              <a:buNone/>
            </a:pPr>
            <a:r>
              <a:rPr lang="ru-RU" sz="1100" b="1" dirty="0" smtClean="0">
                <a:latin typeface="Times New Roman" pitchFamily="18" charset="0"/>
                <a:cs typeface="Times New Roman" pitchFamily="18" charset="0"/>
              </a:rPr>
              <a:t>Н</a:t>
            </a:r>
            <a:r>
              <a:rPr lang="en-US" sz="1200" b="1" dirty="0" smtClean="0">
                <a:latin typeface="Times New Roman" pitchFamily="18" charset="0"/>
                <a:cs typeface="Times New Roman" pitchFamily="18" charset="0"/>
              </a:rPr>
              <a:t>ere is a situation describing one of the problems which a manager has to solve at work. What advice would you give?</a:t>
            </a:r>
            <a:endParaRPr lang="ru-RU" sz="1200" b="1" dirty="0" smtClean="0">
              <a:latin typeface="Times New Roman" pitchFamily="18" charset="0"/>
              <a:cs typeface="Times New Roman" pitchFamily="18" charset="0"/>
            </a:endParaRPr>
          </a:p>
          <a:p>
            <a:pPr>
              <a:buNone/>
            </a:pPr>
            <a:endParaRPr lang="ru-RU" sz="1200" dirty="0" smtClean="0">
              <a:latin typeface="Times New Roman" pitchFamily="18" charset="0"/>
              <a:cs typeface="Times New Roman" pitchFamily="18" charset="0"/>
            </a:endParaRPr>
          </a:p>
          <a:p>
            <a:pPr>
              <a:buNone/>
            </a:pPr>
            <a:r>
              <a:rPr lang="ru-RU" sz="1200" b="1" dirty="0" smtClean="0">
                <a:latin typeface="Times New Roman" pitchFamily="18" charset="0"/>
                <a:cs typeface="Times New Roman" pitchFamily="18" charset="0"/>
              </a:rPr>
              <a:t>Структурирование задачи</a:t>
            </a:r>
            <a:r>
              <a:rPr lang="en-US" sz="1200" b="1" dirty="0" smtClean="0">
                <a:latin typeface="Times New Roman" pitchFamily="18" charset="0"/>
                <a:cs typeface="Times New Roman" pitchFamily="18" charset="0"/>
              </a:rPr>
              <a:t>:</a:t>
            </a:r>
            <a:endParaRPr lang="ru-RU" sz="1200" dirty="0" smtClean="0">
              <a:latin typeface="Times New Roman" pitchFamily="18" charset="0"/>
              <a:cs typeface="Times New Roman" pitchFamily="18" charset="0"/>
            </a:endParaRPr>
          </a:p>
          <a:p>
            <a:pPr>
              <a:buNone/>
            </a:pPr>
            <a:r>
              <a:rPr lang="en-US" sz="1200" b="1" dirty="0" smtClean="0">
                <a:latin typeface="Times New Roman" pitchFamily="18" charset="0"/>
                <a:cs typeface="Times New Roman" pitchFamily="18" charset="0"/>
              </a:rPr>
              <a:t>Getting acquainted with the company   Holden’s Potter</a:t>
            </a:r>
            <a:r>
              <a:rPr lang="ru-RU" sz="1200" b="1" dirty="0" smtClean="0">
                <a:latin typeface="Times New Roman" pitchFamily="18" charset="0"/>
                <a:cs typeface="Times New Roman" pitchFamily="18" charset="0"/>
              </a:rPr>
              <a:t>.</a:t>
            </a:r>
            <a:endParaRPr lang="ru-RU"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Employs: 400 workers</a:t>
            </a:r>
            <a:endParaRPr lang="ru-RU"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Produces: high quality plates, cups, etc.</a:t>
            </a:r>
            <a:endParaRPr lang="ru-RU"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Annual turnover: $5 000 000</a:t>
            </a:r>
            <a:endParaRPr lang="ru-RU"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Location: small town in Midlands</a:t>
            </a:r>
            <a:endParaRPr lang="ru-RU"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Managing Director: Jeremiah Holden</a:t>
            </a:r>
            <a:endParaRPr lang="ru-RU" sz="1200" dirty="0" smtClean="0">
              <a:latin typeface="Times New Roman" pitchFamily="18" charset="0"/>
              <a:cs typeface="Times New Roman" pitchFamily="18" charset="0"/>
            </a:endParaRPr>
          </a:p>
          <a:p>
            <a:pPr>
              <a:buNone/>
            </a:pPr>
            <a:endParaRPr lang="ru-RU" sz="1200" dirty="0" smtClean="0">
              <a:latin typeface="Times New Roman" pitchFamily="18" charset="0"/>
              <a:cs typeface="Times New Roman" pitchFamily="18" charset="0"/>
            </a:endParaRPr>
          </a:p>
          <a:p>
            <a:pPr>
              <a:buNone/>
            </a:pPr>
            <a:r>
              <a:rPr lang="en-US" sz="1200" b="1" dirty="0" smtClean="0">
                <a:latin typeface="Times New Roman" pitchFamily="18" charset="0"/>
                <a:cs typeface="Times New Roman" pitchFamily="18" charset="0"/>
              </a:rPr>
              <a:t>Problem concerns pollution</a:t>
            </a:r>
            <a:endParaRPr lang="ru-RU"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Last week Jeremiah Holden found this letter in his tray: Getting acquainted with the letter (content and layout) focusing on the key </a:t>
            </a:r>
            <a:endParaRPr lang="ru-RU"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ideas.</a:t>
            </a:r>
            <a:endParaRPr lang="ru-RU" sz="1200" dirty="0" smtClean="0">
              <a:latin typeface="Times New Roman" pitchFamily="18" charset="0"/>
              <a:cs typeface="Times New Roman" pitchFamily="18" charset="0"/>
            </a:endParaRPr>
          </a:p>
          <a:p>
            <a:pPr>
              <a:buNone/>
            </a:pPr>
            <a:endParaRPr lang="ru-RU"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Dear Sir,</a:t>
            </a:r>
            <a:endParaRPr lang="ru-RU"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Our inspectors have recently been carrying out tests on the quality of air in the region of your factory. We have discovered that your chimney </a:t>
            </a:r>
            <a:endParaRPr lang="ru-RU"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emits a greater proportion of chalk dust that permitted by the regulations and this is a hazard to health.</a:t>
            </a:r>
            <a:endParaRPr lang="ru-RU"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You are required to take immediate actions to remedy this by the installation of an appropriate filter.  The department inspectors will  be pleased</a:t>
            </a:r>
            <a:endParaRPr lang="ru-RU"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 to provide any necessary technical advice and information. </a:t>
            </a:r>
            <a:endParaRPr lang="ru-RU"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Yours faithfully,</a:t>
            </a:r>
            <a:endParaRPr lang="ru-RU"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Chief inspector</a:t>
            </a:r>
            <a:endParaRPr lang="ru-RU" sz="1200" dirty="0" smtClean="0">
              <a:latin typeface="Times New Roman" pitchFamily="18" charset="0"/>
              <a:cs typeface="Times New Roman" pitchFamily="18" charset="0"/>
            </a:endParaRPr>
          </a:p>
          <a:p>
            <a:pPr>
              <a:buNone/>
            </a:pPr>
            <a:endParaRPr lang="ru-RU" sz="1200" dirty="0" smtClean="0">
              <a:latin typeface="Times New Roman" pitchFamily="18" charset="0"/>
              <a:cs typeface="Times New Roman" pitchFamily="18" charset="0"/>
            </a:endParaRPr>
          </a:p>
          <a:p>
            <a:pPr>
              <a:buNone/>
            </a:pPr>
            <a:r>
              <a:rPr lang="en-US" sz="1200" b="1" dirty="0" smtClean="0">
                <a:latin typeface="Times New Roman" pitchFamily="18" charset="0"/>
                <a:cs typeface="Times New Roman" pitchFamily="18" charset="0"/>
              </a:rPr>
              <a:t> Discussion</a:t>
            </a:r>
            <a:endParaRPr lang="ru-RU" sz="1200" b="1"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The students are asked to come up with the specific examples in which industries harm or threaten the environment. </a:t>
            </a:r>
            <a:endParaRPr lang="ru-RU"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Sample stimulating questions:</a:t>
            </a:r>
            <a:endParaRPr lang="ru-RU"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If there is a choice between less pollution and less profit, which would you choose?</a:t>
            </a:r>
            <a:endParaRPr lang="ru-RU"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What if it is a choice between less pollution and fewer jobs?</a:t>
            </a:r>
            <a:endParaRPr lang="ru-RU"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The students are asked to choose one step which could be taken to improve the environment in the place where we live in, explain how it could </a:t>
            </a:r>
            <a:endParaRPr lang="ru-RU" sz="1200" dirty="0" smtClean="0">
              <a:latin typeface="Times New Roman" pitchFamily="18" charset="0"/>
              <a:cs typeface="Times New Roman" pitchFamily="18" charset="0"/>
            </a:endParaRPr>
          </a:p>
          <a:p>
            <a:pPr>
              <a:buNone/>
            </a:pPr>
            <a:r>
              <a:rPr lang="en-US" sz="1200" dirty="0" smtClean="0">
                <a:latin typeface="Times New Roman" pitchFamily="18" charset="0"/>
                <a:cs typeface="Times New Roman" pitchFamily="18" charset="0"/>
              </a:rPr>
              <a:t>be achieved and how much it would cost</a:t>
            </a:r>
            <a:r>
              <a:rPr lang="ru-RU" sz="1200" dirty="0" smtClean="0">
                <a:latin typeface="Times New Roman" pitchFamily="18" charset="0"/>
                <a:cs typeface="Times New Roman" pitchFamily="18" charset="0"/>
              </a:rPr>
              <a:t>.</a:t>
            </a:r>
            <a:r>
              <a:rPr lang="en-US" sz="1200" dirty="0" smtClean="0">
                <a:latin typeface="Times New Roman" pitchFamily="18" charset="0"/>
                <a:cs typeface="Times New Roman" pitchFamily="18" charset="0"/>
              </a:rPr>
              <a:t> </a:t>
            </a:r>
            <a:endParaRPr lang="ru-RU" sz="1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a:solidFill>
            <a:schemeClr val="bg1">
              <a:lumMod val="85000"/>
            </a:schemeClr>
          </a:solidFill>
          <a:ln>
            <a:solidFill>
              <a:schemeClr val="accent2">
                <a:lumMod val="75000"/>
              </a:schemeClr>
            </a:solidFill>
          </a:ln>
        </p:spPr>
        <p:txBody>
          <a:bodyPr>
            <a:normAutofit/>
          </a:bodyPr>
          <a:lstStyle/>
          <a:p>
            <a:pPr algn="ctr"/>
            <a:r>
              <a:rPr lang="ru-RU" sz="2000" b="1" dirty="0" smtClean="0">
                <a:latin typeface="Times New Roman" pitchFamily="18" charset="0"/>
                <a:cs typeface="Times New Roman" pitchFamily="18" charset="0"/>
              </a:rPr>
              <a:t>Роль  учителя</a:t>
            </a:r>
            <a:endParaRPr lang="ru-RU" sz="2000"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928670"/>
            <a:ext cx="8229600" cy="5572164"/>
          </a:xfrm>
          <a:solidFill>
            <a:schemeClr val="bg2">
              <a:lumMod val="90000"/>
            </a:schemeClr>
          </a:solidFill>
          <a:ln>
            <a:solidFill>
              <a:schemeClr val="accent2">
                <a:lumMod val="75000"/>
              </a:schemeClr>
            </a:solidFill>
          </a:ln>
        </p:spPr>
        <p:txBody>
          <a:bodyPr>
            <a:noAutofit/>
          </a:bodyPr>
          <a:lstStyle/>
          <a:p>
            <a:pPr>
              <a:buNone/>
            </a:pPr>
            <a:r>
              <a:rPr lang="ru-RU" sz="1200" b="1" i="1" dirty="0" smtClean="0">
                <a:latin typeface="Times New Roman" pitchFamily="18" charset="0"/>
                <a:cs typeface="Times New Roman" pitchFamily="18" charset="0"/>
              </a:rPr>
              <a:t>Самая  главная</a:t>
            </a:r>
            <a:r>
              <a:rPr lang="ru-RU" sz="1200" i="1" dirty="0" smtClean="0">
                <a:latin typeface="Times New Roman" pitchFamily="18" charset="0"/>
                <a:cs typeface="Times New Roman" pitchFamily="18" charset="0"/>
              </a:rPr>
              <a:t>,</a:t>
            </a:r>
            <a:r>
              <a:rPr lang="ru-RU" sz="1200" dirty="0" smtClean="0">
                <a:latin typeface="Times New Roman" pitchFamily="18" charset="0"/>
                <a:cs typeface="Times New Roman" pitchFamily="18" charset="0"/>
              </a:rPr>
              <a:t>  на  взгляд  автора  данной  работы,  роль  педагога      в  организации  проблемного  обучения  и создании </a:t>
            </a:r>
          </a:p>
          <a:p>
            <a:pPr>
              <a:buNone/>
            </a:pPr>
            <a:r>
              <a:rPr lang="ru-RU" sz="1200" dirty="0" smtClean="0">
                <a:latin typeface="Times New Roman" pitchFamily="18" charset="0"/>
                <a:cs typeface="Times New Roman" pitchFamily="18" charset="0"/>
              </a:rPr>
              <a:t> проблемных  ситуаций  -  это  </a:t>
            </a:r>
            <a:r>
              <a:rPr lang="ru-RU" sz="1200" b="1" dirty="0" smtClean="0">
                <a:latin typeface="Times New Roman" pitchFamily="18" charset="0"/>
                <a:cs typeface="Times New Roman" pitchFamily="18" charset="0"/>
              </a:rPr>
              <a:t>роль </a:t>
            </a:r>
            <a:r>
              <a:rPr lang="ru-RU" sz="1200" b="1" i="1" dirty="0" smtClean="0">
                <a:latin typeface="Times New Roman" pitchFamily="18" charset="0"/>
                <a:cs typeface="Times New Roman" pitchFamily="18" charset="0"/>
              </a:rPr>
              <a:t> модератора  </a:t>
            </a:r>
            <a:r>
              <a:rPr lang="ru-RU" sz="1200" b="1" dirty="0" smtClean="0">
                <a:latin typeface="Times New Roman" pitchFamily="18" charset="0"/>
                <a:cs typeface="Times New Roman" pitchFamily="18" charset="0"/>
              </a:rPr>
              <a:t>(ведущего),</a:t>
            </a:r>
            <a:r>
              <a:rPr lang="ru-RU" sz="1200" dirty="0" smtClean="0">
                <a:latin typeface="Times New Roman" pitchFamily="18" charset="0"/>
                <a:cs typeface="Times New Roman" pitchFamily="18" charset="0"/>
              </a:rPr>
              <a:t>  который  умело,  тактично,  ненавязчиво  направляет  </a:t>
            </a:r>
          </a:p>
          <a:p>
            <a:pPr>
              <a:buNone/>
            </a:pPr>
            <a:r>
              <a:rPr lang="ru-RU" sz="1200" dirty="0" smtClean="0">
                <a:latin typeface="Times New Roman" pitchFamily="18" charset="0"/>
                <a:cs typeface="Times New Roman" pitchFamily="18" charset="0"/>
              </a:rPr>
              <a:t>учащихся в  нужное  русло   в  процессе   поиска  выхода  из  проблемной  ситуации.   Ведь  подростки ,  в  силу  </a:t>
            </a:r>
          </a:p>
          <a:p>
            <a:pPr>
              <a:buNone/>
            </a:pPr>
            <a:r>
              <a:rPr lang="ru-RU" sz="1200" dirty="0" smtClean="0">
                <a:latin typeface="Times New Roman" pitchFamily="18" charset="0"/>
                <a:cs typeface="Times New Roman" pitchFamily="18" charset="0"/>
              </a:rPr>
              <a:t>недостаточности  жизненного  опыта,  могут  прийти  к  не  совсем  верному,  или  даже   к   совсем  неверному   решению, </a:t>
            </a:r>
          </a:p>
          <a:p>
            <a:pPr>
              <a:buNone/>
            </a:pPr>
            <a:r>
              <a:rPr lang="ru-RU" sz="1200" dirty="0" smtClean="0">
                <a:latin typeface="Times New Roman" pitchFamily="18" charset="0"/>
                <a:cs typeface="Times New Roman" pitchFamily="18" charset="0"/>
              </a:rPr>
              <a:t>или  к  решению, противоречащему   моральным  и  нравственным  нормам,  принятым  в  обществе.(Например, при  </a:t>
            </a:r>
          </a:p>
          <a:p>
            <a:pPr>
              <a:buNone/>
            </a:pPr>
            <a:r>
              <a:rPr lang="ru-RU" sz="1200" dirty="0" smtClean="0">
                <a:latin typeface="Times New Roman" pitchFamily="18" charset="0"/>
                <a:cs typeface="Times New Roman" pitchFamily="18" charset="0"/>
              </a:rPr>
              <a:t>работе  над проблемной ситуацией  </a:t>
            </a:r>
            <a:r>
              <a:rPr lang="en-US" sz="1200" dirty="0" smtClean="0">
                <a:latin typeface="Times New Roman" pitchFamily="18" charset="0"/>
                <a:cs typeface="Times New Roman" pitchFamily="18" charset="0"/>
              </a:rPr>
              <a:t>«Being   materialistic  -  Good  or  Evil?»  </a:t>
            </a:r>
            <a:r>
              <a:rPr lang="ru-RU" sz="1200" dirty="0" smtClean="0">
                <a:latin typeface="Times New Roman" pitchFamily="18" charset="0"/>
                <a:cs typeface="Times New Roman" pitchFamily="18" charset="0"/>
              </a:rPr>
              <a:t>«Что  важнее  -  материальные  или  духовные  </a:t>
            </a:r>
          </a:p>
          <a:p>
            <a:pPr>
              <a:buNone/>
            </a:pPr>
            <a:r>
              <a:rPr lang="ru-RU" sz="1200" dirty="0" smtClean="0">
                <a:latin typeface="Times New Roman" pitchFamily="18" charset="0"/>
                <a:cs typeface="Times New Roman" pitchFamily="18" charset="0"/>
              </a:rPr>
              <a:t>ценности?»  многие  поставили  на  первое место  материальные  ценности  и  учитель  путем  наводящих  вопросов,</a:t>
            </a:r>
          </a:p>
          <a:p>
            <a:pPr>
              <a:buNone/>
            </a:pPr>
            <a:r>
              <a:rPr lang="ru-RU" sz="1200" dirty="0" smtClean="0">
                <a:latin typeface="Times New Roman" pitchFamily="18" charset="0"/>
                <a:cs typeface="Times New Roman" pitchFamily="18" charset="0"/>
              </a:rPr>
              <a:t> комментариев,  примеров  из  жизни   подвел к  принятию  правильного  решения.</a:t>
            </a:r>
          </a:p>
          <a:p>
            <a:pPr>
              <a:buNone/>
            </a:pPr>
            <a:r>
              <a:rPr lang="ru-RU" sz="1200" dirty="0" smtClean="0">
                <a:latin typeface="Times New Roman" pitchFamily="18" charset="0"/>
                <a:cs typeface="Times New Roman" pitchFamily="18" charset="0"/>
              </a:rPr>
              <a:t>Но  учитель ни  в  коем  случае  не  должен  довлеть  над  учеником,  навязывать  свое, пусть  даже  и  правильное  </a:t>
            </a:r>
          </a:p>
          <a:p>
            <a:pPr>
              <a:buNone/>
            </a:pPr>
            <a:r>
              <a:rPr lang="ru-RU" sz="1200" dirty="0" smtClean="0">
                <a:latin typeface="Times New Roman" pitchFamily="18" charset="0"/>
                <a:cs typeface="Times New Roman" pitchFamily="18" charset="0"/>
              </a:rPr>
              <a:t>решение.   Учитель  должен </a:t>
            </a:r>
            <a:r>
              <a:rPr lang="ru-RU" sz="1200" b="1" i="1" dirty="0" smtClean="0">
                <a:latin typeface="Times New Roman" pitchFamily="18" charset="0"/>
                <a:cs typeface="Times New Roman" pitchFamily="18" charset="0"/>
              </a:rPr>
              <a:t> приветствовать  нестандартные, оригинальные  решения</a:t>
            </a:r>
            <a:r>
              <a:rPr lang="ru-RU" sz="1200" dirty="0" smtClean="0">
                <a:latin typeface="Times New Roman" pitchFamily="18" charset="0"/>
                <a:cs typeface="Times New Roman" pitchFamily="18" charset="0"/>
              </a:rPr>
              <a:t>.  По  сути,  учитель  должен  </a:t>
            </a:r>
          </a:p>
          <a:p>
            <a:pPr>
              <a:buNone/>
            </a:pPr>
            <a:r>
              <a:rPr lang="ru-RU" sz="1200" dirty="0" smtClean="0">
                <a:latin typeface="Times New Roman" pitchFamily="18" charset="0"/>
                <a:cs typeface="Times New Roman" pitchFamily="18" charset="0"/>
              </a:rPr>
              <a:t>быть  </a:t>
            </a:r>
            <a:r>
              <a:rPr lang="ru-RU" sz="1200" dirty="0" err="1" smtClean="0">
                <a:latin typeface="Times New Roman" pitchFamily="18" charset="0"/>
                <a:cs typeface="Times New Roman" pitchFamily="18" charset="0"/>
              </a:rPr>
              <a:t>главным,оставаясь</a:t>
            </a:r>
            <a:r>
              <a:rPr lang="ru-RU" sz="1200" dirty="0" smtClean="0">
                <a:latin typeface="Times New Roman" pitchFamily="18" charset="0"/>
                <a:cs typeface="Times New Roman" pitchFamily="18" charset="0"/>
              </a:rPr>
              <a:t>  в  тени;  обучаемые  не должны  ощущать  его  направляющую  роль. </a:t>
            </a:r>
          </a:p>
          <a:p>
            <a:pPr>
              <a:buNone/>
            </a:pPr>
            <a:endParaRPr lang="ru-RU" sz="1200" dirty="0" smtClean="0">
              <a:latin typeface="Times New Roman" pitchFamily="18" charset="0"/>
              <a:cs typeface="Times New Roman" pitchFamily="18" charset="0"/>
            </a:endParaRPr>
          </a:p>
          <a:p>
            <a:pPr>
              <a:buNone/>
            </a:pPr>
            <a:r>
              <a:rPr lang="ru-RU" sz="1200" dirty="0" smtClean="0">
                <a:latin typeface="Times New Roman" pitchFamily="18" charset="0"/>
                <a:cs typeface="Times New Roman" pitchFamily="18" charset="0"/>
              </a:rPr>
              <a:t>Для того, чтобы деятельность учеников сохраняла поисковый, самостоятельный характер, </a:t>
            </a:r>
            <a:r>
              <a:rPr lang="ru-RU" sz="1200" b="1" i="1" dirty="0" smtClean="0">
                <a:latin typeface="Times New Roman" pitchFamily="18" charset="0"/>
                <a:cs typeface="Times New Roman" pitchFamily="18" charset="0"/>
              </a:rPr>
              <a:t>педагог должен</a:t>
            </a:r>
            <a:r>
              <a:rPr lang="ru-RU" sz="1200" dirty="0" smtClean="0">
                <a:latin typeface="Times New Roman" pitchFamily="18" charset="0"/>
                <a:cs typeface="Times New Roman" pitchFamily="18" charset="0"/>
              </a:rPr>
              <a:t> так </a:t>
            </a:r>
          </a:p>
          <a:p>
            <a:pPr>
              <a:buNone/>
            </a:pPr>
            <a:r>
              <a:rPr lang="ru-RU" sz="1200" dirty="0" smtClean="0">
                <a:latin typeface="Times New Roman" pitchFamily="18" charset="0"/>
                <a:cs typeface="Times New Roman" pitchFamily="18" charset="0"/>
              </a:rPr>
              <a:t>организовать учебный процесс, чтобы он </a:t>
            </a:r>
            <a:r>
              <a:rPr lang="ru-RU" sz="1200" b="1" i="1" dirty="0" smtClean="0">
                <a:latin typeface="Times New Roman" pitchFamily="18" charset="0"/>
                <a:cs typeface="Times New Roman" pitchFamily="18" charset="0"/>
              </a:rPr>
              <a:t>решал </a:t>
            </a:r>
            <a:r>
              <a:rPr lang="ru-RU" sz="1200" dirty="0" smtClean="0">
                <a:latin typeface="Times New Roman" pitchFamily="18" charset="0"/>
                <a:cs typeface="Times New Roman" pitchFamily="18" charset="0"/>
              </a:rPr>
              <a:t>возникающие задачи </a:t>
            </a:r>
            <a:r>
              <a:rPr lang="ru-RU" sz="1200" b="1" i="1" dirty="0" smtClean="0">
                <a:latin typeface="Times New Roman" pitchFamily="18" charset="0"/>
                <a:cs typeface="Times New Roman" pitchFamily="18" charset="0"/>
              </a:rPr>
              <a:t>вместе</a:t>
            </a:r>
            <a:r>
              <a:rPr lang="ru-RU" sz="1200" dirty="0" smtClean="0">
                <a:latin typeface="Times New Roman" pitchFamily="18" charset="0"/>
                <a:cs typeface="Times New Roman" pitchFamily="18" charset="0"/>
              </a:rPr>
              <a:t> с ними, осуществлял совместный поиск</a:t>
            </a:r>
          </a:p>
          <a:p>
            <a:pPr>
              <a:buNone/>
            </a:pPr>
            <a:r>
              <a:rPr lang="ru-RU" sz="1200" dirty="0" smtClean="0">
                <a:latin typeface="Times New Roman" pitchFamily="18" charset="0"/>
                <a:cs typeface="Times New Roman" pitchFamily="18" charset="0"/>
              </a:rPr>
              <a:t>способа  решения учебной задачи. </a:t>
            </a:r>
          </a:p>
          <a:p>
            <a:pPr>
              <a:buNone/>
            </a:pPr>
            <a:r>
              <a:rPr lang="ru-RU" sz="1200" dirty="0" smtClean="0">
                <a:latin typeface="Times New Roman" pitchFamily="18" charset="0"/>
                <a:cs typeface="Times New Roman" pitchFamily="18" charset="0"/>
              </a:rPr>
              <a:t>Степень и формы участия   педагога  в этом случае определяются фактическими возможностями ученика, по мере </a:t>
            </a:r>
          </a:p>
          <a:p>
            <a:pPr>
              <a:buNone/>
            </a:pPr>
            <a:r>
              <a:rPr lang="ru-RU" sz="1200" dirty="0" smtClean="0">
                <a:latin typeface="Times New Roman" pitchFamily="18" charset="0"/>
                <a:cs typeface="Times New Roman" pitchFamily="18" charset="0"/>
              </a:rPr>
              <a:t>расширения которых учитель должен передавать ученику все более и более обширные функции. </a:t>
            </a:r>
          </a:p>
          <a:p>
            <a:pPr>
              <a:buNone/>
            </a:pPr>
            <a:endParaRPr lang="ru-RU" sz="1200" dirty="0" smtClean="0">
              <a:latin typeface="Times New Roman" pitchFamily="18" charset="0"/>
              <a:cs typeface="Times New Roman" pitchFamily="18" charset="0"/>
            </a:endParaRPr>
          </a:p>
          <a:p>
            <a:pPr>
              <a:buNone/>
            </a:pPr>
            <a:r>
              <a:rPr lang="ru-RU" sz="1200" dirty="0" smtClean="0">
                <a:latin typeface="Times New Roman" pitchFamily="18" charset="0"/>
                <a:cs typeface="Times New Roman" pitchFamily="18" charset="0"/>
              </a:rPr>
              <a:t>Организация проблемного обучения требует от учителя умения анализировать реальный ход процесса и на этой основе </a:t>
            </a:r>
          </a:p>
          <a:p>
            <a:pPr>
              <a:buNone/>
            </a:pPr>
            <a:r>
              <a:rPr lang="ru-RU" sz="1200" dirty="0" smtClean="0">
                <a:latin typeface="Times New Roman" pitchFamily="18" charset="0"/>
                <a:cs typeface="Times New Roman" pitchFamily="18" charset="0"/>
              </a:rPr>
              <a:t>строить прогноз его дальнейшего развертывания, изменяя в соответствии с ним условия учебной задачи. В таких условиях </a:t>
            </a:r>
          </a:p>
          <a:p>
            <a:pPr>
              <a:buNone/>
            </a:pPr>
            <a:r>
              <a:rPr lang="ru-RU" sz="1200" b="1" i="1" dirty="0" smtClean="0">
                <a:latin typeface="Times New Roman" pitchFamily="18" charset="0"/>
                <a:cs typeface="Times New Roman" pitchFamily="18" charset="0"/>
              </a:rPr>
              <a:t>педагог должен обладать</a:t>
            </a:r>
            <a:r>
              <a:rPr lang="ru-RU" sz="1200" dirty="0" smtClean="0">
                <a:latin typeface="Times New Roman" pitchFamily="18" charset="0"/>
                <a:cs typeface="Times New Roman" pitchFamily="18" charset="0"/>
              </a:rPr>
              <a:t> способностями рефлексии и </a:t>
            </a:r>
            <a:r>
              <a:rPr lang="ru-RU" sz="1200" b="1" i="1" dirty="0" smtClean="0">
                <a:latin typeface="Times New Roman" pitchFamily="18" charset="0"/>
                <a:cs typeface="Times New Roman" pitchFamily="18" charset="0"/>
              </a:rPr>
              <a:t>оперативным мышлением.</a:t>
            </a:r>
          </a:p>
          <a:p>
            <a:pPr>
              <a:buNone/>
            </a:pPr>
            <a:endParaRPr lang="ru-RU" sz="1200" b="1" i="1" dirty="0" smtClean="0">
              <a:latin typeface="Times New Roman" pitchFamily="18" charset="0"/>
              <a:cs typeface="Times New Roman" pitchFamily="18" charset="0"/>
            </a:endParaRPr>
          </a:p>
          <a:p>
            <a:pPr>
              <a:buNone/>
            </a:pPr>
            <a:endParaRPr lang="ru-RU" sz="1200" b="1" i="1" dirty="0" smtClean="0">
              <a:latin typeface="Times New Roman" pitchFamily="18" charset="0"/>
              <a:cs typeface="Times New Roman" pitchFamily="18" charset="0"/>
            </a:endParaRPr>
          </a:p>
          <a:p>
            <a:pPr>
              <a:buNone/>
            </a:pPr>
            <a:endParaRPr lang="ru-RU" sz="1200" b="1" i="1" dirty="0" smtClean="0">
              <a:latin typeface="Times New Roman" pitchFamily="18" charset="0"/>
              <a:cs typeface="Times New Roman" pitchFamily="18" charset="0"/>
            </a:endParaRPr>
          </a:p>
          <a:p>
            <a:pPr>
              <a:buNone/>
            </a:pPr>
            <a:endParaRPr lang="ru-RU" sz="1050" b="1" i="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11156"/>
          </a:xfrm>
          <a:solidFill>
            <a:schemeClr val="bg1">
              <a:lumMod val="85000"/>
            </a:schemeClr>
          </a:solidFill>
          <a:ln>
            <a:solidFill>
              <a:schemeClr val="accent2">
                <a:lumMod val="75000"/>
              </a:schemeClr>
            </a:solidFill>
          </a:ln>
        </p:spPr>
        <p:txBody>
          <a:bodyPr>
            <a:normAutofit/>
          </a:bodyPr>
          <a:lstStyle/>
          <a:p>
            <a:pPr algn="ctr"/>
            <a:r>
              <a:rPr lang="ru-RU" sz="2000" b="1" dirty="0" smtClean="0">
                <a:latin typeface="Times New Roman" pitchFamily="18" charset="0"/>
                <a:cs typeface="Times New Roman" pitchFamily="18" charset="0"/>
              </a:rPr>
              <a:t>Роль  учителя  (продолжение)</a:t>
            </a:r>
            <a:endParaRPr lang="ru-RU" sz="2000" dirty="0"/>
          </a:p>
        </p:txBody>
      </p:sp>
      <p:sp>
        <p:nvSpPr>
          <p:cNvPr id="3" name="Содержимое 2"/>
          <p:cNvSpPr>
            <a:spLocks noGrp="1"/>
          </p:cNvSpPr>
          <p:nvPr>
            <p:ph idx="1"/>
          </p:nvPr>
        </p:nvSpPr>
        <p:spPr>
          <a:xfrm>
            <a:off x="457200" y="1214422"/>
            <a:ext cx="8229600" cy="5286411"/>
          </a:xfrm>
          <a:solidFill>
            <a:schemeClr val="bg2">
              <a:lumMod val="90000"/>
            </a:schemeClr>
          </a:solidFill>
          <a:ln>
            <a:solidFill>
              <a:schemeClr val="accent2">
                <a:lumMod val="75000"/>
              </a:schemeClr>
            </a:solidFill>
          </a:ln>
        </p:spPr>
        <p:txBody>
          <a:bodyPr>
            <a:normAutofit/>
          </a:bodyPr>
          <a:lstStyle/>
          <a:p>
            <a:pPr>
              <a:buNone/>
            </a:pPr>
            <a:r>
              <a:rPr lang="ru-RU" sz="1200" dirty="0" smtClean="0">
                <a:latin typeface="Times New Roman" pitchFamily="18" charset="0"/>
                <a:cs typeface="Times New Roman" pitchFamily="18" charset="0"/>
              </a:rPr>
              <a:t>В процессе решения задачи учениками педагог должен своевременно  выявлять и устранять обстоятельства, которые </a:t>
            </a:r>
          </a:p>
          <a:p>
            <a:pPr>
              <a:buNone/>
            </a:pPr>
            <a:r>
              <a:rPr lang="ru-RU" sz="1200" dirty="0" smtClean="0">
                <a:latin typeface="Times New Roman" pitchFamily="18" charset="0"/>
                <a:cs typeface="Times New Roman" pitchFamily="18" charset="0"/>
              </a:rPr>
              <a:t>тормозят ход мыслительной </a:t>
            </a:r>
            <a:r>
              <a:rPr lang="ru-RU" sz="1200" dirty="0" err="1" smtClean="0">
                <a:latin typeface="Times New Roman" pitchFamily="18" charset="0"/>
                <a:cs typeface="Times New Roman" pitchFamily="18" charset="0"/>
              </a:rPr>
              <a:t>деятельности.Таких</a:t>
            </a:r>
            <a:r>
              <a:rPr lang="ru-RU" sz="1200" dirty="0" smtClean="0">
                <a:latin typeface="Times New Roman" pitchFamily="18" charset="0"/>
                <a:cs typeface="Times New Roman" pitchFamily="18" charset="0"/>
              </a:rPr>
              <a:t> обстоятельств может быть несколько.  Это и фиксация ученика на том или</a:t>
            </a:r>
          </a:p>
          <a:p>
            <a:pPr>
              <a:buNone/>
            </a:pPr>
            <a:r>
              <a:rPr lang="ru-RU" sz="1200" dirty="0" smtClean="0">
                <a:latin typeface="Times New Roman" pitchFamily="18" charset="0"/>
                <a:cs typeface="Times New Roman" pitchFamily="18" charset="0"/>
              </a:rPr>
              <a:t> ином способе действия, когда ученик пытается применить один или несколько хорошо усвоенных им  алгоритмов для </a:t>
            </a:r>
          </a:p>
          <a:p>
            <a:pPr>
              <a:buNone/>
            </a:pPr>
            <a:r>
              <a:rPr lang="ru-RU" sz="1200" dirty="0" smtClean="0">
                <a:latin typeface="Times New Roman" pitchFamily="18" charset="0"/>
                <a:cs typeface="Times New Roman" pitchFamily="18" charset="0"/>
              </a:rPr>
              <a:t>решения разнотипных задач. Это и неумение   учащихся  выделять существенные аспекты в проблемной задаче, </a:t>
            </a:r>
          </a:p>
          <a:p>
            <a:pPr>
              <a:buNone/>
            </a:pPr>
            <a:r>
              <a:rPr lang="ru-RU" sz="1200" dirty="0" smtClean="0">
                <a:latin typeface="Times New Roman" pitchFamily="18" charset="0"/>
                <a:cs typeface="Times New Roman" pitchFamily="18" charset="0"/>
              </a:rPr>
              <a:t>абстрагируясь от вводящих в заблуждение деталей. </a:t>
            </a:r>
          </a:p>
          <a:p>
            <a:pPr>
              <a:buNone/>
            </a:pPr>
            <a:endParaRPr lang="ru-RU" sz="1200" dirty="0" smtClean="0">
              <a:latin typeface="Times New Roman" pitchFamily="18" charset="0"/>
              <a:cs typeface="Times New Roman" pitchFamily="18" charset="0"/>
            </a:endParaRPr>
          </a:p>
          <a:p>
            <a:pPr>
              <a:buNone/>
            </a:pPr>
            <a:r>
              <a:rPr lang="ru-RU" sz="1200" dirty="0" smtClean="0">
                <a:latin typeface="Times New Roman" pitchFamily="18" charset="0"/>
                <a:cs typeface="Times New Roman" pitchFamily="18" charset="0"/>
              </a:rPr>
              <a:t>С другой стороны, педагог должен помнить, что   </a:t>
            </a:r>
            <a:r>
              <a:rPr lang="ru-RU" sz="1200" b="1" i="1" dirty="0" smtClean="0">
                <a:latin typeface="Times New Roman" pitchFamily="18" charset="0"/>
                <a:cs typeface="Times New Roman" pitchFamily="18" charset="0"/>
              </a:rPr>
              <a:t>чрезмерное вмешательство и помощь учителя способствует  </a:t>
            </a:r>
          </a:p>
          <a:p>
            <a:pPr>
              <a:buNone/>
            </a:pPr>
            <a:r>
              <a:rPr lang="ru-RU" sz="1200" b="1" i="1" dirty="0" smtClean="0">
                <a:latin typeface="Times New Roman" pitchFamily="18" charset="0"/>
                <a:cs typeface="Times New Roman" pitchFamily="18" charset="0"/>
              </a:rPr>
              <a:t>снижению активности</a:t>
            </a:r>
            <a:r>
              <a:rPr lang="ru-RU" sz="1200" dirty="0" smtClean="0">
                <a:latin typeface="Times New Roman" pitchFamily="18" charset="0"/>
                <a:cs typeface="Times New Roman" pitchFamily="18" charset="0"/>
              </a:rPr>
              <a:t> и самостоятельности учащихся. В процессе решения  проблемной  задачи преподаватель должен </a:t>
            </a:r>
          </a:p>
          <a:p>
            <a:pPr>
              <a:buNone/>
            </a:pPr>
            <a:r>
              <a:rPr lang="ru-RU" sz="1200" dirty="0" smtClean="0">
                <a:latin typeface="Times New Roman" pitchFamily="18" charset="0"/>
                <a:cs typeface="Times New Roman" pitchFamily="18" charset="0"/>
              </a:rPr>
              <a:t>стараться  увлечь учащихся проблемой и процессом ее исследования, используя мотивы  самореализации, соревнования, </a:t>
            </a:r>
          </a:p>
          <a:p>
            <a:pPr>
              <a:buNone/>
            </a:pPr>
            <a:r>
              <a:rPr lang="ru-RU" sz="1200" dirty="0" smtClean="0">
                <a:latin typeface="Times New Roman" pitchFamily="18" charset="0"/>
                <a:cs typeface="Times New Roman" pitchFamily="18" charset="0"/>
              </a:rPr>
              <a:t>создавая максимум положительных эмоций (</a:t>
            </a:r>
            <a:r>
              <a:rPr lang="ru-RU" sz="1200" dirty="0" err="1" smtClean="0">
                <a:latin typeface="Times New Roman" pitchFamily="18" charset="0"/>
                <a:cs typeface="Times New Roman" pitchFamily="18" charset="0"/>
              </a:rPr>
              <a:t>радость,удивление</a:t>
            </a:r>
            <a:r>
              <a:rPr lang="ru-RU" sz="1200" dirty="0" smtClean="0">
                <a:latin typeface="Times New Roman" pitchFamily="18" charset="0"/>
                <a:cs typeface="Times New Roman" pitchFamily="18" charset="0"/>
              </a:rPr>
              <a:t>, симпатия, успех). </a:t>
            </a:r>
            <a:r>
              <a:rPr lang="ru-RU" sz="1200" b="1" i="1" dirty="0" smtClean="0">
                <a:latin typeface="Times New Roman" pitchFamily="18" charset="0"/>
                <a:cs typeface="Times New Roman" pitchFamily="18" charset="0"/>
              </a:rPr>
              <a:t>Педагог должен проявлять </a:t>
            </a:r>
          </a:p>
          <a:p>
            <a:pPr>
              <a:buNone/>
            </a:pPr>
            <a:r>
              <a:rPr lang="ru-RU" sz="1200" b="1" i="1" dirty="0" smtClean="0">
                <a:latin typeface="Times New Roman" pitchFamily="18" charset="0"/>
                <a:cs typeface="Times New Roman" pitchFamily="18" charset="0"/>
              </a:rPr>
              <a:t>терпимость</a:t>
            </a:r>
            <a:r>
              <a:rPr lang="ru-RU" sz="1200" dirty="0" smtClean="0">
                <a:latin typeface="Times New Roman" pitchFamily="18" charset="0"/>
                <a:cs typeface="Times New Roman" pitchFamily="18" charset="0"/>
              </a:rPr>
              <a:t> к ошибкам учеников, допускаемых ими при попытках найти собственное решение, а также к </a:t>
            </a:r>
          </a:p>
          <a:p>
            <a:pPr>
              <a:buNone/>
            </a:pPr>
            <a:r>
              <a:rPr lang="ru-RU" sz="1200" dirty="0" err="1" smtClean="0">
                <a:latin typeface="Times New Roman" pitchFamily="18" charset="0"/>
                <a:cs typeface="Times New Roman" pitchFamily="18" charset="0"/>
              </a:rPr>
              <a:t>неумениюсформулировать</a:t>
            </a:r>
            <a:r>
              <a:rPr lang="ru-RU" sz="1200" dirty="0" smtClean="0">
                <a:latin typeface="Times New Roman" pitchFamily="18" charset="0"/>
                <a:cs typeface="Times New Roman" pitchFamily="18" charset="0"/>
              </a:rPr>
              <a:t>, обосновать и (или) защитить свою позицию. Будучи априори авторитетным в глазах учащихся, </a:t>
            </a:r>
          </a:p>
          <a:p>
            <a:pPr>
              <a:buNone/>
            </a:pPr>
            <a:r>
              <a:rPr lang="ru-RU" sz="1200" dirty="0" smtClean="0">
                <a:latin typeface="Times New Roman" pitchFamily="18" charset="0"/>
                <a:cs typeface="Times New Roman" pitchFamily="18" charset="0"/>
              </a:rPr>
              <a:t>он может повысить их учебную активность, если будет культивировать и подчеркивать их значимость, формировать у </a:t>
            </a:r>
          </a:p>
          <a:p>
            <a:pPr>
              <a:buNone/>
            </a:pPr>
            <a:r>
              <a:rPr lang="ru-RU" sz="1200" dirty="0" smtClean="0">
                <a:latin typeface="Times New Roman" pitchFamily="18" charset="0"/>
                <a:cs typeface="Times New Roman" pitchFamily="18" charset="0"/>
              </a:rPr>
              <a:t>учащихся веру в себя, уверенность в своих силах. Для развития творческого подхода </a:t>
            </a:r>
            <a:r>
              <a:rPr lang="ru-RU" sz="1200" b="1" i="1" dirty="0" smtClean="0">
                <a:latin typeface="Times New Roman" pitchFamily="18" charset="0"/>
                <a:cs typeface="Times New Roman" pitchFamily="18" charset="0"/>
              </a:rPr>
              <a:t>педагогу следует не допускать </a:t>
            </a:r>
          </a:p>
          <a:p>
            <a:pPr>
              <a:buNone/>
            </a:pPr>
            <a:r>
              <a:rPr lang="ru-RU" sz="1200" b="1" i="1" dirty="0" smtClean="0">
                <a:latin typeface="Times New Roman" pitchFamily="18" charset="0"/>
                <a:cs typeface="Times New Roman" pitchFamily="18" charset="0"/>
              </a:rPr>
              <a:t>формирования конформного мышления, то</a:t>
            </a:r>
            <a:r>
              <a:rPr lang="ru-RU" sz="1200" dirty="0" smtClean="0">
                <a:latin typeface="Times New Roman" pitchFamily="18" charset="0"/>
                <a:cs typeface="Times New Roman" pitchFamily="18" charset="0"/>
              </a:rPr>
              <a:t> </a:t>
            </a:r>
            <a:r>
              <a:rPr lang="ru-RU" sz="1200" b="1" i="1" dirty="0" smtClean="0">
                <a:latin typeface="Times New Roman" pitchFamily="18" charset="0"/>
                <a:cs typeface="Times New Roman" pitchFamily="18" charset="0"/>
              </a:rPr>
              <a:t>есть ориентации на мнение большинства</a:t>
            </a:r>
            <a:r>
              <a:rPr lang="ru-RU" sz="1200" dirty="0" smtClean="0">
                <a:latin typeface="Times New Roman" pitchFamily="18" charset="0"/>
                <a:cs typeface="Times New Roman" pitchFamily="18" charset="0"/>
              </a:rPr>
              <a:t>, поощрять к рискованному </a:t>
            </a:r>
          </a:p>
          <a:p>
            <a:pPr>
              <a:buNone/>
            </a:pPr>
            <a:r>
              <a:rPr lang="ru-RU" sz="1200" dirty="0" smtClean="0">
                <a:latin typeface="Times New Roman" pitchFamily="18" charset="0"/>
                <a:cs typeface="Times New Roman" pitchFamily="18" charset="0"/>
              </a:rPr>
              <a:t>поведению и проявление интуиции учеником, </a:t>
            </a:r>
            <a:r>
              <a:rPr lang="ru-RU" sz="1200" b="1" i="1" dirty="0" smtClean="0">
                <a:latin typeface="Times New Roman" pitchFamily="18" charset="0"/>
                <a:cs typeface="Times New Roman" pitchFamily="18" charset="0"/>
              </a:rPr>
              <a:t>стимулировать стремление к</a:t>
            </a:r>
            <a:r>
              <a:rPr lang="ru-RU" sz="1200" dirty="0" smtClean="0">
                <a:latin typeface="Times New Roman" pitchFamily="18" charset="0"/>
                <a:cs typeface="Times New Roman" pitchFamily="18" charset="0"/>
              </a:rPr>
              <a:t> </a:t>
            </a:r>
            <a:r>
              <a:rPr lang="ru-RU" sz="1200" b="1" i="1" dirty="0" smtClean="0">
                <a:latin typeface="Times New Roman" pitchFamily="18" charset="0"/>
                <a:cs typeface="Times New Roman" pitchFamily="18" charset="0"/>
              </a:rPr>
              <a:t>самостоятельному выбору</a:t>
            </a:r>
            <a:r>
              <a:rPr lang="ru-RU" sz="1200" dirty="0" smtClean="0">
                <a:latin typeface="Times New Roman" pitchFamily="18" charset="0"/>
                <a:cs typeface="Times New Roman" pitchFamily="18" charset="0"/>
              </a:rPr>
              <a:t> целей, задач и </a:t>
            </a:r>
          </a:p>
          <a:p>
            <a:pPr>
              <a:buNone/>
            </a:pPr>
            <a:r>
              <a:rPr lang="ru-RU" sz="1200" dirty="0" smtClean="0">
                <a:latin typeface="Times New Roman" pitchFamily="18" charset="0"/>
                <a:cs typeface="Times New Roman" pitchFamily="18" charset="0"/>
              </a:rPr>
              <a:t>средств их решения в сочетании с ответственностью за принятые решения.</a:t>
            </a:r>
          </a:p>
          <a:p>
            <a:pPr>
              <a:buNone/>
            </a:pPr>
            <a:endParaRPr lang="ru-RU" sz="1200" dirty="0" smtClean="0">
              <a:latin typeface="Times New Roman" pitchFamily="18" charset="0"/>
              <a:cs typeface="Times New Roman" pitchFamily="18" charset="0"/>
            </a:endParaRPr>
          </a:p>
          <a:p>
            <a:pPr>
              <a:buNone/>
            </a:pPr>
            <a:r>
              <a:rPr lang="ru-RU" sz="1200" dirty="0" smtClean="0">
                <a:latin typeface="Times New Roman" pitchFamily="18" charset="0"/>
                <a:cs typeface="Times New Roman" pitchFamily="18" charset="0"/>
              </a:rPr>
              <a:t>В итоге можно  сказать , что </a:t>
            </a:r>
            <a:r>
              <a:rPr lang="ru-RU" sz="1200" b="1" i="1" dirty="0" smtClean="0">
                <a:latin typeface="Times New Roman" pitchFamily="18" charset="0"/>
                <a:cs typeface="Times New Roman" pitchFamily="18" charset="0"/>
              </a:rPr>
              <a:t>проблемное обучение</a:t>
            </a:r>
            <a:r>
              <a:rPr lang="ru-RU" sz="1200" dirty="0" smtClean="0">
                <a:latin typeface="Times New Roman" pitchFamily="18" charset="0"/>
                <a:cs typeface="Times New Roman" pitchFamily="18" charset="0"/>
              </a:rPr>
              <a:t>, нацеленное во многом на мобилизацию   творческих сил учащихся, </a:t>
            </a:r>
          </a:p>
          <a:p>
            <a:pPr>
              <a:buNone/>
            </a:pPr>
            <a:r>
              <a:rPr lang="ru-RU" sz="1200" b="1" i="1" dirty="0" smtClean="0">
                <a:latin typeface="Times New Roman" pitchFamily="18" charset="0"/>
                <a:cs typeface="Times New Roman" pitchFamily="18" charset="0"/>
              </a:rPr>
              <a:t>требует</a:t>
            </a:r>
            <a:r>
              <a:rPr lang="ru-RU" sz="1200" dirty="0" smtClean="0">
                <a:latin typeface="Times New Roman" pitchFamily="18" charset="0"/>
                <a:cs typeface="Times New Roman" pitchFamily="18" charset="0"/>
              </a:rPr>
              <a:t> в такой же степени наличия  </a:t>
            </a:r>
            <a:r>
              <a:rPr lang="ru-RU" sz="1200" b="1" i="1" dirty="0" smtClean="0">
                <a:latin typeface="Times New Roman" pitchFamily="18" charset="0"/>
                <a:cs typeface="Times New Roman" pitchFamily="18" charset="0"/>
              </a:rPr>
              <a:t>творческих  характеристик и у самого педагога</a:t>
            </a:r>
            <a:r>
              <a:rPr lang="ru-RU" sz="1200" dirty="0" smtClean="0">
                <a:latin typeface="Times New Roman" pitchFamily="18" charset="0"/>
                <a:cs typeface="Times New Roman" pitchFamily="18" charset="0"/>
              </a:rPr>
              <a:t>.</a:t>
            </a:r>
          </a:p>
          <a:p>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500570"/>
            <a:ext cx="5486400" cy="571504"/>
          </a:xfrm>
        </p:spPr>
        <p:txBody>
          <a:bodyPr>
            <a:normAutofit/>
          </a:bodyPr>
          <a:lstStyle/>
          <a:p>
            <a:pPr algn="ctr"/>
            <a:r>
              <a:rPr lang="vi-VN" sz="1800" dirty="0" smtClean="0"/>
              <a:t>Сокра́т</a:t>
            </a:r>
            <a:r>
              <a:rPr lang="ru-RU" sz="1800" b="0" dirty="0" smtClean="0"/>
              <a:t>,</a:t>
            </a:r>
            <a:br>
              <a:rPr lang="ru-RU" sz="1800" b="0" dirty="0" smtClean="0"/>
            </a:br>
            <a:r>
              <a:rPr lang="ru-RU" sz="1800" b="0" dirty="0" smtClean="0"/>
              <a:t> </a:t>
            </a:r>
            <a:r>
              <a:rPr lang="ru-RU" sz="1800" b="0" dirty="0">
                <a:latin typeface="Times New Roman" pitchFamily="18" charset="0"/>
                <a:cs typeface="Times New Roman" pitchFamily="18" charset="0"/>
              </a:rPr>
              <a:t>древнегреческий </a:t>
            </a:r>
            <a:r>
              <a:rPr lang="ru-RU" sz="1800" b="0" dirty="0" smtClean="0">
                <a:latin typeface="Times New Roman" pitchFamily="18" charset="0"/>
                <a:cs typeface="Times New Roman" pitchFamily="18" charset="0"/>
              </a:rPr>
              <a:t> </a:t>
            </a:r>
            <a:r>
              <a:rPr lang="ru-RU" sz="1800" b="0" u="sng" dirty="0" smtClean="0">
                <a:solidFill>
                  <a:schemeClr val="tx1"/>
                </a:solidFill>
                <a:latin typeface="Times New Roman" pitchFamily="18" charset="0"/>
                <a:cs typeface="Times New Roman" pitchFamily="18" charset="0"/>
                <a:hlinkClick r:id="rId3" tooltip="Философ"/>
              </a:rPr>
              <a:t>философ</a:t>
            </a:r>
            <a:r>
              <a:rPr lang="ru-RU" sz="1800" b="0" u="sng" dirty="0" smtClean="0">
                <a:solidFill>
                  <a:schemeClr val="tx1"/>
                </a:solidFill>
                <a:latin typeface="Times New Roman" pitchFamily="18" charset="0"/>
                <a:cs typeface="Times New Roman" pitchFamily="18" charset="0"/>
              </a:rPr>
              <a:t>,   </a:t>
            </a:r>
            <a:r>
              <a:rPr lang="ru-RU" sz="1800" b="0" u="sng" dirty="0" smtClean="0">
                <a:solidFill>
                  <a:schemeClr val="tx1"/>
                </a:solidFill>
                <a:latin typeface="Times New Roman" pitchFamily="18" charset="0"/>
                <a:cs typeface="Times New Roman" pitchFamily="18" charset="0"/>
                <a:hlinkClick r:id="rId4" tooltip="399 г. до н. э."/>
              </a:rPr>
              <a:t> (399 </a:t>
            </a:r>
            <a:r>
              <a:rPr lang="ru-RU" sz="1800" b="0" u="sng" dirty="0">
                <a:solidFill>
                  <a:schemeClr val="tx1"/>
                </a:solidFill>
                <a:latin typeface="Times New Roman" pitchFamily="18" charset="0"/>
                <a:cs typeface="Times New Roman" pitchFamily="18" charset="0"/>
                <a:hlinkClick r:id="rId4" tooltip="399 г. до н. э."/>
              </a:rPr>
              <a:t>г. до </a:t>
            </a:r>
            <a:r>
              <a:rPr lang="ru-RU" sz="1800" b="0" u="sng" dirty="0" smtClean="0">
                <a:solidFill>
                  <a:schemeClr val="tx1"/>
                </a:solidFill>
                <a:latin typeface="Times New Roman" pitchFamily="18" charset="0"/>
                <a:cs typeface="Times New Roman" pitchFamily="18" charset="0"/>
                <a:hlinkClick r:id="rId4" tooltip="399 г. до н. э."/>
              </a:rPr>
              <a:t>н.э</a:t>
            </a:r>
            <a:r>
              <a:rPr lang="ru-RU" sz="1800" b="0" dirty="0" smtClean="0">
                <a:solidFill>
                  <a:schemeClr val="tx1"/>
                </a:solidFill>
                <a:latin typeface="Times New Roman" pitchFamily="18" charset="0"/>
                <a:cs typeface="Times New Roman" pitchFamily="18" charset="0"/>
                <a:hlinkClick r:id="rId4" tooltip="399 г. до н. э."/>
              </a:rPr>
              <a:t>) </a:t>
            </a:r>
            <a:endParaRPr lang="ru-RU" sz="1800" dirty="0">
              <a:solidFill>
                <a:schemeClr val="tx1"/>
              </a:solidFill>
              <a:latin typeface="Times New Roman" pitchFamily="18" charset="0"/>
              <a:cs typeface="Times New Roman" pitchFamily="18" charset="0"/>
            </a:endParaRPr>
          </a:p>
        </p:txBody>
      </p:sp>
      <p:sp>
        <p:nvSpPr>
          <p:cNvPr id="4" name="Текст 3"/>
          <p:cNvSpPr>
            <a:spLocks noGrp="1"/>
          </p:cNvSpPr>
          <p:nvPr>
            <p:ph type="body" sz="half" idx="2"/>
          </p:nvPr>
        </p:nvSpPr>
        <p:spPr>
          <a:xfrm>
            <a:off x="1928794" y="5429264"/>
            <a:ext cx="5992836" cy="742937"/>
          </a:xfrm>
        </p:spPr>
        <p:txBody>
          <a:bodyPr>
            <a:noAutofit/>
          </a:bodyPr>
          <a:lstStyle/>
          <a:p>
            <a:r>
              <a:rPr lang="ru-RU" sz="1800" b="1" i="1" dirty="0" smtClean="0"/>
              <a:t>Сократ  </a:t>
            </a:r>
            <a:r>
              <a:rPr lang="ru-RU" sz="1800" dirty="0" smtClean="0"/>
              <a:t>широко применял </a:t>
            </a:r>
            <a:r>
              <a:rPr lang="ru-RU" sz="1800" b="1" i="1" dirty="0"/>
              <a:t>эвристический метод</a:t>
            </a:r>
            <a:r>
              <a:rPr lang="ru-RU" sz="1800" b="1" i="1" dirty="0">
                <a:solidFill>
                  <a:srgbClr val="FF0000"/>
                </a:solidFill>
              </a:rPr>
              <a:t> </a:t>
            </a:r>
            <a:r>
              <a:rPr lang="ru-RU" sz="1800" dirty="0"/>
              <a:t>обучения в виде бесед, названный им </a:t>
            </a:r>
            <a:r>
              <a:rPr lang="ru-RU" sz="1800" b="1" i="1" dirty="0" err="1"/>
              <a:t>майевтикой</a:t>
            </a:r>
            <a:r>
              <a:rPr lang="ru-RU" sz="1800" dirty="0"/>
              <a:t>. </a:t>
            </a:r>
          </a:p>
        </p:txBody>
      </p:sp>
      <p:pic>
        <p:nvPicPr>
          <p:cNvPr id="2052" name="Picture 4" descr="Фото"/>
          <p:cNvPicPr>
            <a:picLocks noGrp="1" noChangeAspect="1" noChangeArrowheads="1"/>
          </p:cNvPicPr>
          <p:nvPr>
            <p:ph type="pic" idx="1"/>
          </p:nvPr>
        </p:nvPicPr>
        <p:blipFill>
          <a:blip r:embed="rId5"/>
          <a:srcRect t="19572" b="19572"/>
          <a:stretch>
            <a:fillRect/>
          </a:stretch>
        </p:blipFill>
        <p:spPr bwMode="auto">
          <a:xfrm>
            <a:off x="1500166" y="214290"/>
            <a:ext cx="6215106" cy="4214841"/>
          </a:xfrm>
          <a:prstGeom prst="rect">
            <a:avLst/>
          </a:prstGeom>
          <a:noFill/>
          <a:ln>
            <a:solidFill>
              <a:schemeClr val="tx1"/>
            </a:solidFill>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39718"/>
          </a:xfrm>
          <a:solidFill>
            <a:schemeClr val="bg1">
              <a:lumMod val="85000"/>
            </a:schemeClr>
          </a:solidFill>
        </p:spPr>
        <p:txBody>
          <a:bodyPr>
            <a:normAutofit/>
          </a:bodyPr>
          <a:lstStyle/>
          <a:p>
            <a:pPr algn="ctr"/>
            <a:r>
              <a:rPr lang="ru-RU" sz="2000" b="1" dirty="0" smtClean="0">
                <a:latin typeface="Times New Roman" pitchFamily="18" charset="0"/>
                <a:cs typeface="Times New Roman" pitchFamily="18" charset="0"/>
              </a:rPr>
              <a:t>Роль  учителя  (продолжение)</a:t>
            </a:r>
            <a:endParaRPr lang="ru-RU" sz="200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000108"/>
            <a:ext cx="8229600" cy="5643602"/>
          </a:xfrm>
          <a:solidFill>
            <a:schemeClr val="bg2">
              <a:lumMod val="90000"/>
            </a:schemeClr>
          </a:solidFill>
          <a:ln>
            <a:solidFill>
              <a:schemeClr val="accent2">
                <a:lumMod val="75000"/>
              </a:schemeClr>
            </a:solidFill>
          </a:ln>
        </p:spPr>
        <p:txBody>
          <a:bodyPr>
            <a:normAutofit/>
          </a:bodyPr>
          <a:lstStyle/>
          <a:p>
            <a:pPr>
              <a:buNone/>
            </a:pPr>
            <a:r>
              <a:rPr lang="ru-RU" sz="1200" dirty="0" smtClean="0">
                <a:latin typeface="Times New Roman" pitchFamily="18" charset="0"/>
                <a:cs typeface="Times New Roman" pitchFamily="18" charset="0"/>
              </a:rPr>
              <a:t>       Кроме  того,  в  методической  литературе   </a:t>
            </a:r>
            <a:r>
              <a:rPr lang="ru-RU" sz="1200" dirty="0" err="1" smtClean="0">
                <a:latin typeface="Times New Roman" pitchFamily="18" charset="0"/>
                <a:cs typeface="Times New Roman" pitchFamily="18" charset="0"/>
              </a:rPr>
              <a:t>выделяютсяь</a:t>
            </a:r>
            <a:r>
              <a:rPr lang="ru-RU" sz="1200" dirty="0" smtClean="0">
                <a:latin typeface="Times New Roman" pitchFamily="18" charset="0"/>
                <a:cs typeface="Times New Roman" pitchFamily="18" charset="0"/>
              </a:rPr>
              <a:t> следующие </a:t>
            </a:r>
            <a:r>
              <a:rPr lang="ru-RU" sz="1200" b="1" i="1" dirty="0" smtClean="0">
                <a:latin typeface="Times New Roman" pitchFamily="18" charset="0"/>
                <a:cs typeface="Times New Roman" pitchFamily="18" charset="0"/>
              </a:rPr>
              <a:t>задачи,</a:t>
            </a:r>
            <a:r>
              <a:rPr lang="ru-RU" sz="1200" dirty="0" smtClean="0">
                <a:latin typeface="Times New Roman" pitchFamily="18" charset="0"/>
                <a:cs typeface="Times New Roman" pitchFamily="18" charset="0"/>
              </a:rPr>
              <a:t> которые ставит перед </a:t>
            </a:r>
          </a:p>
          <a:p>
            <a:pPr>
              <a:buNone/>
            </a:pPr>
            <a:r>
              <a:rPr lang="ru-RU" sz="1200" dirty="0" smtClean="0">
                <a:latin typeface="Times New Roman" pitchFamily="18" charset="0"/>
                <a:cs typeface="Times New Roman" pitchFamily="18" charset="0"/>
              </a:rPr>
              <a:t>       преподавателем проблемное обучение: </a:t>
            </a:r>
            <a:br>
              <a:rPr lang="ru-RU" sz="1200" dirty="0" smtClean="0">
                <a:latin typeface="Times New Roman" pitchFamily="18" charset="0"/>
                <a:cs typeface="Times New Roman" pitchFamily="18" charset="0"/>
              </a:rPr>
            </a:br>
            <a:r>
              <a:rPr lang="ru-RU" sz="1200" dirty="0" smtClean="0">
                <a:latin typeface="Times New Roman" pitchFamily="18" charset="0"/>
                <a:cs typeface="Times New Roman" pitchFamily="18" charset="0"/>
              </a:rPr>
              <a:t>           </a:t>
            </a:r>
            <a:r>
              <a:rPr lang="ru-RU" sz="1200" b="1" i="1" dirty="0" smtClean="0">
                <a:latin typeface="Times New Roman" pitchFamily="18" charset="0"/>
                <a:cs typeface="Times New Roman" pitchFamily="18" charset="0"/>
              </a:rPr>
              <a:t>- информативное обеспечение;</a:t>
            </a:r>
            <a:r>
              <a:rPr lang="ru-RU" sz="1200" dirty="0" smtClean="0">
                <a:latin typeface="Times New Roman" pitchFamily="18" charset="0"/>
                <a:cs typeface="Times New Roman" pitchFamily="18" charset="0"/>
              </a:rPr>
              <a:t/>
            </a:r>
            <a:br>
              <a:rPr lang="ru-RU" sz="1200" dirty="0" smtClean="0">
                <a:latin typeface="Times New Roman" pitchFamily="18" charset="0"/>
                <a:cs typeface="Times New Roman" pitchFamily="18" charset="0"/>
              </a:rPr>
            </a:br>
            <a:r>
              <a:rPr lang="ru-RU" sz="1200" b="1" i="1" dirty="0" smtClean="0">
                <a:latin typeface="Times New Roman" pitchFamily="18" charset="0"/>
                <a:cs typeface="Times New Roman" pitchFamily="18" charset="0"/>
              </a:rPr>
              <a:t>           - направление исследования;</a:t>
            </a:r>
            <a:r>
              <a:rPr lang="ru-RU" sz="1200" dirty="0" smtClean="0">
                <a:latin typeface="Times New Roman" pitchFamily="18" charset="0"/>
                <a:cs typeface="Times New Roman" pitchFamily="18" charset="0"/>
              </a:rPr>
              <a:t> </a:t>
            </a:r>
            <a:br>
              <a:rPr lang="ru-RU" sz="1200" dirty="0" smtClean="0">
                <a:latin typeface="Times New Roman" pitchFamily="18" charset="0"/>
                <a:cs typeface="Times New Roman" pitchFamily="18" charset="0"/>
              </a:rPr>
            </a:br>
            <a:r>
              <a:rPr lang="ru-RU" sz="1200" b="1" i="1" dirty="0" smtClean="0">
                <a:latin typeface="Times New Roman" pitchFamily="18" charset="0"/>
                <a:cs typeface="Times New Roman" pitchFamily="18" charset="0"/>
              </a:rPr>
              <a:t>           - изменение содержания</a:t>
            </a:r>
            <a:r>
              <a:rPr lang="ru-RU" sz="1200" dirty="0" smtClean="0">
                <a:latin typeface="Times New Roman" pitchFamily="18" charset="0"/>
                <a:cs typeface="Times New Roman" pitchFamily="18" charset="0"/>
              </a:rPr>
              <a:t> и (или) структуры </a:t>
            </a:r>
            <a:r>
              <a:rPr lang="ru-RU" sz="1200" b="1" i="1" dirty="0" smtClean="0">
                <a:latin typeface="Times New Roman" pitchFamily="18" charset="0"/>
                <a:cs typeface="Times New Roman" pitchFamily="18" charset="0"/>
              </a:rPr>
              <a:t>учебного материала;</a:t>
            </a:r>
            <a:r>
              <a:rPr lang="ru-RU" sz="1200" dirty="0" smtClean="0">
                <a:latin typeface="Times New Roman" pitchFamily="18" charset="0"/>
                <a:cs typeface="Times New Roman" pitchFamily="18" charset="0"/>
              </a:rPr>
              <a:t> </a:t>
            </a:r>
          </a:p>
          <a:p>
            <a:pPr>
              <a:buFont typeface="Wingdings" pitchFamily="2" charset="2"/>
              <a:buChar char="§"/>
            </a:pPr>
            <a:r>
              <a:rPr lang="ru-RU" sz="1200" dirty="0" smtClean="0">
                <a:latin typeface="Times New Roman" pitchFamily="18" charset="0"/>
                <a:cs typeface="Times New Roman" pitchFamily="18" charset="0"/>
              </a:rPr>
              <a:t>Под </a:t>
            </a:r>
            <a:r>
              <a:rPr lang="ru-RU" sz="1200" b="1" i="1" dirty="0" smtClean="0">
                <a:latin typeface="Times New Roman" pitchFamily="18" charset="0"/>
                <a:cs typeface="Times New Roman" pitchFamily="18" charset="0"/>
              </a:rPr>
              <a:t>информативным обеспечением</a:t>
            </a:r>
            <a:r>
              <a:rPr lang="ru-RU" sz="1200" dirty="0" smtClean="0">
                <a:latin typeface="Times New Roman" pitchFamily="18" charset="0"/>
                <a:cs typeface="Times New Roman" pitchFamily="18" charset="0"/>
              </a:rPr>
              <a:t> в данном случае  понимается, конечно, не предоставление знаний в готовом виде. Во-первых, речь идет о постановке проблемных ситуаций, в ходе которых учащимся дается тот самый минимум информации, который необходим для возникновения противоречия .  Во-вторых, речь идет об информации, требуемой для успешного решения проблемной задачи, которая на данном этапе выходит за рамки зоны ближайшего развития учащегося. Поиск всей остальной информации осуществляется учащимися самостоятельно или при помощи педагога, но все же в рамках поиска, а не усвоения. </a:t>
            </a:r>
          </a:p>
          <a:p>
            <a:endParaRPr lang="ru-RU" sz="1200" dirty="0" smtClean="0">
              <a:latin typeface="Times New Roman" pitchFamily="18" charset="0"/>
              <a:cs typeface="Times New Roman" pitchFamily="18" charset="0"/>
            </a:endParaRPr>
          </a:p>
          <a:p>
            <a:pPr>
              <a:buFont typeface="Wingdings" pitchFamily="2" charset="2"/>
              <a:buChar char="§"/>
            </a:pPr>
            <a:r>
              <a:rPr lang="ru-RU" sz="1200" dirty="0" smtClean="0">
                <a:latin typeface="Times New Roman" pitchFamily="18" charset="0"/>
                <a:cs typeface="Times New Roman" pitchFamily="18" charset="0"/>
              </a:rPr>
              <a:t>Следующая задача – </a:t>
            </a:r>
            <a:r>
              <a:rPr lang="ru-RU" sz="1200" b="1" i="1" dirty="0" smtClean="0">
                <a:latin typeface="Times New Roman" pitchFamily="18" charset="0"/>
                <a:cs typeface="Times New Roman" pitchFamily="18" charset="0"/>
              </a:rPr>
              <a:t>направление исследования</a:t>
            </a:r>
            <a:r>
              <a:rPr lang="ru-RU" sz="1200" dirty="0" smtClean="0">
                <a:latin typeface="Times New Roman" pitchFamily="18" charset="0"/>
                <a:cs typeface="Times New Roman" pitchFamily="18" charset="0"/>
              </a:rPr>
              <a:t> – характеризует положение педагога при проблемном обучении. Педагог перестает быть источником знаний, а становится помощником или руководителем в поиске этих знаний. Особенность проблемного обучения заключается в том, что педагог одновременно выступает и как координатор или партнер (в ходе каждого этапа обучения), и как руководитель обучения (если рассматривать обучение как единое целое). Педагог организует весь процесс обучения и – в случае необходимости – включается в него для поддержания процесса в требуемом русле. Кроме того, к отдельному аспекту этой задачи педагога можно отнести организацию и методическое обеспечение выполнения задания в команде, группе учащихся, когда</a:t>
            </a:r>
            <a:r>
              <a:rPr lang="ru-RU" sz="1400" dirty="0" smtClean="0">
                <a:latin typeface="Times New Roman" pitchFamily="18" charset="0"/>
                <a:cs typeface="Times New Roman" pitchFamily="18" charset="0"/>
              </a:rPr>
              <a:t> </a:t>
            </a:r>
            <a:r>
              <a:rPr lang="ru-RU" sz="1200" dirty="0" smtClean="0">
                <a:latin typeface="Times New Roman" pitchFamily="18" charset="0"/>
                <a:cs typeface="Times New Roman" pitchFamily="18" charset="0"/>
              </a:rPr>
              <a:t>такое вмешательство объективно необходимо.</a:t>
            </a:r>
          </a:p>
          <a:p>
            <a:pPr>
              <a:buFont typeface="Wingdings" pitchFamily="2" charset="2"/>
              <a:buChar char="§"/>
            </a:pPr>
            <a:endParaRPr lang="ru-RU" sz="1200" dirty="0" smtClean="0">
              <a:latin typeface="Times New Roman" pitchFamily="18" charset="0"/>
              <a:cs typeface="Times New Roman" pitchFamily="18" charset="0"/>
            </a:endParaRPr>
          </a:p>
          <a:p>
            <a:r>
              <a:rPr lang="ru-RU" sz="1200" dirty="0" smtClean="0">
                <a:latin typeface="Times New Roman" pitchFamily="18" charset="0"/>
                <a:cs typeface="Times New Roman" pitchFamily="18" charset="0"/>
              </a:rPr>
              <a:t>Задача по </a:t>
            </a:r>
            <a:r>
              <a:rPr lang="ru-RU" sz="1200" b="1" i="1" dirty="0" smtClean="0">
                <a:latin typeface="Times New Roman" pitchFamily="18" charset="0"/>
                <a:cs typeface="Times New Roman" pitchFamily="18" charset="0"/>
              </a:rPr>
              <a:t>изменению содержания и (или) структуры учебного материала.</a:t>
            </a:r>
            <a:r>
              <a:rPr lang="ru-RU" sz="1200" dirty="0" smtClean="0">
                <a:latin typeface="Times New Roman" pitchFamily="18" charset="0"/>
                <a:cs typeface="Times New Roman" pitchFamily="18" charset="0"/>
              </a:rPr>
              <a:t> По   сравнению с традиционной концепцией обучения при проблемном в силу объективных причин может быть изучен меньший объем конкретного материала, и оно требует существенного изменения структуры учебного материала с целью придания ему характера </a:t>
            </a:r>
            <a:r>
              <a:rPr lang="ru-RU" sz="1200" dirty="0" err="1" smtClean="0">
                <a:latin typeface="Times New Roman" pitchFamily="18" charset="0"/>
                <a:cs typeface="Times New Roman" pitchFamily="18" charset="0"/>
              </a:rPr>
              <a:t>проблемности</a:t>
            </a:r>
            <a:r>
              <a:rPr lang="ru-RU" sz="1200" dirty="0" smtClean="0">
                <a:latin typeface="Times New Roman" pitchFamily="18" charset="0"/>
                <a:cs typeface="Times New Roman" pitchFamily="18" charset="0"/>
              </a:rPr>
              <a:t>. Эту  задачу  приходится решать самим педагогам: создавать органичную систему проблемных  ситуаций  и  адаптировать ее с учетом индивидуальных темпов усвоения учебного материала конкретными учащимися. </a:t>
            </a:r>
          </a:p>
          <a:p>
            <a:endParaRPr lang="ru-RU" sz="1400" dirty="0" smtClean="0">
              <a:latin typeface="Times New Roman" pitchFamily="18" charset="0"/>
              <a:cs typeface="Times New Roman" pitchFamily="18" charset="0"/>
            </a:endParaRPr>
          </a:p>
          <a:p>
            <a:endParaRPr lang="ru-RU"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8186766" cy="680068"/>
          </a:xfrm>
          <a:solidFill>
            <a:schemeClr val="bg1">
              <a:lumMod val="85000"/>
            </a:schemeClr>
          </a:solidFill>
          <a:ln>
            <a:solidFill>
              <a:schemeClr val="accent2">
                <a:lumMod val="75000"/>
              </a:schemeClr>
            </a:solidFill>
          </a:ln>
        </p:spPr>
        <p:txBody>
          <a:bodyPr>
            <a:normAutofit/>
          </a:bodyPr>
          <a:lstStyle/>
          <a:p>
            <a:pPr algn="ctr"/>
            <a:r>
              <a:rPr lang="ru-RU" sz="2000" b="1" dirty="0" smtClean="0">
                <a:latin typeface="Times New Roman" pitchFamily="18" charset="0"/>
                <a:cs typeface="Times New Roman" pitchFamily="18" charset="0"/>
              </a:rPr>
              <a:t>Заключение</a:t>
            </a:r>
            <a:endParaRPr lang="ru-RU" sz="2000" b="1"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609416"/>
            <a:ext cx="8186766" cy="4846320"/>
          </a:xfrm>
          <a:solidFill>
            <a:schemeClr val="bg2">
              <a:lumMod val="90000"/>
            </a:schemeClr>
          </a:solidFill>
          <a:ln>
            <a:solidFill>
              <a:schemeClr val="accent2">
                <a:lumMod val="75000"/>
              </a:schemeClr>
            </a:solidFill>
          </a:ln>
        </p:spPr>
        <p:txBody>
          <a:bodyPr>
            <a:normAutofit/>
          </a:bodyPr>
          <a:lstStyle/>
          <a:p>
            <a:pPr>
              <a:buFont typeface="Wingdings" pitchFamily="2" charset="2"/>
              <a:buChar char="§"/>
            </a:pPr>
            <a:r>
              <a:rPr lang="ru-RU" sz="1600" dirty="0" smtClean="0">
                <a:latin typeface="Times New Roman" pitchFamily="18" charset="0"/>
                <a:cs typeface="Times New Roman" pitchFamily="18" charset="0"/>
              </a:rPr>
              <a:t>Как  видно  из  всего  вышесказанного,  метод  проблемного  обучения  посредством  создания  проблемных  ситуаций  является  действительно  мощным  средством  активизации  мыслительной  и  речемыслительной  деятельности  учащихся,  формирования  творческого  мышления  и   социализации  личности. </a:t>
            </a:r>
          </a:p>
          <a:p>
            <a:pPr>
              <a:buFont typeface="Wingdings" pitchFamily="2" charset="2"/>
              <a:buChar char="§"/>
            </a:pPr>
            <a:endParaRPr lang="ru-RU" sz="1600" dirty="0" smtClean="0">
              <a:latin typeface="Times New Roman" pitchFamily="18" charset="0"/>
              <a:cs typeface="Times New Roman" pitchFamily="18" charset="0"/>
            </a:endParaRPr>
          </a:p>
          <a:p>
            <a:pPr>
              <a:buFont typeface="Wingdings" pitchFamily="2" charset="2"/>
              <a:buChar char="§"/>
            </a:pPr>
            <a:r>
              <a:rPr lang="ru-RU" sz="1600" dirty="0" smtClean="0">
                <a:latin typeface="Times New Roman" pitchFamily="18" charset="0"/>
                <a:cs typeface="Times New Roman" pitchFamily="18" charset="0"/>
              </a:rPr>
              <a:t> Метод  проблемного  обучения  четко  позиционирует  учителя  как  модератора,  направляющего  ученика  по  пути  самостоятельного  обретения  знаний, а  не  предоставления  знаний  в  готовом  виде, что  как  нельзя более  соответствует  требованиям  современных  образовательных  концепций.</a:t>
            </a:r>
          </a:p>
          <a:p>
            <a:pPr>
              <a:buFont typeface="Wingdings" pitchFamily="2" charset="2"/>
              <a:buChar char="§"/>
            </a:pPr>
            <a:endParaRPr lang="ru-RU" sz="1600" dirty="0" smtClean="0">
              <a:latin typeface="Times New Roman" pitchFamily="18" charset="0"/>
              <a:cs typeface="Times New Roman" pitchFamily="18" charset="0"/>
            </a:endParaRPr>
          </a:p>
          <a:p>
            <a:pPr>
              <a:buFont typeface="Wingdings" pitchFamily="2" charset="2"/>
              <a:buChar char="§"/>
            </a:pPr>
            <a:r>
              <a:rPr lang="ru-RU" sz="1600" dirty="0" smtClean="0">
                <a:latin typeface="Times New Roman" pitchFamily="18" charset="0"/>
                <a:cs typeface="Times New Roman" pitchFamily="18" charset="0"/>
              </a:rPr>
              <a:t>И  </a:t>
            </a:r>
            <a:r>
              <a:rPr lang="ru-RU" sz="1600" dirty="0" err="1" smtClean="0">
                <a:latin typeface="Times New Roman" pitchFamily="18" charset="0"/>
                <a:cs typeface="Times New Roman" pitchFamily="18" charset="0"/>
              </a:rPr>
              <a:t>последнее,но</a:t>
            </a:r>
            <a:r>
              <a:rPr lang="ru-RU" sz="1600" dirty="0" smtClean="0">
                <a:latin typeface="Times New Roman" pitchFamily="18" charset="0"/>
                <a:cs typeface="Times New Roman" pitchFamily="18" charset="0"/>
              </a:rPr>
              <a:t>  не  менее важное  обстоятельство.  Роль  модератора  (ведущего) - это  не  упрощение  роли  учителя,  как  может  показаться  с  первого  взгляда,  а,  наоборот,  ее   усложнения,  т.к.  требует  наличия  творческих  характеристик  у  самого  учителя.</a:t>
            </a:r>
            <a:endParaRPr lang="ru-RU"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a:xfrm>
            <a:off x="0" y="0"/>
            <a:ext cx="9144000" cy="6858000"/>
          </a:xfrm>
          <a:solidFill>
            <a:schemeClr val="bg2">
              <a:lumMod val="75000"/>
            </a:schemeClr>
          </a:solidFill>
          <a:ln>
            <a:solidFill>
              <a:schemeClr val="accent2">
                <a:lumMod val="75000"/>
              </a:schemeClr>
            </a:solidFill>
          </a:ln>
        </p:spPr>
        <p:txBody>
          <a:bodyPr>
            <a:normAutofit/>
          </a:bodyPr>
          <a:lstStyle/>
          <a:p>
            <a:pPr algn="ctr">
              <a:buNone/>
            </a:pPr>
            <a:r>
              <a:rPr lang="ru-RU" sz="8000" dirty="0" smtClean="0"/>
              <a:t> </a:t>
            </a:r>
          </a:p>
          <a:p>
            <a:pPr algn="ctr">
              <a:buNone/>
            </a:pPr>
            <a:r>
              <a:rPr lang="en-US" sz="8000" dirty="0" smtClean="0"/>
              <a:t>Thank  you </a:t>
            </a:r>
          </a:p>
          <a:p>
            <a:pPr algn="ctr">
              <a:buNone/>
            </a:pPr>
            <a:r>
              <a:rPr lang="en-US" sz="8000" dirty="0" smtClean="0"/>
              <a:t> for  your  attention</a:t>
            </a:r>
            <a:endParaRPr lang="ru-RU" sz="8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200" dirty="0" smtClean="0"/>
              <a:t>Платон</a:t>
            </a:r>
            <a:r>
              <a:rPr lang="ru-RU" sz="2200" b="0" dirty="0" smtClean="0"/>
              <a:t> </a:t>
            </a:r>
            <a:r>
              <a:rPr lang="ru-RU" b="0" dirty="0" smtClean="0"/>
              <a:t/>
            </a:r>
            <a:br>
              <a:rPr lang="ru-RU" b="0" dirty="0" smtClean="0"/>
            </a:br>
            <a:r>
              <a:rPr lang="ru-RU" sz="2400" b="0" dirty="0" smtClean="0">
                <a:solidFill>
                  <a:schemeClr val="tx1">
                    <a:lumMod val="95000"/>
                    <a:lumOff val="5000"/>
                  </a:schemeClr>
                </a:solidFill>
                <a:hlinkClick r:id="rId2" tooltip="Древняя Греция"/>
              </a:rPr>
              <a:t>древнегреческий</a:t>
            </a:r>
            <a:r>
              <a:rPr lang="ru-RU" sz="2400" b="0" dirty="0" smtClean="0">
                <a:solidFill>
                  <a:schemeClr val="tx1">
                    <a:lumMod val="95000"/>
                    <a:lumOff val="5000"/>
                  </a:schemeClr>
                </a:solidFill>
              </a:rPr>
              <a:t>  </a:t>
            </a:r>
            <a:r>
              <a:rPr lang="ru-RU" sz="2400" b="0" dirty="0" smtClean="0">
                <a:solidFill>
                  <a:schemeClr val="tx1">
                    <a:lumMod val="95000"/>
                    <a:lumOff val="5000"/>
                  </a:schemeClr>
                </a:solidFill>
                <a:hlinkClick r:id="rId3" tooltip="Философ"/>
              </a:rPr>
              <a:t>философ</a:t>
            </a:r>
            <a:r>
              <a:rPr lang="ru-RU" sz="2400" b="0" dirty="0" smtClean="0">
                <a:solidFill>
                  <a:schemeClr val="tx1">
                    <a:lumMod val="95000"/>
                    <a:lumOff val="5000"/>
                  </a:schemeClr>
                </a:solidFill>
              </a:rPr>
              <a:t>, </a:t>
            </a:r>
            <a:r>
              <a:rPr lang="ru-RU" sz="2400" b="0" dirty="0" smtClean="0"/>
              <a:t>ученик </a:t>
            </a:r>
            <a:r>
              <a:rPr lang="ru-RU" sz="2400" b="0" dirty="0" smtClean="0">
                <a:solidFill>
                  <a:schemeClr val="tx1">
                    <a:lumMod val="95000"/>
                    <a:lumOff val="5000"/>
                  </a:schemeClr>
                </a:solidFill>
                <a:hlinkClick r:id="rId4" tooltip="Сократ"/>
              </a:rPr>
              <a:t>Сократа</a:t>
            </a:r>
            <a:r>
              <a:rPr lang="ru-RU" b="0" dirty="0" smtClean="0">
                <a:solidFill>
                  <a:schemeClr val="tx1">
                    <a:lumMod val="95000"/>
                    <a:lumOff val="5000"/>
                  </a:schemeClr>
                </a:solidFill>
              </a:rPr>
              <a:t>.</a:t>
            </a:r>
            <a:endParaRPr lang="ru-RU" dirty="0">
              <a:solidFill>
                <a:schemeClr val="tx1">
                  <a:lumMod val="95000"/>
                  <a:lumOff val="5000"/>
                </a:schemeClr>
              </a:solidFill>
            </a:endParaRPr>
          </a:p>
        </p:txBody>
      </p:sp>
      <p:sp>
        <p:nvSpPr>
          <p:cNvPr id="4" name="Текст 3"/>
          <p:cNvSpPr>
            <a:spLocks noGrp="1"/>
          </p:cNvSpPr>
          <p:nvPr>
            <p:ph type="body" sz="half" idx="2"/>
          </p:nvPr>
        </p:nvSpPr>
        <p:spPr>
          <a:xfrm>
            <a:off x="1792288" y="5367338"/>
            <a:ext cx="5486400" cy="1276371"/>
          </a:xfrm>
        </p:spPr>
        <p:txBody>
          <a:bodyPr>
            <a:noAutofit/>
          </a:bodyPr>
          <a:lstStyle/>
          <a:p>
            <a:r>
              <a:rPr lang="ru-RU" sz="1800" dirty="0" smtClean="0"/>
              <a:t>Использовал  </a:t>
            </a:r>
            <a:r>
              <a:rPr lang="ru-RU" sz="2000" b="1" i="1" dirty="0"/>
              <a:t>метод </a:t>
            </a:r>
            <a:r>
              <a:rPr lang="ru-RU" sz="2000" b="1" i="1" dirty="0" smtClean="0"/>
              <a:t> диалога ;</a:t>
            </a:r>
            <a:r>
              <a:rPr lang="ru-RU" sz="1800" dirty="0" smtClean="0"/>
              <a:t> </a:t>
            </a:r>
            <a:r>
              <a:rPr lang="ru-RU" sz="2000" b="1" i="1" dirty="0"/>
              <a:t>обучение и радость </a:t>
            </a:r>
            <a:r>
              <a:rPr lang="ru-RU" sz="1800" dirty="0"/>
              <a:t>познания, по его мнению, должны быть </a:t>
            </a:r>
            <a:r>
              <a:rPr lang="ru-RU" sz="2000" b="1" dirty="0"/>
              <a:t>неразделимы</a:t>
            </a:r>
            <a:r>
              <a:rPr lang="ru-RU" sz="1800" b="1" dirty="0"/>
              <a:t>; </a:t>
            </a:r>
            <a:r>
              <a:rPr lang="ru-RU" sz="1800" b="1" dirty="0" smtClean="0"/>
              <a:t> </a:t>
            </a:r>
            <a:r>
              <a:rPr lang="ru-RU" sz="1800" dirty="0" smtClean="0"/>
              <a:t>даже </a:t>
            </a:r>
            <a:r>
              <a:rPr lang="ru-RU" sz="1800" dirty="0"/>
              <a:t>понятие </a:t>
            </a:r>
            <a:r>
              <a:rPr lang="ru-RU" sz="2000" b="1" i="1" dirty="0"/>
              <a:t>«школа» </a:t>
            </a:r>
            <a:r>
              <a:rPr lang="ru-RU" sz="1800" dirty="0"/>
              <a:t>в переводе </a:t>
            </a:r>
            <a:r>
              <a:rPr lang="ru-RU" sz="1800" dirty="0" smtClean="0"/>
              <a:t> с  латинского  означает  </a:t>
            </a:r>
            <a:r>
              <a:rPr lang="ru-RU" sz="2000" b="1" dirty="0"/>
              <a:t>«</a:t>
            </a:r>
            <a:r>
              <a:rPr lang="ru-RU" sz="2000" b="1" i="1" dirty="0"/>
              <a:t>досуг». </a:t>
            </a:r>
          </a:p>
        </p:txBody>
      </p:sp>
      <p:pic>
        <p:nvPicPr>
          <p:cNvPr id="3074" name="Picture 2" descr="C:\Users\123\Pictures\курсы\Платон, древнегреческий  ученый.jpg"/>
          <p:cNvPicPr>
            <a:picLocks noGrp="1" noChangeAspect="1" noChangeArrowheads="1"/>
          </p:cNvPicPr>
          <p:nvPr>
            <p:ph type="pic" idx="1"/>
          </p:nvPr>
        </p:nvPicPr>
        <p:blipFill>
          <a:blip r:embed="rId5"/>
          <a:srcRect t="12570" b="12570"/>
          <a:stretch>
            <a:fillRect/>
          </a:stretch>
        </p:blipFill>
        <p:spPr bwMode="auto">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i="1" dirty="0"/>
              <a:t/>
            </a:r>
            <a:br>
              <a:rPr lang="ru-RU" i="1" dirty="0"/>
            </a:br>
            <a:r>
              <a:rPr lang="ru-RU" i="1" dirty="0" smtClean="0"/>
              <a:t/>
            </a:r>
            <a:br>
              <a:rPr lang="ru-RU" i="1" dirty="0" smtClean="0"/>
            </a:br>
            <a:r>
              <a:rPr lang="ru-RU" i="1" dirty="0" smtClean="0"/>
              <a:t>Мишель  Монтень</a:t>
            </a:r>
            <a:r>
              <a:rPr lang="ru-RU" dirty="0" smtClean="0"/>
              <a:t> </a:t>
            </a:r>
            <a:r>
              <a:rPr lang="ru-RU" dirty="0"/>
              <a:t>(1533-1592) </a:t>
            </a:r>
            <a:r>
              <a:rPr lang="ru-RU" dirty="0" smtClean="0"/>
              <a:t>,</a:t>
            </a:r>
            <a:r>
              <a:rPr lang="ru-RU" i="1" dirty="0"/>
              <a:t> </a:t>
            </a:r>
            <a:r>
              <a:rPr lang="ru-RU" i="1" dirty="0" smtClean="0"/>
              <a:t/>
            </a:r>
            <a:br>
              <a:rPr lang="ru-RU" i="1" dirty="0" smtClean="0"/>
            </a:br>
            <a:r>
              <a:rPr lang="ru-RU" i="1" dirty="0" smtClean="0"/>
              <a:t>французский </a:t>
            </a:r>
            <a:r>
              <a:rPr lang="ru-RU" i="1" dirty="0"/>
              <a:t>философ </a:t>
            </a:r>
            <a:endParaRPr lang="ru-RU" dirty="0"/>
          </a:p>
        </p:txBody>
      </p:sp>
      <p:sp>
        <p:nvSpPr>
          <p:cNvPr id="4" name="Текст 3"/>
          <p:cNvSpPr>
            <a:spLocks noGrp="1"/>
          </p:cNvSpPr>
          <p:nvPr>
            <p:ph type="body" sz="half" idx="2"/>
          </p:nvPr>
        </p:nvSpPr>
        <p:spPr>
          <a:xfrm>
            <a:off x="1792288" y="5367338"/>
            <a:ext cx="5486400" cy="1490661"/>
          </a:xfrm>
        </p:spPr>
        <p:txBody>
          <a:bodyPr>
            <a:noAutofit/>
          </a:bodyPr>
          <a:lstStyle/>
          <a:p>
            <a:r>
              <a:rPr lang="ru-RU" sz="1800" dirty="0" smtClean="0"/>
              <a:t>Указывал </a:t>
            </a:r>
            <a:r>
              <a:rPr lang="ru-RU" sz="1800" dirty="0"/>
              <a:t>на необходимость </a:t>
            </a:r>
            <a:r>
              <a:rPr lang="ru-RU" sz="1800" dirty="0" smtClean="0"/>
              <a:t> введения </a:t>
            </a:r>
            <a:r>
              <a:rPr lang="ru-RU" sz="1800" b="1" i="1" dirty="0" smtClean="0"/>
              <a:t>гуманистических  </a:t>
            </a:r>
            <a:r>
              <a:rPr lang="ru-RU" sz="1800" b="1" i="1" dirty="0"/>
              <a:t>методов</a:t>
            </a:r>
            <a:r>
              <a:rPr lang="ru-RU" sz="1800" dirty="0"/>
              <a:t>, т.н. </a:t>
            </a:r>
            <a:r>
              <a:rPr lang="ru-RU" sz="1800" b="1" i="1" dirty="0"/>
              <a:t>принцип «мягкой руки</a:t>
            </a:r>
            <a:r>
              <a:rPr lang="ru-RU" sz="1800" dirty="0"/>
              <a:t>» </a:t>
            </a:r>
            <a:r>
              <a:rPr lang="ru-RU" sz="1800" dirty="0" smtClean="0"/>
              <a:t>в  систему  </a:t>
            </a:r>
            <a:r>
              <a:rPr lang="ru-RU" sz="1800" dirty="0"/>
              <a:t>образования, считал, </a:t>
            </a:r>
            <a:r>
              <a:rPr lang="ru-RU" sz="1800" dirty="0" smtClean="0"/>
              <a:t>что  </a:t>
            </a:r>
            <a:r>
              <a:rPr lang="ru-RU" sz="1800" b="1" i="1" dirty="0" smtClean="0"/>
              <a:t>обучение</a:t>
            </a:r>
            <a:r>
              <a:rPr lang="ru-RU" sz="1800" b="1" i="1" dirty="0" smtClean="0">
                <a:solidFill>
                  <a:srgbClr val="FF0000"/>
                </a:solidFill>
              </a:rPr>
              <a:t> </a:t>
            </a:r>
            <a:r>
              <a:rPr lang="ru-RU" sz="1800" b="1" dirty="0" smtClean="0"/>
              <a:t> </a:t>
            </a:r>
            <a:r>
              <a:rPr lang="ru-RU" sz="1800" dirty="0"/>
              <a:t>должно </a:t>
            </a:r>
            <a:r>
              <a:rPr lang="ru-RU" sz="1800" dirty="0" smtClean="0"/>
              <a:t> стать </a:t>
            </a:r>
            <a:r>
              <a:rPr lang="ru-RU" sz="1800" b="1" i="1" dirty="0"/>
              <a:t>радостным, добровольным</a:t>
            </a:r>
            <a:r>
              <a:rPr lang="ru-RU" sz="1800" b="1" dirty="0"/>
              <a:t>, </a:t>
            </a:r>
            <a:r>
              <a:rPr lang="ru-RU" sz="1800" b="1" i="1" dirty="0" smtClean="0"/>
              <a:t>сознательным </a:t>
            </a:r>
            <a:r>
              <a:rPr lang="ru-RU" sz="1800" dirty="0" smtClean="0"/>
              <a:t> </a:t>
            </a:r>
            <a:r>
              <a:rPr lang="ru-RU" sz="1800" dirty="0"/>
              <a:t>процессом.</a:t>
            </a:r>
          </a:p>
        </p:txBody>
      </p:sp>
      <p:pic>
        <p:nvPicPr>
          <p:cNvPr id="5" name="Рисунок 4" descr="Мишель  Монтень.jpg"/>
          <p:cNvPicPr>
            <a:picLocks noGrp="1" noChangeAspect="1"/>
          </p:cNvPicPr>
          <p:nvPr>
            <p:ph type="pic" idx="1"/>
          </p:nvPr>
        </p:nvPicPr>
        <p:blipFill>
          <a:blip r:embed="rId2"/>
          <a:srcRect l="7370" r="7370"/>
          <a:stretch>
            <a:fillRect/>
          </a:stretch>
        </p:blip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dirty="0" smtClean="0"/>
              <a:t>Ян  </a:t>
            </a:r>
            <a:r>
              <a:rPr lang="ru-RU" dirty="0" err="1" smtClean="0"/>
              <a:t>Амос</a:t>
            </a:r>
            <a:r>
              <a:rPr lang="ru-RU" dirty="0" smtClean="0"/>
              <a:t>  Коменский</a:t>
            </a:r>
            <a:br>
              <a:rPr lang="ru-RU" dirty="0" smtClean="0"/>
            </a:br>
            <a:r>
              <a:rPr lang="ru-RU" dirty="0" smtClean="0"/>
              <a:t> </a:t>
            </a:r>
            <a:r>
              <a:rPr lang="ru-RU" dirty="0"/>
              <a:t>(1592-1670</a:t>
            </a:r>
            <a:r>
              <a:rPr lang="ru-RU" dirty="0" smtClean="0"/>
              <a:t>) </a:t>
            </a:r>
            <a:br>
              <a:rPr lang="ru-RU" dirty="0" smtClean="0"/>
            </a:br>
            <a:r>
              <a:rPr lang="ru-RU" dirty="0" smtClean="0"/>
              <a:t>чешский  педагог</a:t>
            </a:r>
            <a:endParaRPr lang="ru-RU" dirty="0"/>
          </a:p>
        </p:txBody>
      </p:sp>
      <p:sp>
        <p:nvSpPr>
          <p:cNvPr id="4" name="Текст 3"/>
          <p:cNvSpPr>
            <a:spLocks noGrp="1"/>
          </p:cNvSpPr>
          <p:nvPr>
            <p:ph type="body" sz="half" idx="2"/>
          </p:nvPr>
        </p:nvSpPr>
        <p:spPr>
          <a:xfrm>
            <a:off x="5389098" y="3571876"/>
            <a:ext cx="3429000" cy="1631998"/>
          </a:xfrm>
        </p:spPr>
        <p:txBody>
          <a:bodyPr>
            <a:normAutofit/>
          </a:bodyPr>
          <a:lstStyle/>
          <a:p>
            <a:r>
              <a:rPr lang="ru-RU" sz="1800" dirty="0"/>
              <a:t>проповедовал </a:t>
            </a:r>
            <a:r>
              <a:rPr lang="ru-RU" sz="1800" dirty="0" smtClean="0"/>
              <a:t> </a:t>
            </a:r>
            <a:r>
              <a:rPr lang="ru-RU" sz="1800" b="1" i="1" dirty="0" smtClean="0"/>
              <a:t>использование</a:t>
            </a:r>
            <a:r>
              <a:rPr lang="ru-RU" sz="1800" b="1" i="1" dirty="0" smtClean="0">
                <a:solidFill>
                  <a:srgbClr val="FF0000"/>
                </a:solidFill>
              </a:rPr>
              <a:t> </a:t>
            </a:r>
            <a:r>
              <a:rPr lang="ru-RU" sz="1800" b="1" i="1" dirty="0"/>
              <a:t>учебных игр</a:t>
            </a:r>
            <a:r>
              <a:rPr lang="ru-RU" sz="1800" dirty="0"/>
              <a:t>, </a:t>
            </a:r>
            <a:r>
              <a:rPr lang="ru-RU" sz="1800" dirty="0" smtClean="0"/>
              <a:t>что  по  </a:t>
            </a:r>
            <a:r>
              <a:rPr lang="ru-RU" sz="1800" dirty="0"/>
              <a:t>своим </a:t>
            </a:r>
            <a:r>
              <a:rPr lang="ru-RU" sz="1800" dirty="0" smtClean="0"/>
              <a:t>целям  довольно   </a:t>
            </a:r>
            <a:r>
              <a:rPr lang="ru-RU" sz="1800" b="1" i="1" dirty="0" smtClean="0"/>
              <a:t>близко  </a:t>
            </a:r>
            <a:r>
              <a:rPr lang="ru-RU" sz="1800" b="1" i="1" dirty="0"/>
              <a:t>к </a:t>
            </a:r>
            <a:r>
              <a:rPr lang="ru-RU" sz="1800" b="1" i="1" dirty="0" smtClean="0"/>
              <a:t>проблемному  </a:t>
            </a:r>
            <a:r>
              <a:rPr lang="ru-RU" sz="1800" b="1" i="1" dirty="0"/>
              <a:t>обучению</a:t>
            </a:r>
            <a:r>
              <a:rPr lang="ru-RU" b="1" i="1" dirty="0"/>
              <a:t>. </a:t>
            </a:r>
          </a:p>
          <a:p>
            <a:endParaRPr lang="ru-RU" dirty="0"/>
          </a:p>
        </p:txBody>
      </p:sp>
      <p:pic>
        <p:nvPicPr>
          <p:cNvPr id="5" name="Рисунок 4" descr="Ян Амос  Коменский  чешский  педагог.jpg"/>
          <p:cNvPicPr>
            <a:picLocks noGrp="1" noChangeAspect="1"/>
          </p:cNvPicPr>
          <p:nvPr>
            <p:ph type="pic" idx="1"/>
          </p:nvPr>
        </p:nvPicPr>
        <p:blipFill>
          <a:blip r:embed="rId2"/>
          <a:srcRect t="10348" b="10348"/>
          <a:stretch>
            <a:fillRect/>
          </a:stretch>
        </p:blip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400" i="1" dirty="0" smtClean="0"/>
              <a:t>Ж.Ж</a:t>
            </a:r>
            <a:r>
              <a:rPr lang="ru-RU" sz="2400" i="1" dirty="0"/>
              <a:t>. Руссо</a:t>
            </a:r>
            <a:r>
              <a:rPr lang="ru-RU" sz="2400" dirty="0"/>
              <a:t> </a:t>
            </a:r>
            <a:r>
              <a:rPr lang="ru-RU" sz="2400" dirty="0" smtClean="0"/>
              <a:t/>
            </a:r>
            <a:br>
              <a:rPr lang="ru-RU" sz="2400" dirty="0" smtClean="0"/>
            </a:br>
            <a:r>
              <a:rPr lang="ru-RU" sz="2400" dirty="0" smtClean="0"/>
              <a:t>(</a:t>
            </a:r>
            <a:r>
              <a:rPr lang="ru-RU" sz="2400" dirty="0"/>
              <a:t>1712-1778), </a:t>
            </a:r>
            <a:r>
              <a:rPr lang="ru-RU" sz="2400" dirty="0" smtClean="0"/>
              <a:t/>
            </a:r>
            <a:br>
              <a:rPr lang="ru-RU" sz="2400" dirty="0" smtClean="0"/>
            </a:br>
            <a:r>
              <a:rPr lang="ru-RU" sz="2400" b="0" dirty="0"/>
              <a:t> </a:t>
            </a:r>
            <a:r>
              <a:rPr lang="ru-RU" sz="2400" dirty="0"/>
              <a:t>французский философ, </a:t>
            </a:r>
            <a:r>
              <a:rPr lang="ru-RU" sz="2400" dirty="0" smtClean="0"/>
              <a:t>писатель </a:t>
            </a:r>
            <a:r>
              <a:rPr lang="ru-RU" sz="2400" dirty="0"/>
              <a:t>мыслитель.</a:t>
            </a:r>
          </a:p>
        </p:txBody>
      </p:sp>
      <p:sp>
        <p:nvSpPr>
          <p:cNvPr id="4" name="Текст 3"/>
          <p:cNvSpPr>
            <a:spLocks noGrp="1"/>
          </p:cNvSpPr>
          <p:nvPr>
            <p:ph type="body" sz="half" idx="2"/>
          </p:nvPr>
        </p:nvSpPr>
        <p:spPr>
          <a:xfrm>
            <a:off x="5389098" y="3500438"/>
            <a:ext cx="3429000" cy="1703436"/>
          </a:xfrm>
        </p:spPr>
        <p:txBody>
          <a:bodyPr>
            <a:normAutofit/>
          </a:bodyPr>
          <a:lstStyle/>
          <a:p>
            <a:r>
              <a:rPr lang="ru-RU" sz="1800" dirty="0" smtClean="0"/>
              <a:t>Писал об </a:t>
            </a:r>
            <a:r>
              <a:rPr lang="ru-RU" sz="1800" b="1" i="1" dirty="0" smtClean="0">
                <a:solidFill>
                  <a:srgbClr val="FF0000"/>
                </a:solidFill>
              </a:rPr>
              <a:t> </a:t>
            </a:r>
            <a:r>
              <a:rPr lang="ru-RU" sz="1800" b="1" i="1" dirty="0"/>
              <a:t>учащихся </a:t>
            </a:r>
            <a:r>
              <a:rPr lang="ru-RU" sz="1800" b="1" i="1" dirty="0" smtClean="0">
                <a:solidFill>
                  <a:srgbClr val="FF0000"/>
                </a:solidFill>
              </a:rPr>
              <a:t> </a:t>
            </a:r>
            <a:r>
              <a:rPr lang="ru-RU" sz="1800" dirty="0" smtClean="0"/>
              <a:t>так</a:t>
            </a:r>
            <a:r>
              <a:rPr lang="ru-RU" sz="1800" dirty="0"/>
              <a:t>: «пусть он </a:t>
            </a:r>
            <a:r>
              <a:rPr lang="ru-RU" sz="1800" dirty="0" smtClean="0"/>
              <a:t> </a:t>
            </a:r>
            <a:r>
              <a:rPr lang="ru-RU" sz="1800" b="1" i="1" dirty="0" smtClean="0"/>
              <a:t>достигает  </a:t>
            </a:r>
            <a:r>
              <a:rPr lang="ru-RU" sz="1800" b="1" i="1" dirty="0"/>
              <a:t>знания </a:t>
            </a:r>
            <a:r>
              <a:rPr lang="ru-RU" sz="1800" dirty="0"/>
              <a:t>не </a:t>
            </a:r>
            <a:r>
              <a:rPr lang="ru-RU" sz="1800" dirty="0" smtClean="0"/>
              <a:t> через  </a:t>
            </a:r>
            <a:r>
              <a:rPr lang="ru-RU" sz="1800" dirty="0"/>
              <a:t>вас, а </a:t>
            </a:r>
            <a:r>
              <a:rPr lang="ru-RU" sz="1800" b="1" i="1" dirty="0"/>
              <a:t>через </a:t>
            </a:r>
            <a:r>
              <a:rPr lang="ru-RU" sz="1800" b="1" i="1" dirty="0" smtClean="0"/>
              <a:t>самого </a:t>
            </a:r>
            <a:r>
              <a:rPr lang="ru-RU" sz="1800" b="1" i="1" dirty="0"/>
              <a:t>себя</a:t>
            </a:r>
            <a:r>
              <a:rPr lang="ru-RU" sz="1800" dirty="0"/>
              <a:t>, пусть он не заучивает науку, а постигает ее сам» </a:t>
            </a:r>
            <a:r>
              <a:rPr lang="ru-RU" dirty="0"/>
              <a:t>. </a:t>
            </a:r>
          </a:p>
        </p:txBody>
      </p:sp>
      <p:pic>
        <p:nvPicPr>
          <p:cNvPr id="1026" name="Picture 2" descr="C:\Users\123\Pictures\курсы\Жан  Жак  Руссо.jpg"/>
          <p:cNvPicPr>
            <a:picLocks noGrp="1" noChangeAspect="1" noChangeArrowheads="1"/>
          </p:cNvPicPr>
          <p:nvPr>
            <p:ph type="pic" idx="1"/>
          </p:nvPr>
        </p:nvPicPr>
        <p:blipFill>
          <a:blip r:embed="rId2"/>
          <a:srcRect t="19" b="19"/>
          <a:stretch>
            <a:fillRect/>
          </a:stretch>
        </p:blipFill>
        <p:spPr bwMode="auto">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2200" i="1" dirty="0" smtClean="0"/>
              <a:t>Иоганн  Генрих  Песталоцци</a:t>
            </a:r>
            <a:br>
              <a:rPr lang="ru-RU" sz="2200" i="1" dirty="0" smtClean="0"/>
            </a:br>
            <a:r>
              <a:rPr lang="ru-RU" sz="2200" dirty="0" smtClean="0"/>
              <a:t> </a:t>
            </a:r>
            <a:r>
              <a:rPr lang="ru-RU" sz="2200" dirty="0"/>
              <a:t>(</a:t>
            </a:r>
            <a:r>
              <a:rPr lang="ru-RU" sz="2200" dirty="0" smtClean="0"/>
              <a:t>1746-1827),</a:t>
            </a:r>
            <a:r>
              <a:rPr lang="ru-RU" sz="2200" i="1" dirty="0"/>
              <a:t> швейцарский педагог</a:t>
            </a:r>
            <a:r>
              <a:rPr lang="ru-RU" sz="2200" dirty="0"/>
              <a:t> </a:t>
            </a:r>
          </a:p>
        </p:txBody>
      </p:sp>
      <p:sp>
        <p:nvSpPr>
          <p:cNvPr id="4" name="Текст 3"/>
          <p:cNvSpPr>
            <a:spLocks noGrp="1"/>
          </p:cNvSpPr>
          <p:nvPr>
            <p:ph type="body" sz="half" idx="2"/>
          </p:nvPr>
        </p:nvSpPr>
        <p:spPr>
          <a:xfrm>
            <a:off x="1792288" y="5367339"/>
            <a:ext cx="5486400" cy="919181"/>
          </a:xfrm>
        </p:spPr>
        <p:txBody>
          <a:bodyPr>
            <a:noAutofit/>
          </a:bodyPr>
          <a:lstStyle/>
          <a:p>
            <a:r>
              <a:rPr lang="ru-RU" sz="1800" dirty="0" smtClean="0"/>
              <a:t>Основными </a:t>
            </a:r>
            <a:r>
              <a:rPr lang="ru-RU" sz="1800" dirty="0"/>
              <a:t>его принципами были </a:t>
            </a:r>
            <a:r>
              <a:rPr lang="ru-RU" sz="1800" b="1" i="1" dirty="0" err="1"/>
              <a:t>деятельностный</a:t>
            </a:r>
            <a:r>
              <a:rPr lang="ru-RU" sz="1800" u="sng" dirty="0"/>
              <a:t> </a:t>
            </a:r>
            <a:r>
              <a:rPr lang="ru-RU" sz="1800" u="sng" dirty="0" smtClean="0"/>
              <a:t> </a:t>
            </a:r>
            <a:r>
              <a:rPr lang="ru-RU" sz="1800" b="1" i="1" dirty="0" smtClean="0"/>
              <a:t>подход</a:t>
            </a:r>
            <a:r>
              <a:rPr lang="ru-RU" sz="1800" dirty="0" smtClean="0"/>
              <a:t> </a:t>
            </a:r>
            <a:r>
              <a:rPr lang="ru-RU" sz="1800" dirty="0"/>
              <a:t>к процессу обучения и активная </a:t>
            </a:r>
            <a:r>
              <a:rPr lang="ru-RU" sz="1800" b="1" i="1" dirty="0"/>
              <a:t>самостоятельная </a:t>
            </a:r>
            <a:r>
              <a:rPr lang="ru-RU" sz="1800" b="1" i="1" dirty="0" smtClean="0"/>
              <a:t>работа  </a:t>
            </a:r>
            <a:r>
              <a:rPr lang="ru-RU" sz="1800" dirty="0"/>
              <a:t>учащихся.</a:t>
            </a:r>
          </a:p>
        </p:txBody>
      </p:sp>
      <p:pic>
        <p:nvPicPr>
          <p:cNvPr id="2050" name="Picture 2" descr="C:\Users\123\Pictures\курсы\Иоганн  Генрих  Песталоцци.jpg"/>
          <p:cNvPicPr>
            <a:picLocks noGrp="1" noChangeAspect="1" noChangeArrowheads="1"/>
          </p:cNvPicPr>
          <p:nvPr>
            <p:ph type="pic" idx="1"/>
          </p:nvPr>
        </p:nvPicPr>
        <p:blipFill>
          <a:blip r:embed="rId2"/>
          <a:srcRect t="19" b="19"/>
          <a:stretch>
            <a:fillRect/>
          </a:stretch>
        </p:blipFill>
        <p:spPr bwMode="auto">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2883</TotalTime>
  <Words>3829</Words>
  <Application>Microsoft Office PowerPoint</Application>
  <PresentationFormat>Экран (4:3)</PresentationFormat>
  <Paragraphs>489</Paragraphs>
  <Slides>42</Slides>
  <Notes>3</Notes>
  <HiddenSlides>0</HiddenSlides>
  <MMClips>1</MMClips>
  <ScaleCrop>false</ScaleCrop>
  <HeadingPairs>
    <vt:vector size="4" baseType="variant">
      <vt:variant>
        <vt:lpstr>Тема</vt:lpstr>
      </vt:variant>
      <vt:variant>
        <vt:i4>1</vt:i4>
      </vt:variant>
      <vt:variant>
        <vt:lpstr>Заголовки слайдов</vt:lpstr>
      </vt:variant>
      <vt:variant>
        <vt:i4>42</vt:i4>
      </vt:variant>
    </vt:vector>
  </HeadingPairs>
  <TitlesOfParts>
    <vt:vector size="43" baseType="lpstr">
      <vt:lpstr>Изящная</vt:lpstr>
      <vt:lpstr>Всероссийский конкурс для учителей "Лучший творческий мастер-класс" </vt:lpstr>
      <vt:lpstr>Содержание  </vt:lpstr>
      <vt:lpstr>Вступление.</vt:lpstr>
      <vt:lpstr>Сокра́т,  древнегреческий  философ,    (399 г. до н.э) </vt:lpstr>
      <vt:lpstr>Платон  древнегреческий  философ, ученик Сократа.</vt:lpstr>
      <vt:lpstr>  Мишель  Монтень (1533-1592) ,  французский философ </vt:lpstr>
      <vt:lpstr>Ян  Амос  Коменский  (1592-1670)  чешский  педагог</vt:lpstr>
      <vt:lpstr>Ж.Ж. Руссо  (1712-1778),   французский философ, писатель мыслитель.</vt:lpstr>
      <vt:lpstr>Иоганн  Генрих  Песталоцци  (1746-1827), швейцарский педагог </vt:lpstr>
      <vt:lpstr>Константин  Дмитриевич  Ушинский   (1824-1871),  русский педагог </vt:lpstr>
      <vt:lpstr>Адольф  Дистервег  (1790-1866),   немецкий  педагог </vt:lpstr>
      <vt:lpstr>Джон Дьюи  (1859-1952)  американский психолог и педагог </vt:lpstr>
      <vt:lpstr>Слайд 13</vt:lpstr>
      <vt:lpstr>Слайд 14</vt:lpstr>
      <vt:lpstr>Обоснование  использования  метода  проблемного  обучения </vt:lpstr>
      <vt:lpstr>Традиционное  и  проблемное обучение</vt:lpstr>
      <vt:lpstr>Проблемная  ситуация</vt:lpstr>
      <vt:lpstr>Проблемная  ситуация  (продолжение)</vt:lpstr>
      <vt:lpstr>Алгоритм  создания  проблемной  ситуации</vt:lpstr>
      <vt:lpstr>«Подводка»  к  созданию  проблемной  ситуации</vt:lpstr>
      <vt:lpstr>Пример  1</vt:lpstr>
      <vt:lpstr>Пример  1  (продолжение)</vt:lpstr>
      <vt:lpstr>1. «Подводка»  к  созданию  проблемной  ситуации:       Teacher :  People are  happy  if  their  dreams  come  true.  Ask   Goldfish  make  your  inmost dream                   come  true.        Eg.        I  wish  I   had  1,000,000  dollars. If   I   had  1,000,000  dollars  I  would  buy  a  yacht                  and  make     round-the-world  trip.</vt:lpstr>
      <vt:lpstr>Пример  1  (продолжение)</vt:lpstr>
      <vt:lpstr>2. Формулировка  проблемной  ситуации. 3.  Организация  работы  в  группах.</vt:lpstr>
      <vt:lpstr>Пример  ответа  одной  из  групп</vt:lpstr>
      <vt:lpstr>Подведение  итогов  учителем.</vt:lpstr>
      <vt:lpstr>Пример  2.</vt:lpstr>
      <vt:lpstr>Подводка  к  проблемной  ситуации  2</vt:lpstr>
      <vt:lpstr>Carol Ann Duffy   Кэрол Энн Даффи     Кэрол Энн Даффи (англ. Carol Ann Duffy, род. 23 декабря 1955, Глазго, Шотландия) — популярная шотландская англоязычная поэтесса, драматург, обладательница многих престижных литературных премий и наград (Премия Сомерсета Моэма, 1988 и др.). 16 января 2006 г. она была награждена премией Т. С. Элиота. </vt:lpstr>
      <vt:lpstr>Carol Ann Duffy.    «Stealing». Перевод  и  оригинал</vt:lpstr>
      <vt:lpstr>Формулировка  проблемной  ситуации   и  работа  над  ней</vt:lpstr>
      <vt:lpstr>Лексические  опоры  -  «подсказки»</vt:lpstr>
      <vt:lpstr>Пример  2  (продолжение)</vt:lpstr>
      <vt:lpstr>Пример   3</vt:lpstr>
      <vt:lpstr>Подводка  к  созданию  проблемной  ситуации  3</vt:lpstr>
      <vt:lpstr>Письмо</vt:lpstr>
      <vt:lpstr>Роль  учителя</vt:lpstr>
      <vt:lpstr>Роль  учителя  (продолжение)</vt:lpstr>
      <vt:lpstr>Роль  учителя  (продолжение)</vt:lpstr>
      <vt:lpstr>Заключение</vt:lpstr>
      <vt:lpstr>Слайд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Проблемные  методы  обучения   как    способ  активизации  мыслительной  деятельности  учащихся   на  уроках  английского  языка  в 10-11  классах.</dc:title>
  <dc:creator>123</dc:creator>
  <cp:lastModifiedBy>123</cp:lastModifiedBy>
  <cp:revision>735</cp:revision>
  <dcterms:created xsi:type="dcterms:W3CDTF">2015-05-24T04:56:40Z</dcterms:created>
  <dcterms:modified xsi:type="dcterms:W3CDTF">2016-12-06T07:14:48Z</dcterms:modified>
</cp:coreProperties>
</file>