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  <p:sldId id="260" r:id="rId7"/>
    <p:sldId id="269" r:id="rId8"/>
    <p:sldId id="271" r:id="rId9"/>
    <p:sldId id="266" r:id="rId10"/>
    <p:sldId id="265" r:id="rId11"/>
    <p:sldId id="272" r:id="rId12"/>
    <p:sldId id="267" r:id="rId13"/>
    <p:sldId id="268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45DE8-E1AF-4A50-9D20-8100EE0B212D}" type="doc">
      <dgm:prSet loTypeId="urn:microsoft.com/office/officeart/2005/8/layout/chevron2" loCatId="list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5AC1BED-A2AF-4268-868D-C5A7EEED44C1}">
      <dgm:prSet phldrT="[Текст]" phldr="1"/>
      <dgm:spPr/>
      <dgm:t>
        <a:bodyPr/>
        <a:lstStyle/>
        <a:p>
          <a:endParaRPr lang="ru-RU" dirty="0"/>
        </a:p>
      </dgm:t>
    </dgm:pt>
    <dgm:pt modelId="{71335814-A4FF-471A-B59E-9C8E013B4C03}" type="parTrans" cxnId="{AA577380-40B1-4959-9220-4356A17E3F20}">
      <dgm:prSet/>
      <dgm:spPr/>
      <dgm:t>
        <a:bodyPr/>
        <a:lstStyle/>
        <a:p>
          <a:endParaRPr lang="ru-RU"/>
        </a:p>
      </dgm:t>
    </dgm:pt>
    <dgm:pt modelId="{40ABD484-0627-4FB6-9D93-7C98F0B6DDB5}" type="sibTrans" cxnId="{AA577380-40B1-4959-9220-4356A17E3F20}">
      <dgm:prSet/>
      <dgm:spPr/>
      <dgm:t>
        <a:bodyPr/>
        <a:lstStyle/>
        <a:p>
          <a:endParaRPr lang="ru-RU"/>
        </a:p>
      </dgm:t>
    </dgm:pt>
    <dgm:pt modelId="{7939D6DF-CED7-4B30-82E8-B40157B34BEA}">
      <dgm:prSet phldrT="[Текст]"/>
      <dgm:spPr/>
      <dgm:t>
        <a:bodyPr/>
        <a:lstStyle/>
        <a:p>
          <a:r>
            <a:rPr lang="ru-RU" dirty="0" smtClean="0"/>
            <a:t>Геометрические принципы лежат в основе красоты и гармонии</a:t>
          </a:r>
          <a:endParaRPr lang="ru-RU" dirty="0"/>
        </a:p>
      </dgm:t>
    </dgm:pt>
    <dgm:pt modelId="{4D9228FE-8689-400E-AF00-F7F77B2765F0}" type="parTrans" cxnId="{BB3B79F1-21B6-4636-B07D-BE2BB90BC3D1}">
      <dgm:prSet/>
      <dgm:spPr/>
      <dgm:t>
        <a:bodyPr/>
        <a:lstStyle/>
        <a:p>
          <a:endParaRPr lang="ru-RU"/>
        </a:p>
      </dgm:t>
    </dgm:pt>
    <dgm:pt modelId="{18393E81-4182-4C2C-AE4D-AAE876100168}" type="sibTrans" cxnId="{BB3B79F1-21B6-4636-B07D-BE2BB90BC3D1}">
      <dgm:prSet/>
      <dgm:spPr/>
      <dgm:t>
        <a:bodyPr/>
        <a:lstStyle/>
        <a:p>
          <a:endParaRPr lang="ru-RU"/>
        </a:p>
      </dgm:t>
    </dgm:pt>
    <dgm:pt modelId="{3B695C8A-BC14-43D6-8FB1-D5C5D4BC7FAA}">
      <dgm:prSet phldrT="[Текст]" phldr="1"/>
      <dgm:spPr/>
      <dgm:t>
        <a:bodyPr/>
        <a:lstStyle/>
        <a:p>
          <a:endParaRPr lang="ru-RU"/>
        </a:p>
      </dgm:t>
    </dgm:pt>
    <dgm:pt modelId="{E83DD95E-825E-4C73-9C99-54EEB07008C9}" type="parTrans" cxnId="{B13D3AED-700B-4A82-9732-50DCEC946144}">
      <dgm:prSet/>
      <dgm:spPr/>
      <dgm:t>
        <a:bodyPr/>
        <a:lstStyle/>
        <a:p>
          <a:endParaRPr lang="ru-RU"/>
        </a:p>
      </dgm:t>
    </dgm:pt>
    <dgm:pt modelId="{6A02604F-265E-436D-9295-1008C65F3BB6}" type="sibTrans" cxnId="{B13D3AED-700B-4A82-9732-50DCEC946144}">
      <dgm:prSet/>
      <dgm:spPr/>
      <dgm:t>
        <a:bodyPr/>
        <a:lstStyle/>
        <a:p>
          <a:endParaRPr lang="ru-RU"/>
        </a:p>
      </dgm:t>
    </dgm:pt>
    <dgm:pt modelId="{BEAA1472-89B1-4DA3-AE5E-52C5E606B98E}">
      <dgm:prSet phldrT="[Текст]"/>
      <dgm:spPr/>
      <dgm:t>
        <a:bodyPr/>
        <a:lstStyle/>
        <a:p>
          <a:r>
            <a:rPr lang="ru-RU" dirty="0" smtClean="0"/>
            <a:t>Архитектурные сооружения разных времен и форм имеют единые законы построения</a:t>
          </a:r>
          <a:endParaRPr lang="ru-RU" dirty="0"/>
        </a:p>
      </dgm:t>
    </dgm:pt>
    <dgm:pt modelId="{17536871-06ED-47F4-82ED-DAFD3D8EFCB0}" type="parTrans" cxnId="{77E41D14-D9E6-4401-9EBF-5564011FE434}">
      <dgm:prSet/>
      <dgm:spPr/>
      <dgm:t>
        <a:bodyPr/>
        <a:lstStyle/>
        <a:p>
          <a:endParaRPr lang="ru-RU"/>
        </a:p>
      </dgm:t>
    </dgm:pt>
    <dgm:pt modelId="{7B310EED-167C-47D6-83C4-CA18600C6C4A}" type="sibTrans" cxnId="{77E41D14-D9E6-4401-9EBF-5564011FE434}">
      <dgm:prSet/>
      <dgm:spPr/>
      <dgm:t>
        <a:bodyPr/>
        <a:lstStyle/>
        <a:p>
          <a:endParaRPr lang="ru-RU"/>
        </a:p>
      </dgm:t>
    </dgm:pt>
    <dgm:pt modelId="{1E2BC0D4-5DBF-4D0F-8532-A2A494CD2840}">
      <dgm:prSet phldrT="[Текст]" phldr="1"/>
      <dgm:spPr/>
      <dgm:t>
        <a:bodyPr/>
        <a:lstStyle/>
        <a:p>
          <a:endParaRPr lang="ru-RU"/>
        </a:p>
      </dgm:t>
    </dgm:pt>
    <dgm:pt modelId="{9D10EF6F-1A40-4C71-AD29-03DE6C3D09D0}" type="parTrans" cxnId="{EBF4E686-C345-436E-B8CB-88341D05B9A6}">
      <dgm:prSet/>
      <dgm:spPr/>
      <dgm:t>
        <a:bodyPr/>
        <a:lstStyle/>
        <a:p>
          <a:endParaRPr lang="ru-RU"/>
        </a:p>
      </dgm:t>
    </dgm:pt>
    <dgm:pt modelId="{3EF9010B-8516-4E7B-9D1C-B9CF3F5FDDDB}" type="sibTrans" cxnId="{EBF4E686-C345-436E-B8CB-88341D05B9A6}">
      <dgm:prSet/>
      <dgm:spPr/>
      <dgm:t>
        <a:bodyPr/>
        <a:lstStyle/>
        <a:p>
          <a:endParaRPr lang="ru-RU"/>
        </a:p>
      </dgm:t>
    </dgm:pt>
    <dgm:pt modelId="{71A11689-6C99-4819-8248-3CBF196166D6}">
      <dgm:prSet phldrT="[Текст]"/>
      <dgm:spPr/>
      <dgm:t>
        <a:bodyPr/>
        <a:lstStyle/>
        <a:p>
          <a:r>
            <a:rPr lang="ru-RU" dirty="0" smtClean="0"/>
            <a:t>Знание «золотого сечения» позволяет по-новому взглянуть на привычные вещи вокруг нас</a:t>
          </a:r>
          <a:endParaRPr lang="ru-RU" dirty="0"/>
        </a:p>
      </dgm:t>
    </dgm:pt>
    <dgm:pt modelId="{9ED946B1-2A7B-4798-B301-29EB8DEDBF72}" type="parTrans" cxnId="{3B109583-1812-4F64-A0BD-FB939A582F15}">
      <dgm:prSet/>
      <dgm:spPr/>
      <dgm:t>
        <a:bodyPr/>
        <a:lstStyle/>
        <a:p>
          <a:endParaRPr lang="ru-RU"/>
        </a:p>
      </dgm:t>
    </dgm:pt>
    <dgm:pt modelId="{0BF0B189-711D-4C47-90AF-2B6DBB6E2932}" type="sibTrans" cxnId="{3B109583-1812-4F64-A0BD-FB939A582F15}">
      <dgm:prSet/>
      <dgm:spPr/>
      <dgm:t>
        <a:bodyPr/>
        <a:lstStyle/>
        <a:p>
          <a:endParaRPr lang="ru-RU"/>
        </a:p>
      </dgm:t>
    </dgm:pt>
    <dgm:pt modelId="{EB0ADFD2-9EB4-4253-AF00-FAC1A3CAE603}" type="pres">
      <dgm:prSet presAssocID="{B1845DE8-E1AF-4A50-9D20-8100EE0B21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BB6B5-FA82-4E56-B1D3-D9562D7E93F3}" type="pres">
      <dgm:prSet presAssocID="{C5AC1BED-A2AF-4268-868D-C5A7EEED44C1}" presName="composite" presStyleCnt="0"/>
      <dgm:spPr/>
    </dgm:pt>
    <dgm:pt modelId="{75F50CF5-4BD9-4563-B82C-434AD608B0C0}" type="pres">
      <dgm:prSet presAssocID="{C5AC1BED-A2AF-4268-868D-C5A7EEED44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5FDCE-2C92-4B0A-AD3C-2794D290C29A}" type="pres">
      <dgm:prSet presAssocID="{C5AC1BED-A2AF-4268-868D-C5A7EEED44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05CD1-0A5E-48E4-9177-CB0F6BE1AEED}" type="pres">
      <dgm:prSet presAssocID="{40ABD484-0627-4FB6-9D93-7C98F0B6DDB5}" presName="sp" presStyleCnt="0"/>
      <dgm:spPr/>
    </dgm:pt>
    <dgm:pt modelId="{AD8D3F83-85A1-4A6C-88ED-56504F5B39E7}" type="pres">
      <dgm:prSet presAssocID="{3B695C8A-BC14-43D6-8FB1-D5C5D4BC7FAA}" presName="composite" presStyleCnt="0"/>
      <dgm:spPr/>
    </dgm:pt>
    <dgm:pt modelId="{56BF56D3-8A80-438D-B590-8BB74736EBED}" type="pres">
      <dgm:prSet presAssocID="{3B695C8A-BC14-43D6-8FB1-D5C5D4BC7F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CE29B-9711-49FF-9DEE-AE47ED97B75D}" type="pres">
      <dgm:prSet presAssocID="{3B695C8A-BC14-43D6-8FB1-D5C5D4BC7F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C5C78-A8AC-48BF-A7A1-7DCC886B33E2}" type="pres">
      <dgm:prSet presAssocID="{6A02604F-265E-436D-9295-1008C65F3BB6}" presName="sp" presStyleCnt="0"/>
      <dgm:spPr/>
    </dgm:pt>
    <dgm:pt modelId="{D8F2E572-B58E-4322-9C37-D9134B41F9BD}" type="pres">
      <dgm:prSet presAssocID="{1E2BC0D4-5DBF-4D0F-8532-A2A494CD2840}" presName="composite" presStyleCnt="0"/>
      <dgm:spPr/>
    </dgm:pt>
    <dgm:pt modelId="{FEC2F60B-2F22-4388-99BB-CF88875882B5}" type="pres">
      <dgm:prSet presAssocID="{1E2BC0D4-5DBF-4D0F-8532-A2A494CD28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4A34-99FA-496B-BC4B-ADCCB71A1BBD}" type="pres">
      <dgm:prSet presAssocID="{1E2BC0D4-5DBF-4D0F-8532-A2A494CD28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642AA-4944-4CC8-B0FF-E6E6E8320F55}" type="presOf" srcId="{71A11689-6C99-4819-8248-3CBF196166D6}" destId="{03C64A34-99FA-496B-BC4B-ADCCB71A1BBD}" srcOrd="0" destOrd="0" presId="urn:microsoft.com/office/officeart/2005/8/layout/chevron2"/>
    <dgm:cxn modelId="{77E41D14-D9E6-4401-9EBF-5564011FE434}" srcId="{3B695C8A-BC14-43D6-8FB1-D5C5D4BC7FAA}" destId="{BEAA1472-89B1-4DA3-AE5E-52C5E606B98E}" srcOrd="0" destOrd="0" parTransId="{17536871-06ED-47F4-82ED-DAFD3D8EFCB0}" sibTransId="{7B310EED-167C-47D6-83C4-CA18600C6C4A}"/>
    <dgm:cxn modelId="{EBF4E686-C345-436E-B8CB-88341D05B9A6}" srcId="{B1845DE8-E1AF-4A50-9D20-8100EE0B212D}" destId="{1E2BC0D4-5DBF-4D0F-8532-A2A494CD2840}" srcOrd="2" destOrd="0" parTransId="{9D10EF6F-1A40-4C71-AD29-03DE6C3D09D0}" sibTransId="{3EF9010B-8516-4E7B-9D1C-B9CF3F5FDDDB}"/>
    <dgm:cxn modelId="{FEEA2B76-C113-4B38-8263-607190E1C8E0}" type="presOf" srcId="{BEAA1472-89B1-4DA3-AE5E-52C5E606B98E}" destId="{D98CE29B-9711-49FF-9DEE-AE47ED97B75D}" srcOrd="0" destOrd="0" presId="urn:microsoft.com/office/officeart/2005/8/layout/chevron2"/>
    <dgm:cxn modelId="{B868B825-E329-44DD-BB8C-7A1B6C6679DF}" type="presOf" srcId="{3B695C8A-BC14-43D6-8FB1-D5C5D4BC7FAA}" destId="{56BF56D3-8A80-438D-B590-8BB74736EBED}" srcOrd="0" destOrd="0" presId="urn:microsoft.com/office/officeart/2005/8/layout/chevron2"/>
    <dgm:cxn modelId="{BB3B79F1-21B6-4636-B07D-BE2BB90BC3D1}" srcId="{C5AC1BED-A2AF-4268-868D-C5A7EEED44C1}" destId="{7939D6DF-CED7-4B30-82E8-B40157B34BEA}" srcOrd="0" destOrd="0" parTransId="{4D9228FE-8689-400E-AF00-F7F77B2765F0}" sibTransId="{18393E81-4182-4C2C-AE4D-AAE876100168}"/>
    <dgm:cxn modelId="{1FB48599-84A0-412B-9EC1-F241B3636BF4}" type="presOf" srcId="{C5AC1BED-A2AF-4268-868D-C5A7EEED44C1}" destId="{75F50CF5-4BD9-4563-B82C-434AD608B0C0}" srcOrd="0" destOrd="0" presId="urn:microsoft.com/office/officeart/2005/8/layout/chevron2"/>
    <dgm:cxn modelId="{3B109583-1812-4F64-A0BD-FB939A582F15}" srcId="{1E2BC0D4-5DBF-4D0F-8532-A2A494CD2840}" destId="{71A11689-6C99-4819-8248-3CBF196166D6}" srcOrd="0" destOrd="0" parTransId="{9ED946B1-2A7B-4798-B301-29EB8DEDBF72}" sibTransId="{0BF0B189-711D-4C47-90AF-2B6DBB6E2932}"/>
    <dgm:cxn modelId="{7353870E-B9CB-4CCE-9997-58D06D521110}" type="presOf" srcId="{B1845DE8-E1AF-4A50-9D20-8100EE0B212D}" destId="{EB0ADFD2-9EB4-4253-AF00-FAC1A3CAE603}" srcOrd="0" destOrd="0" presId="urn:microsoft.com/office/officeart/2005/8/layout/chevron2"/>
    <dgm:cxn modelId="{AA577380-40B1-4959-9220-4356A17E3F20}" srcId="{B1845DE8-E1AF-4A50-9D20-8100EE0B212D}" destId="{C5AC1BED-A2AF-4268-868D-C5A7EEED44C1}" srcOrd="0" destOrd="0" parTransId="{71335814-A4FF-471A-B59E-9C8E013B4C03}" sibTransId="{40ABD484-0627-4FB6-9D93-7C98F0B6DDB5}"/>
    <dgm:cxn modelId="{B4907C01-0FB3-4258-B89E-E14DB0BA7080}" type="presOf" srcId="{7939D6DF-CED7-4B30-82E8-B40157B34BEA}" destId="{DCC5FDCE-2C92-4B0A-AD3C-2794D290C29A}" srcOrd="0" destOrd="0" presId="urn:microsoft.com/office/officeart/2005/8/layout/chevron2"/>
    <dgm:cxn modelId="{B13D3AED-700B-4A82-9732-50DCEC946144}" srcId="{B1845DE8-E1AF-4A50-9D20-8100EE0B212D}" destId="{3B695C8A-BC14-43D6-8FB1-D5C5D4BC7FAA}" srcOrd="1" destOrd="0" parTransId="{E83DD95E-825E-4C73-9C99-54EEB07008C9}" sibTransId="{6A02604F-265E-436D-9295-1008C65F3BB6}"/>
    <dgm:cxn modelId="{8391ADCB-5330-4510-B74F-E1FD7A5F6CD1}" type="presOf" srcId="{1E2BC0D4-5DBF-4D0F-8532-A2A494CD2840}" destId="{FEC2F60B-2F22-4388-99BB-CF88875882B5}" srcOrd="0" destOrd="0" presId="urn:microsoft.com/office/officeart/2005/8/layout/chevron2"/>
    <dgm:cxn modelId="{5FA122FA-8374-455E-871D-A53D0A5677A9}" type="presParOf" srcId="{EB0ADFD2-9EB4-4253-AF00-FAC1A3CAE603}" destId="{137BB6B5-FA82-4E56-B1D3-D9562D7E93F3}" srcOrd="0" destOrd="0" presId="urn:microsoft.com/office/officeart/2005/8/layout/chevron2"/>
    <dgm:cxn modelId="{F9BCDDD6-C181-4EFC-AFFC-E7BE26A5DA85}" type="presParOf" srcId="{137BB6B5-FA82-4E56-B1D3-D9562D7E93F3}" destId="{75F50CF5-4BD9-4563-B82C-434AD608B0C0}" srcOrd="0" destOrd="0" presId="urn:microsoft.com/office/officeart/2005/8/layout/chevron2"/>
    <dgm:cxn modelId="{01DC4BF2-960C-4885-8A69-B763EE4FE750}" type="presParOf" srcId="{137BB6B5-FA82-4E56-B1D3-D9562D7E93F3}" destId="{DCC5FDCE-2C92-4B0A-AD3C-2794D290C29A}" srcOrd="1" destOrd="0" presId="urn:microsoft.com/office/officeart/2005/8/layout/chevron2"/>
    <dgm:cxn modelId="{E8EEF1E1-F122-4E4F-B0C2-DB1260E90C6B}" type="presParOf" srcId="{EB0ADFD2-9EB4-4253-AF00-FAC1A3CAE603}" destId="{38B05CD1-0A5E-48E4-9177-CB0F6BE1AEED}" srcOrd="1" destOrd="0" presId="urn:microsoft.com/office/officeart/2005/8/layout/chevron2"/>
    <dgm:cxn modelId="{3A4BD8E2-E86D-4476-A3DC-29A2C9C9A605}" type="presParOf" srcId="{EB0ADFD2-9EB4-4253-AF00-FAC1A3CAE603}" destId="{AD8D3F83-85A1-4A6C-88ED-56504F5B39E7}" srcOrd="2" destOrd="0" presId="urn:microsoft.com/office/officeart/2005/8/layout/chevron2"/>
    <dgm:cxn modelId="{7B3319E5-0354-466A-A896-BAD93A169259}" type="presParOf" srcId="{AD8D3F83-85A1-4A6C-88ED-56504F5B39E7}" destId="{56BF56D3-8A80-438D-B590-8BB74736EBED}" srcOrd="0" destOrd="0" presId="urn:microsoft.com/office/officeart/2005/8/layout/chevron2"/>
    <dgm:cxn modelId="{248A7D42-F049-4FE0-BBCB-8C69FF9D31DF}" type="presParOf" srcId="{AD8D3F83-85A1-4A6C-88ED-56504F5B39E7}" destId="{D98CE29B-9711-49FF-9DEE-AE47ED97B75D}" srcOrd="1" destOrd="0" presId="urn:microsoft.com/office/officeart/2005/8/layout/chevron2"/>
    <dgm:cxn modelId="{3F0009D1-8CCB-4D5E-8EC7-6B4F03AB9D77}" type="presParOf" srcId="{EB0ADFD2-9EB4-4253-AF00-FAC1A3CAE603}" destId="{57AC5C78-A8AC-48BF-A7A1-7DCC886B33E2}" srcOrd="3" destOrd="0" presId="urn:microsoft.com/office/officeart/2005/8/layout/chevron2"/>
    <dgm:cxn modelId="{CE133B46-FA3E-4F38-8906-838E2517D473}" type="presParOf" srcId="{EB0ADFD2-9EB4-4253-AF00-FAC1A3CAE603}" destId="{D8F2E572-B58E-4322-9C37-D9134B41F9BD}" srcOrd="4" destOrd="0" presId="urn:microsoft.com/office/officeart/2005/8/layout/chevron2"/>
    <dgm:cxn modelId="{4B0A438D-DD5F-4D60-A643-635D475FA849}" type="presParOf" srcId="{D8F2E572-B58E-4322-9C37-D9134B41F9BD}" destId="{FEC2F60B-2F22-4388-99BB-CF88875882B5}" srcOrd="0" destOrd="0" presId="urn:microsoft.com/office/officeart/2005/8/layout/chevron2"/>
    <dgm:cxn modelId="{6425C88A-FDED-4957-9C4B-081C054DD2A6}" type="presParOf" srcId="{D8F2E572-B58E-4322-9C37-D9134B41F9BD}" destId="{03C64A34-99FA-496B-BC4B-ADCCB71A1B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F3B2-3823-4EA3-91D0-99FA00FC600A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117D-7504-455C-806C-370C36016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FEA6-2FBE-496E-A80A-EBDB86E17197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C07D-C576-49E3-8AE4-C9EA8754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9912-2B3F-4F49-A529-B954022D19E5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6D70-8DBE-4794-9631-090CD44F9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E339-B2D6-4BAF-AD3F-56DC70A4D7FD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6F58-1531-4087-B304-18B36BCA5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B52-908E-49F6-82EE-AE3F9DB1163E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2DFA-E017-4F93-B790-5B2ED2CD1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9C1D-81BD-4CE2-81DC-1C4851BB9AE0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2F82-1A56-4015-97B9-F685E7F62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27AF-26D2-450A-9ED6-E91A64D52294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EB72-FA5B-47A7-A9DA-FFC987C14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0132-B5A5-4B81-AE78-49DEA90259F8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EE82-F523-47AB-8A3C-25DB0271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4079-2F05-4808-A4CD-34EC69084ED3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891-F065-4CEE-B7BC-653E56392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6F23-3BCE-4B4E-8306-9121E9CF4E18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71E4-8C86-4FDC-ADE4-60CCC85D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25BF-2248-4B5D-B65D-BB9DF2DDD475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BDE8-0075-47DF-8555-94C151C04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DA9B8-F5F2-4A05-A159-8FEDFD30ADB1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D55F2-0673-41AC-BC17-6D2C455C6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C6600"/>
                </a:solidFill>
              </a:rPr>
              <a:t>Пирамида Хеопса и колокольня Ивана Великого:</a:t>
            </a:r>
            <a:br>
              <a:rPr lang="ru-RU" sz="2800" b="1" smtClean="0">
                <a:solidFill>
                  <a:srgbClr val="CC6600"/>
                </a:solidFill>
              </a:rPr>
            </a:br>
            <a:r>
              <a:rPr lang="ru-RU" sz="2800" b="1" smtClean="0">
                <a:solidFill>
                  <a:srgbClr val="CC6600"/>
                </a:solidFill>
              </a:rPr>
              <a:t>общие законы геометрии</a:t>
            </a:r>
          </a:p>
        </p:txBody>
      </p:sp>
      <p:sp>
        <p:nvSpPr>
          <p:cNvPr id="13314" name="Содержимое 10"/>
          <p:cNvSpPr>
            <a:spLocks noGrp="1"/>
          </p:cNvSpPr>
          <p:nvPr>
            <p:ph idx="1"/>
          </p:nvPr>
        </p:nvSpPr>
        <p:spPr>
          <a:xfrm>
            <a:off x="5435600" y="5157788"/>
            <a:ext cx="3457575" cy="12954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z="2000" smtClean="0"/>
              <a:t>Давыдов Максим</a:t>
            </a:r>
          </a:p>
          <a:p>
            <a:pPr indent="0">
              <a:buFont typeface="Arial" charset="0"/>
              <a:buNone/>
            </a:pPr>
            <a:r>
              <a:rPr lang="ru-RU" sz="2000" smtClean="0"/>
              <a:t> ученик </a:t>
            </a:r>
            <a:r>
              <a:rPr lang="en-US" sz="2000" smtClean="0"/>
              <a:t>8</a:t>
            </a:r>
            <a:r>
              <a:rPr lang="ru-RU" sz="2000" smtClean="0"/>
              <a:t> «В» </a:t>
            </a:r>
          </a:p>
          <a:p>
            <a:pPr indent="0">
              <a:buFont typeface="Arial" charset="0"/>
              <a:buNone/>
            </a:pPr>
            <a:r>
              <a:rPr lang="ru-RU" sz="2000" smtClean="0"/>
              <a:t>средней школы №1392</a:t>
            </a:r>
          </a:p>
        </p:txBody>
      </p:sp>
      <p:pic>
        <p:nvPicPr>
          <p:cNvPr id="13315" name="Picture 2" descr="http://odnofamily.ru/wp-content/uploads/-35998_2564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0322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radikal.ua/data/upload/05615/04012/425cf9ed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57338"/>
            <a:ext cx="4537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356100" y="64531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Москва 201</a:t>
            </a:r>
            <a:r>
              <a:rPr lang="en-US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70C0"/>
                </a:solidFill>
              </a:rPr>
              <a:t>«Золотое сечение» лежит в основе многих фигур, поражающих нас своей гармонией и совершенством</a:t>
            </a:r>
          </a:p>
        </p:txBody>
      </p:sp>
      <p:pic>
        <p:nvPicPr>
          <p:cNvPr id="22530" name="Рисунок 2" descr="File:Penrose Tiling (Rhombi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http://3dmax.1bs.ru/files/images/%D0%B7%D0%B2%D0%B5%D0%B7%D0%B4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852738"/>
            <a:ext cx="29273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Золотое сечение можно обнаружить в пропорциях человеческого тела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3554" name="Рисунок 2" descr="http://www.lastech.mv74.ru/e107_files/mediagallery/images/leonar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44675"/>
            <a:ext cx="4386263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>
          <a:xfrm>
            <a:off x="4572000" y="765175"/>
            <a:ext cx="4259263" cy="1143000"/>
          </a:xfrm>
        </p:spPr>
        <p:txBody>
          <a:bodyPr/>
          <a:lstStyle/>
          <a:p>
            <a:r>
              <a:rPr lang="ru-RU" sz="2400" smtClean="0"/>
              <a:t>Золотое Сечение применяется в архитектуре с древнейших времен</a:t>
            </a:r>
          </a:p>
        </p:txBody>
      </p:sp>
      <p:pic>
        <p:nvPicPr>
          <p:cNvPr id="24578" name="Picture 2" descr="http://900igr.net/datai/mkhk/Iskusstvo-krasoty/0025-034-Teper-nevozmozhno-predstavit-kak-by-rabochie-stroili-zhilye-doma-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lemill.net/content/pieces/10de10d010e010d810d610d810e1-10e610d510d710d810e110db10e810dd10d110da10d810e1-10e210d010eb10d010e010d8/image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017713"/>
            <a:ext cx="31242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950" y="4508500"/>
            <a:ext cx="5022850" cy="20621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Множество архитектурных шедевров построено по пропорции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Золотого сечения.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C6600"/>
                </a:solidFill>
              </a:rPr>
              <a:t>План научно-исследовательской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36004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1.Исторические сведения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А.Пирамида Хеопса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Б.Колокольня Ивана Великого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2.Понятие «золотого сечения»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3.Золотое сечение в архитектуре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4.Вывод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Задачи исследования: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150" cy="3413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8001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1. Провести геометрическое исследование по фотографиям и рисункам следующих архитектурных памятников: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/>
              <a:t>   Пирамида Хеопса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dirty="0" smtClean="0"/>
              <a:t>   Колокольня Ивана Великого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/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2. Сравнить их и найти общую черту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3. Показать наличие универсальных геометрических принципов в архитектуре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076700"/>
            <a:ext cx="4321175" cy="1509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53920" tIns="47610" rIns="0" bIns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>
                <a:solidFill>
                  <a:srgbClr val="000000"/>
                </a:solidFill>
              </a:rPr>
              <a:t>Высота: ≈ 140 м</a:t>
            </a:r>
          </a:p>
          <a:p>
            <a:pPr>
              <a:spcAft>
                <a:spcPts val="600"/>
              </a:spcAft>
            </a:pPr>
            <a:r>
              <a:rPr lang="ru-RU" sz="1500">
                <a:solidFill>
                  <a:srgbClr val="000000"/>
                </a:solidFill>
              </a:rPr>
              <a:t>Угол наклона боковой грани: 51° 50‘</a:t>
            </a:r>
          </a:p>
          <a:p>
            <a:pPr eaLnBrk="0" hangingPunct="0">
              <a:spcAft>
                <a:spcPts val="600"/>
              </a:spcAft>
            </a:pPr>
            <a:r>
              <a:rPr lang="ru-RU" sz="1500">
                <a:solidFill>
                  <a:srgbClr val="000000"/>
                </a:solidFill>
              </a:rPr>
              <a:t>Длина бокового ребра: около 230 м</a:t>
            </a:r>
          </a:p>
          <a:p>
            <a:pPr eaLnBrk="0" hangingPunct="0">
              <a:spcAft>
                <a:spcPts val="600"/>
              </a:spcAft>
            </a:pPr>
            <a:r>
              <a:rPr lang="ru-RU" sz="1500">
                <a:solidFill>
                  <a:srgbClr val="000000"/>
                </a:solidFill>
              </a:rPr>
              <a:t>Длина сторона основания пирамиды: 230  м.</a:t>
            </a:r>
          </a:p>
          <a:p>
            <a:pPr eaLnBrk="0" hangingPunct="0">
              <a:spcAft>
                <a:spcPts val="600"/>
              </a:spcAft>
            </a:pPr>
            <a:r>
              <a:rPr lang="ru-RU" sz="1500">
                <a:solidFill>
                  <a:srgbClr val="000000"/>
                </a:solidFill>
              </a:rPr>
              <a:t> Общий вес пирамиды: около 6,25 млн тонн</a:t>
            </a:r>
            <a:endParaRPr lang="ru-RU" sz="1400">
              <a:solidFill>
                <a:srgbClr val="0B0080"/>
              </a:solidFill>
            </a:endParaRPr>
          </a:p>
        </p:txBody>
      </p:sp>
      <p:pic>
        <p:nvPicPr>
          <p:cNvPr id="16387" name="Picture 7" descr="http://upload.wikimedia.org/wikipedia/commons/c/c5/PyramidsofGiza_at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7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9388" y="3429000"/>
            <a:ext cx="4321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ru-RU" sz="1600">
                <a:solidFill>
                  <a:srgbClr val="000000"/>
                </a:solidFill>
              </a:rPr>
              <a:t>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827088" y="328453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Статистические данные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6390" name="Заголовок 4"/>
          <p:cNvSpPr>
            <a:spLocks noGrp="1"/>
          </p:cNvSpPr>
          <p:nvPr>
            <p:ph type="title"/>
          </p:nvPr>
        </p:nvSpPr>
        <p:spPr>
          <a:xfrm>
            <a:off x="468313" y="2349500"/>
            <a:ext cx="3825875" cy="508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Пирамида Хеопса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363" y="1196975"/>
            <a:ext cx="421163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+mn-lt"/>
                <a:cs typeface="+mn-cs"/>
              </a:rPr>
              <a:t> крупнейшая из египетских пирамид, единственное из «Семи чудес света», сохранившееся до наших дней.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Строительство, продолжавшееся двадцать лет, закончилось около 2540 года до н. э.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Ореол таинственности и древности привлекал к огромной усыпальнице фараона многих посетителей ещё в античности.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Философ и естествоиспытатель Фалес Милетский впервые измерил высоту пирамиды по длине её тени.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Колокольня Ивана Великого</a:t>
            </a:r>
          </a:p>
        </p:txBody>
      </p:sp>
      <p:pic>
        <p:nvPicPr>
          <p:cNvPr id="17410" name="Picture 2" descr="http://tainy.net/wp-content/uploads/2010/08/80b9500a4d2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68375"/>
            <a:ext cx="79216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is-tok.ru/nasledie/djurand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0"/>
            <a:ext cx="4518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68313" y="377825"/>
            <a:ext cx="3887787" cy="560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lvl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Колокольня Ивана Великого </a:t>
            </a:r>
            <a:r>
              <a:rPr lang="ru-RU" dirty="0">
                <a:solidFill>
                  <a:srgbClr val="000000"/>
                </a:solidFill>
                <a:latin typeface="+mn-lt"/>
                <a:cs typeface="Arial" pitchFamily="34" charset="0"/>
              </a:rPr>
              <a:t>выстроена из кирпича и белого камня в 1505 -1600 годах</a:t>
            </a:r>
          </a:p>
          <a:p>
            <a:pPr marL="0" lvl="1">
              <a:defRPr/>
            </a:pPr>
            <a:endParaRPr lang="ru-RU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0" lvl="1"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Arial" pitchFamily="34" charset="0"/>
              </a:rPr>
              <a:t>По форме она представляет собой трехъярусный столп из удлиненных восьмигранников, поставленных один на другой, и цилиндрической части. </a:t>
            </a:r>
          </a:p>
          <a:p>
            <a:pPr marL="0" lvl="1">
              <a:defRPr/>
            </a:pPr>
            <a:r>
              <a:rPr lang="ru-RU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 </a:t>
            </a:r>
          </a:p>
          <a:p>
            <a:pPr marL="0" lvl="1">
              <a:defRPr/>
            </a:pPr>
            <a:r>
              <a:rPr lang="ru-RU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Высота</a:t>
            </a:r>
            <a:r>
              <a:rPr lang="ru-RU" dirty="0">
                <a:solidFill>
                  <a:srgbClr val="000000"/>
                </a:solidFill>
                <a:latin typeface="+mj-lt"/>
                <a:cs typeface="Arial" pitchFamily="34" charset="0"/>
              </a:rPr>
              <a:t>: 81 м.</a:t>
            </a:r>
          </a:p>
          <a:p>
            <a:pPr marL="0" lvl="1"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ru-RU" dirty="0">
                <a:latin typeface="+mn-lt"/>
                <a:cs typeface="+mn-cs"/>
              </a:rPr>
              <a:t>Массивная колокольня Ивана Великого кажется стройной и летящей вверх. Этого впечатления зодчие добились, применяя один древний геометрический принцип.</a:t>
            </a:r>
          </a:p>
          <a:p>
            <a:pPr marL="0" lvl="1">
              <a:defRPr/>
            </a:pPr>
            <a:endParaRPr lang="ru-RU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lvl="1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Какой?</a:t>
            </a:r>
          </a:p>
          <a:p>
            <a:pPr marL="0" lvl="1"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endParaRPr lang="ru-RU" sz="1400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0" y="1916113"/>
            <a:ext cx="7740650" cy="4465637"/>
          </a:xfrm>
          <a:prstGeom prst="triangle">
            <a:avLst/>
          </a:prstGeom>
          <a:solidFill>
            <a:srgbClr val="CC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Колокольня Ивана Вели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420938"/>
            <a:ext cx="1300163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1188" y="404813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Сооружения разных эпох, разной формы…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188" y="836613"/>
            <a:ext cx="712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Что в них общего?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4213" y="1341438"/>
            <a:ext cx="7127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Calibri" pitchFamily="34" charset="0"/>
              </a:rPr>
              <a:t>Оба они удивляют свой гармоничностью.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250825" y="2492375"/>
            <a:ext cx="6192838" cy="3673475"/>
          </a:xfrm>
          <a:prstGeom prst="triangle">
            <a:avLst>
              <a:gd name="adj" fmla="val 50369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0" y="2420938"/>
            <a:ext cx="3203575" cy="36718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3" idx="3"/>
          </p:cNvCxnSpPr>
          <p:nvPr/>
        </p:nvCxnSpPr>
        <p:spPr>
          <a:xfrm>
            <a:off x="3348038" y="2492375"/>
            <a:ext cx="22225" cy="36734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3789363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230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71775" y="5013325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140</a:t>
            </a:r>
          </a:p>
        </p:txBody>
      </p:sp>
      <p:pic>
        <p:nvPicPr>
          <p:cNvPr id="20486" name="Picture 2" descr="Колокольня Ивана Вели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773238"/>
            <a:ext cx="14414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8101013" y="4797425"/>
            <a:ext cx="0" cy="1295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5463" y="6308725"/>
            <a:ext cx="10096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16913" y="53006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64388" y="6381750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18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0825" y="620713"/>
            <a:ext cx="3529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140/230 </a:t>
            </a:r>
            <a:r>
              <a:rPr lang="ru-RU" sz="2800" b="1">
                <a:latin typeface="Calibri" pitchFamily="34" charset="0"/>
                <a:sym typeface="Symbol" pitchFamily="18" charset="2"/>
              </a:rPr>
              <a:t>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0,6</a:t>
            </a:r>
          </a:p>
          <a:p>
            <a:r>
              <a:rPr lang="ru-RU" sz="2800" b="1">
                <a:latin typeface="Calibri" pitchFamily="34" charset="0"/>
                <a:sym typeface="Symbol" pitchFamily="18" charset="2"/>
              </a:rPr>
              <a:t>230/(230+140)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0,6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35600" y="620713"/>
            <a:ext cx="3529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18/29 </a:t>
            </a:r>
            <a:r>
              <a:rPr lang="ru-RU" sz="2800" b="1">
                <a:latin typeface="Calibri" pitchFamily="34" charset="0"/>
                <a:sym typeface="Symbol" pitchFamily="18" charset="2"/>
              </a:rPr>
              <a:t>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0,6</a:t>
            </a:r>
          </a:p>
          <a:p>
            <a:r>
              <a:rPr lang="ru-RU" sz="2800" b="1">
                <a:latin typeface="Calibri" pitchFamily="34" charset="0"/>
                <a:sym typeface="Symbol" pitchFamily="18" charset="2"/>
              </a:rPr>
              <a:t>29/(29+18)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0,6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1838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2714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971550" y="4025900"/>
            <a:ext cx="7704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Золотым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или «</a:t>
            </a:r>
            <a:r>
              <a:rPr lang="ru-RU" sz="2400" i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божественным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сечением называют деление отрезка, при котором длина всего отрезка так относится к длине его большей части, как длина его большей части к меньшей. </a:t>
            </a:r>
            <a:endParaRPr lang="ru-RU" sz="24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9" name="Рисунок 9" descr="http://im3-tub-ru.yandex.net/i?id=17428011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836613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Файл:Zolotoe setsh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5019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300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Symbol</vt:lpstr>
      <vt:lpstr>Times New Roman</vt:lpstr>
      <vt:lpstr>Тема Office</vt:lpstr>
      <vt:lpstr>Пирамида Хеопса и колокольня Ивана Великого: общие законы геометрии</vt:lpstr>
      <vt:lpstr>План научно-исследовательской работы</vt:lpstr>
      <vt:lpstr>Задачи исследования:</vt:lpstr>
      <vt:lpstr>Пирамида Хеопса</vt:lpstr>
      <vt:lpstr>Колокольня Ивана Великого</vt:lpstr>
      <vt:lpstr>Слайд 6</vt:lpstr>
      <vt:lpstr>Слайд 7</vt:lpstr>
      <vt:lpstr>Слайд 8</vt:lpstr>
      <vt:lpstr>Слайд 9</vt:lpstr>
      <vt:lpstr>«Золотое сечение» лежит в основе многих фигур, поражающих нас своей гармонией и совершенством</vt:lpstr>
      <vt:lpstr>Золотое сечение можно обнаружить в пропорциях человеческого тела </vt:lpstr>
      <vt:lpstr>Золотое Сечение применяется в архитектуре с древнейших времен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П</cp:lastModifiedBy>
  <cp:revision>82</cp:revision>
  <dcterms:created xsi:type="dcterms:W3CDTF">2013-03-31T12:57:28Z</dcterms:created>
  <dcterms:modified xsi:type="dcterms:W3CDTF">2016-12-15T17:52:43Z</dcterms:modified>
</cp:coreProperties>
</file>