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1" r:id="rId8"/>
    <p:sldId id="262" r:id="rId9"/>
    <p:sldId id="285" r:id="rId10"/>
    <p:sldId id="272" r:id="rId11"/>
    <p:sldId id="279" r:id="rId12"/>
    <p:sldId id="264" r:id="rId13"/>
    <p:sldId id="289" r:id="rId14"/>
    <p:sldId id="273" r:id="rId15"/>
    <p:sldId id="280" r:id="rId16"/>
    <p:sldId id="265" r:id="rId17"/>
    <p:sldId id="288" r:id="rId18"/>
    <p:sldId id="274" r:id="rId19"/>
    <p:sldId id="281" r:id="rId20"/>
    <p:sldId id="266" r:id="rId21"/>
    <p:sldId id="286" r:id="rId22"/>
    <p:sldId id="275" r:id="rId23"/>
    <p:sldId id="282" r:id="rId24"/>
    <p:sldId id="267" r:id="rId25"/>
    <p:sldId id="287" r:id="rId26"/>
    <p:sldId id="276" r:id="rId27"/>
    <p:sldId id="283" r:id="rId28"/>
    <p:sldId id="268" r:id="rId29"/>
    <p:sldId id="291" r:id="rId30"/>
    <p:sldId id="277" r:id="rId31"/>
    <p:sldId id="284" r:id="rId32"/>
    <p:sldId id="292" r:id="rId33"/>
    <p:sldId id="293" r:id="rId34"/>
    <p:sldId id="294" r:id="rId35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CC"/>
    <a:srgbClr val="99FF66"/>
    <a:srgbClr val="FF3300"/>
    <a:srgbClr val="CCFFCC"/>
    <a:srgbClr val="CCFFFF"/>
    <a:srgbClr val="CC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8" autoAdjust="0"/>
    <p:restoredTop sz="94660"/>
  </p:normalViewPr>
  <p:slideViewPr>
    <p:cSldViewPr>
      <p:cViewPr varScale="1">
        <p:scale>
          <a:sx n="60" d="100"/>
          <a:sy n="60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27BF73-870B-4778-B6A1-72A2DC2C60C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4BFEE-BE55-468A-8793-28C0EB7CDFE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FB126-96CC-482C-9A98-BA944257D41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25965-B9D8-4D5C-A987-E583E281248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220A4-DDF3-4A87-B5DD-28AC2A25155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DB243-E3B7-46C2-80DD-24EB3F4C712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651EA-B311-4C57-B84D-17C9AB692C4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47E7F-DC45-4939-9494-3C6DFC6F02C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97E4F-54BE-4B36-BF02-857E0058534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E4DE7-94C2-430B-ABBE-3E02AF77711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3C8E-189C-4944-AF38-BED82742CE2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03D7B-F7BC-40C7-8CED-200CFB7FA50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D091B-2AA0-4932-BEB8-19252D4A610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DDE29BDC-545C-49AC-92E0-7A1F6031C36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78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8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ransition advClick="0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slide" Target="slide33.xml"/><Relationship Id="rId4" Type="http://schemas.openxmlformats.org/officeDocument/2006/relationships/image" Target="../media/image7.png"/><Relationship Id="rId9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8425" y="3429000"/>
            <a:ext cx="7623175" cy="817563"/>
          </a:xfrm>
        </p:spPr>
        <p:txBody>
          <a:bodyPr/>
          <a:lstStyle/>
          <a:p>
            <a:pPr algn="ctr" eaLnBrk="1" hangingPunct="1"/>
            <a:r>
              <a:rPr lang="ru-RU" sz="4400" smtClean="0"/>
              <a:t>Обучающая программа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4149080"/>
            <a:ext cx="6553200" cy="1752600"/>
          </a:xfrm>
        </p:spPr>
        <p:txBody>
          <a:bodyPr/>
          <a:lstStyle/>
          <a:p>
            <a:pPr algn="ctr" eaLnBrk="1" hangingPunct="1"/>
            <a:r>
              <a:rPr lang="ru-RU" b="1" dirty="0" smtClean="0"/>
              <a:t>по теме «Устройство тормозной системы автомобиля ВАЗ 2110»</a:t>
            </a:r>
          </a:p>
        </p:txBody>
      </p:sp>
      <p:pic>
        <p:nvPicPr>
          <p:cNvPr id="3076" name="Picture 4" descr="main_img"/>
          <p:cNvPicPr>
            <a:picLocks noChangeAspect="1" noChangeArrowheads="1"/>
          </p:cNvPicPr>
          <p:nvPr/>
        </p:nvPicPr>
        <p:blipFill>
          <a:blip r:embed="rId2" cstate="print"/>
          <a:srcRect t="10564" b="11162"/>
          <a:stretch>
            <a:fillRect/>
          </a:stretch>
        </p:blipFill>
        <p:spPr bwMode="auto">
          <a:xfrm>
            <a:off x="0" y="0"/>
            <a:ext cx="91440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245658" y="6458788"/>
            <a:ext cx="3835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Автор: </a:t>
            </a:r>
            <a:r>
              <a:rPr lang="ru-RU" b="1" dirty="0" err="1" smtClean="0"/>
              <a:t>Макарцев</a:t>
            </a:r>
            <a:r>
              <a:rPr lang="ru-RU" b="1" dirty="0" smtClean="0"/>
              <a:t> Александр Николаевич</a:t>
            </a:r>
            <a:endParaRPr lang="ru-RU" b="1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Поздравляем! </a:t>
            </a:r>
            <a:br>
              <a:rPr lang="ru-RU" smtClean="0"/>
            </a:br>
            <a:r>
              <a:rPr lang="ru-RU" smtClean="0"/>
              <a:t>Вы ответили правильно!</a:t>
            </a:r>
          </a:p>
        </p:txBody>
      </p:sp>
      <p:pic>
        <p:nvPicPr>
          <p:cNvPr id="12291" name="Picture 3" descr="j0382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938"/>
            <a:ext cx="439261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435600" y="3141663"/>
            <a:ext cx="3168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folHlink"/>
                </a:solidFill>
              </a:rPr>
              <a:t>Можете приступить к дальнейшему изучению темы: «Устройство тормозной системы ВАЗ 2110»</a:t>
            </a:r>
          </a:p>
        </p:txBody>
      </p:sp>
      <p:sp>
        <p:nvSpPr>
          <p:cNvPr id="1229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Увы! </a:t>
            </a:r>
            <a:br>
              <a:rPr lang="ru-RU" smtClean="0"/>
            </a:br>
            <a:r>
              <a:rPr lang="ru-RU" smtClean="0"/>
              <a:t>Вы ответили не правильно!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2781300"/>
            <a:ext cx="3538537" cy="3349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chemeClr val="folHlink"/>
                </a:solidFill>
              </a:rPr>
              <a:t>Необходимо вернуться к предыдущей теме и изучить её ещё раз.</a:t>
            </a:r>
          </a:p>
        </p:txBody>
      </p:sp>
      <p:pic>
        <p:nvPicPr>
          <p:cNvPr id="13316" name="Picture 4" descr="j0242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38544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971550" cy="549275"/>
          </a:xfrm>
          <a:prstGeom prst="actionButtonBackPrevious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458788"/>
            <a:ext cx="7543800" cy="1295401"/>
          </a:xfrm>
        </p:spPr>
        <p:txBody>
          <a:bodyPr/>
          <a:lstStyle/>
          <a:p>
            <a:pPr algn="ctr" eaLnBrk="1" hangingPunct="1"/>
            <a:r>
              <a:rPr lang="ru-RU" smtClean="0"/>
              <a:t>Главный цилиндр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3609975" cy="3654425"/>
          </a:xfrm>
        </p:spPr>
        <p:txBody>
          <a:bodyPr/>
          <a:lstStyle/>
          <a:p>
            <a:pPr marL="0" indent="0" algn="just" eaLnBrk="1" hangingPunct="1">
              <a:lnSpc>
                <a:spcPct val="170000"/>
              </a:lnSpc>
              <a:buFont typeface="Wingdings" pitchFamily="2" charset="2"/>
              <a:buNone/>
              <a:tabLst>
                <a:tab pos="88900" algn="l"/>
                <a:tab pos="265113" algn="l"/>
              </a:tabLst>
            </a:pPr>
            <a:r>
              <a:rPr lang="ru-RU" sz="1400" smtClean="0">
                <a:latin typeface="Times New Roman" pitchFamily="18" charset="0"/>
              </a:rPr>
              <a:t>		Главный цилиндр с последовательным расположением поршней (рис. 1). На корпусе главного цилиндра крепится бачок 13, в заливной горловине которого установлен датчик 14 аварийного уровня тормозной жидкости. Уплотнительные кольца 5 высокого давления и кольца заднего колесного цилиндра взаимозаменяемы.</a:t>
            </a:r>
          </a:p>
          <a:p>
            <a:pPr marL="0" indent="0" algn="just" eaLnBrk="1" hangingPunct="1">
              <a:lnSpc>
                <a:spcPct val="170000"/>
              </a:lnSpc>
              <a:buFont typeface="Wingdings" pitchFamily="2" charset="2"/>
              <a:buNone/>
              <a:tabLst>
                <a:tab pos="88900" algn="l"/>
                <a:tab pos="265113" algn="l"/>
              </a:tabLst>
            </a:pPr>
            <a:endParaRPr lang="ru-RU" sz="14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70000"/>
              </a:lnSpc>
              <a:buFont typeface="Wingdings" pitchFamily="2" charset="2"/>
              <a:buNone/>
              <a:tabLst>
                <a:tab pos="88900" algn="l"/>
                <a:tab pos="265113" algn="l"/>
              </a:tabLst>
            </a:pPr>
            <a:endParaRPr lang="ru-RU" sz="14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70000"/>
              </a:lnSpc>
              <a:buFont typeface="Wingdings" pitchFamily="2" charset="2"/>
              <a:buNone/>
              <a:tabLst>
                <a:tab pos="88900" algn="l"/>
                <a:tab pos="265113" algn="l"/>
              </a:tabLst>
            </a:pPr>
            <a:endParaRPr lang="ru-RU" sz="1400" smtClean="0">
              <a:latin typeface="Times New Roman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55650" y="5537200"/>
            <a:ext cx="4249738" cy="987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900" b="1">
                <a:latin typeface="Times New Roman" pitchFamily="18" charset="0"/>
              </a:rPr>
              <a:t>Рис. 1.</a:t>
            </a:r>
            <a:r>
              <a:rPr lang="ru-RU" sz="900">
                <a:latin typeface="Times New Roman" pitchFamily="18" charset="0"/>
              </a:rPr>
              <a:t> Главный цилиндр с бачком: 1 — корпус главного цилиндра; 2 — уплотнительное кольцо низкого давления; 3 — поршень привода контура "левый передний-правый задний тормоза"; 4 — распорное кольцо; 5 — уплотнительное кольцо высокого давления; 6 — прижимная пружина уплотнительного кольца; 7 — тарелка пружины; 8 — возвратная пружина поршня; 9 — шайба; 10 — стопорный винт; 11 — поршень привода контура "правый передний-левый задний тормоза"; 12 — соединительная втулка; 13 — бачок; 14 — датчик аварийного уровня тормозной жидкости; А — зазор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8888" y="1557338"/>
            <a:ext cx="3535362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381750"/>
            <a:ext cx="1116012" cy="476250"/>
          </a:xfrm>
          <a:prstGeom prst="actionButtonForwardNext">
            <a:avLst/>
          </a:prstGeom>
          <a:solidFill>
            <a:srgbClr val="33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31813"/>
            <a:ext cx="7543800" cy="1295401"/>
          </a:xfrm>
        </p:spPr>
        <p:txBody>
          <a:bodyPr/>
          <a:lstStyle/>
          <a:p>
            <a:pPr algn="ctr" eaLnBrk="1" hangingPunct="1"/>
            <a:r>
              <a:rPr lang="ru-RU" smtClean="0"/>
              <a:t>Задание</a:t>
            </a: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908050"/>
            <a:ext cx="2724150" cy="33845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779838" y="836613"/>
            <a:ext cx="41767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tabLst>
                <a:tab pos="354013" algn="l"/>
              </a:tabLst>
            </a:pPr>
            <a:r>
              <a:rPr lang="ru-RU" sz="1600">
                <a:latin typeface="Times New Roman" pitchFamily="18" charset="0"/>
              </a:rPr>
              <a:t>	</a:t>
            </a:r>
            <a:r>
              <a:rPr lang="ru-RU" sz="1800">
                <a:latin typeface="Times New Roman" pitchFamily="18" charset="0"/>
              </a:rPr>
              <a:t>Заполните пропуски, соответствующие названию составных частей отмеченные на рисунке соответствующими цифрами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3924300" y="2001838"/>
            <a:ext cx="44640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ru-RU"/>
              <a:t>____________________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 startAt="3"/>
            </a:pPr>
            <a:r>
              <a:rPr lang="ru-RU"/>
              <a:t>____________________</a:t>
            </a:r>
          </a:p>
          <a:p>
            <a:pPr marL="342900" indent="-342900" algn="just">
              <a:spcBef>
                <a:spcPct val="50000"/>
              </a:spcBef>
            </a:pPr>
            <a:r>
              <a:rPr lang="ru-RU"/>
              <a:t>7.     ___________________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 startAt="12"/>
            </a:pPr>
            <a:r>
              <a:rPr lang="ru-RU"/>
              <a:t>____________________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 startAt="12"/>
            </a:pPr>
            <a:r>
              <a:rPr lang="ru-RU"/>
              <a:t>____________________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 startAt="12"/>
            </a:pPr>
            <a:r>
              <a:rPr lang="ru-RU"/>
              <a:t>____________________</a:t>
            </a:r>
          </a:p>
          <a:p>
            <a:pPr marL="342900" indent="-342900" algn="just">
              <a:spcBef>
                <a:spcPct val="50000"/>
              </a:spcBef>
            </a:pPr>
            <a:endParaRPr lang="ru-RU"/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3348038" y="4029075"/>
            <a:ext cx="453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</a:rPr>
              <a:t>Выберите правильный вариант ответа</a:t>
            </a:r>
          </a:p>
        </p:txBody>
      </p:sp>
      <p:sp>
        <p:nvSpPr>
          <p:cNvPr id="112649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547813" y="4437063"/>
            <a:ext cx="6624637" cy="715962"/>
          </a:xfrm>
          <a:prstGeom prst="rect">
            <a:avLst/>
          </a:prstGeom>
          <a:solidFill>
            <a:srgbClr val="FF99CC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300" dirty="0">
                <a:solidFill>
                  <a:schemeClr val="accent4"/>
                </a:solidFill>
              </a:rPr>
              <a:t>1. Главный корпус, 3. поршень привода контура «правый передний- левый  задний тормоза», 7. прижимистая пружина уплотнительного колеса, 12. соединительная втулка, 13.  бачок, 14. датчик аварийного уровня тормозной жидкости</a:t>
            </a:r>
          </a:p>
        </p:txBody>
      </p:sp>
      <p:sp>
        <p:nvSpPr>
          <p:cNvPr id="112650" name="Text Box 10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547813" y="5233988"/>
            <a:ext cx="6624637" cy="715962"/>
          </a:xfrm>
          <a:prstGeom prst="rect">
            <a:avLst/>
          </a:prstGeom>
          <a:solidFill>
            <a:srgbClr val="FF99CC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300" dirty="0">
                <a:solidFill>
                  <a:schemeClr val="accent4"/>
                </a:solidFill>
              </a:rPr>
              <a:t>1. Главный корпус, 3. поршень привода контура «левый передний- правый  задний тормоза», 7. тарелка пружины, 12. распорное колесо, 13.  бачок, 14. датчик уплотнительное колесо высокого давления</a:t>
            </a:r>
          </a:p>
        </p:txBody>
      </p:sp>
      <p:sp>
        <p:nvSpPr>
          <p:cNvPr id="112651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547813" y="6021388"/>
            <a:ext cx="6624637" cy="715962"/>
          </a:xfrm>
          <a:prstGeom prst="rect">
            <a:avLst/>
          </a:prstGeom>
          <a:solidFill>
            <a:srgbClr val="FF99CC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300" dirty="0">
                <a:solidFill>
                  <a:schemeClr val="accent4"/>
                </a:solidFill>
              </a:rPr>
              <a:t>1. Главный корпус, 3. поршень привода контура «левый передний- правый  задний тормоза», 7. тарелка пружины, 12. соединительная втулка, 13.  бачок, 14. датчик аварийного уровня тормозной жидкости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Поздравляем! </a:t>
            </a:r>
            <a:br>
              <a:rPr lang="ru-RU" smtClean="0"/>
            </a:br>
            <a:r>
              <a:rPr lang="ru-RU" smtClean="0"/>
              <a:t>Вы ответили правильно!</a:t>
            </a:r>
          </a:p>
        </p:txBody>
      </p:sp>
      <p:pic>
        <p:nvPicPr>
          <p:cNvPr id="16387" name="Picture 3" descr="j0382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938"/>
            <a:ext cx="439261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435600" y="3141663"/>
            <a:ext cx="3168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folHlink"/>
                </a:solidFill>
              </a:rPr>
              <a:t>Можете приступить к дальнейшему изучению темы: «Устройство тормозной системы ВАЗ 2110»</a:t>
            </a:r>
          </a:p>
        </p:txBody>
      </p:sp>
      <p:sp>
        <p:nvSpPr>
          <p:cNvPr id="1638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Увы! </a:t>
            </a:r>
            <a:br>
              <a:rPr lang="ru-RU" smtClean="0"/>
            </a:br>
            <a:r>
              <a:rPr lang="ru-RU" smtClean="0"/>
              <a:t>Вы ответили не правильно!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2781300"/>
            <a:ext cx="3538537" cy="3349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chemeClr val="folHlink"/>
                </a:solidFill>
              </a:rPr>
              <a:t>Необходимо вернуться к предыдущей теме и изучить её ещё раз.</a:t>
            </a:r>
          </a:p>
        </p:txBody>
      </p:sp>
      <p:pic>
        <p:nvPicPr>
          <p:cNvPr id="17412" name="Picture 4" descr="j0242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38544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81750"/>
            <a:ext cx="1042988" cy="476250"/>
          </a:xfrm>
          <a:prstGeom prst="actionButtonBackPrevious">
            <a:avLst/>
          </a:prstGeom>
          <a:solidFill>
            <a:srgbClr val="33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543800" cy="1295400"/>
          </a:xfrm>
        </p:spPr>
        <p:txBody>
          <a:bodyPr/>
          <a:lstStyle/>
          <a:p>
            <a:pPr algn="ctr" eaLnBrk="1" hangingPunct="1"/>
            <a:r>
              <a:rPr lang="ru-RU" smtClean="0"/>
              <a:t>Тормозной механизм переднего колеса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4176713" cy="4967287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buFont typeface="Wingdings" pitchFamily="2" charset="2"/>
              <a:buNone/>
              <a:tabLst>
                <a:tab pos="265113" algn="l"/>
              </a:tabLst>
            </a:pPr>
            <a:r>
              <a:rPr lang="ru-RU" sz="1400" smtClean="0">
                <a:latin typeface="Times New Roman" pitchFamily="18" charset="0"/>
              </a:rPr>
              <a:t>	Тормозной механизм переднего колеса дисковый, с автоматической регулировкой зазора между колодками и диском, с плавающей скобой и сигнализатором износа тормозных колодок. Скоба образуется суппортом 3 (рис. 1) и колесным цилиндром 5, которые стянуты болтами. Подвижная скоба крепится болтами к пальцам 10, которые установлены в отверстиях направляющей 2 колодок. В эти отверстия закладывается смазка, между пальцами и направляющей колодок установлены резиновые чехлы 9. К пазам направляющей поджаты пружинами тормозные колодки 4, из которых внутренняя имеет сигнализатор 7 износа накладок.</a:t>
            </a:r>
          </a:p>
          <a:p>
            <a:pPr marL="0" indent="0" algn="just" eaLnBrk="1" hangingPunct="1">
              <a:lnSpc>
                <a:spcPct val="120000"/>
              </a:lnSpc>
              <a:buFont typeface="Wingdings" pitchFamily="2" charset="2"/>
              <a:buNone/>
              <a:tabLst>
                <a:tab pos="265113" algn="l"/>
              </a:tabLst>
            </a:pPr>
            <a:endParaRPr lang="ru-RU" sz="14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buFont typeface="Wingdings" pitchFamily="2" charset="2"/>
              <a:buNone/>
              <a:tabLst>
                <a:tab pos="265113" algn="l"/>
              </a:tabLst>
            </a:pPr>
            <a:r>
              <a:rPr lang="ru-RU" sz="1400" smtClean="0">
                <a:latin typeface="Times New Roman" pitchFamily="18" charset="0"/>
              </a:rPr>
              <a:t>	В полости цилиндра 5 установлен поршень 6 с уплотнительным кольцом 8. За счет упругости этого кольца поддерживается оптимальный зазор между колодками и диском.</a:t>
            </a:r>
          </a:p>
          <a:p>
            <a:pPr marL="0" indent="0" algn="just" eaLnBrk="1" hangingPunct="1">
              <a:lnSpc>
                <a:spcPct val="120000"/>
              </a:lnSpc>
              <a:buFont typeface="Wingdings" pitchFamily="2" charset="2"/>
              <a:buNone/>
              <a:tabLst>
                <a:tab pos="265113" algn="l"/>
              </a:tabLst>
            </a:pPr>
            <a:endParaRPr lang="ru-RU" sz="14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buFont typeface="Wingdings" pitchFamily="2" charset="2"/>
              <a:buNone/>
              <a:tabLst>
                <a:tab pos="265113" algn="l"/>
              </a:tabLst>
            </a:pPr>
            <a:endParaRPr lang="ru-RU" sz="14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20000"/>
              </a:lnSpc>
              <a:buFont typeface="Wingdings" pitchFamily="2" charset="2"/>
              <a:buNone/>
              <a:tabLst>
                <a:tab pos="265113" algn="l"/>
              </a:tabLst>
            </a:pPr>
            <a:endParaRPr lang="ru-RU" sz="1400" smtClean="0">
              <a:latin typeface="Times New Roman" pitchFamily="18" charset="0"/>
            </a:endParaRPr>
          </a:p>
        </p:txBody>
      </p:sp>
      <p:grpSp>
        <p:nvGrpSpPr>
          <p:cNvPr id="18436" name="Group 7"/>
          <p:cNvGrpSpPr>
            <a:grpSpLocks/>
          </p:cNvGrpSpPr>
          <p:nvPr/>
        </p:nvGrpSpPr>
        <p:grpSpPr bwMode="auto">
          <a:xfrm>
            <a:off x="4716463" y="1196975"/>
            <a:ext cx="3384550" cy="4464050"/>
            <a:chOff x="3107" y="890"/>
            <a:chExt cx="2132" cy="2812"/>
          </a:xfrm>
        </p:grpSpPr>
        <p:pic>
          <p:nvPicPr>
            <p:cNvPr id="18439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 r="641"/>
            <a:stretch>
              <a:fillRect/>
            </a:stretch>
          </p:blipFill>
          <p:spPr bwMode="auto">
            <a:xfrm>
              <a:off x="3216" y="890"/>
              <a:ext cx="2023" cy="2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 Box 6"/>
            <p:cNvSpPr txBox="1">
              <a:spLocks noChangeArrowheads="1"/>
            </p:cNvSpPr>
            <p:nvPr/>
          </p:nvSpPr>
          <p:spPr bwMode="auto">
            <a:xfrm>
              <a:off x="3107" y="2115"/>
              <a:ext cx="18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0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</a:p>
          </p:txBody>
        </p:sp>
      </p:grpSp>
      <p:sp>
        <p:nvSpPr>
          <p:cNvPr id="18437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381750"/>
            <a:ext cx="1042987" cy="476250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4932363" y="5516563"/>
            <a:ext cx="4211637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900" b="1">
                <a:latin typeface="Times New Roman" pitchFamily="18" charset="0"/>
              </a:rPr>
              <a:t>Рис. 1.</a:t>
            </a:r>
            <a:r>
              <a:rPr lang="ru-RU" sz="900">
                <a:latin typeface="Times New Roman" pitchFamily="18" charset="0"/>
              </a:rPr>
              <a:t> Тормозной механизм переднего колеса: 1 — тормозной диск; 2 — направляющая колодок; 3 — суппорт; 4 — тормозные колодки; 5 — цилиндр; 6 — поршень; 7 — сигнализатор износа колодок; 8 — уплотнительное кольцо; 9 — защитный чехол направляющего пальца; 10 — направляющий палец; 11 — защитный кожух</a:t>
            </a:r>
          </a:p>
          <a:p>
            <a:pPr>
              <a:spcBef>
                <a:spcPct val="50000"/>
              </a:spcBef>
            </a:pPr>
            <a:endParaRPr lang="ru-RU" sz="900"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87350"/>
            <a:ext cx="7543800" cy="1295400"/>
          </a:xfrm>
        </p:spPr>
        <p:txBody>
          <a:bodyPr/>
          <a:lstStyle/>
          <a:p>
            <a:pPr algn="ctr" eaLnBrk="1" hangingPunct="1"/>
            <a:r>
              <a:rPr lang="ru-RU" smtClean="0"/>
              <a:t>Задание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4643438" y="1484313"/>
            <a:ext cx="3816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3635375" y="2133600"/>
            <a:ext cx="4608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endParaRPr lang="ru-RU"/>
          </a:p>
        </p:txBody>
      </p:sp>
      <p:grpSp>
        <p:nvGrpSpPr>
          <p:cNvPr id="19461" name="Group 10"/>
          <p:cNvGrpSpPr>
            <a:grpSpLocks/>
          </p:cNvGrpSpPr>
          <p:nvPr/>
        </p:nvGrpSpPr>
        <p:grpSpPr bwMode="auto">
          <a:xfrm>
            <a:off x="0" y="1196975"/>
            <a:ext cx="2987675" cy="3960813"/>
            <a:chOff x="3107" y="890"/>
            <a:chExt cx="2132" cy="2812"/>
          </a:xfrm>
        </p:grpSpPr>
        <p:pic>
          <p:nvPicPr>
            <p:cNvPr id="19475" name="Picture 11"/>
            <p:cNvPicPr>
              <a:picLocks noChangeAspect="1" noChangeArrowheads="1"/>
            </p:cNvPicPr>
            <p:nvPr/>
          </p:nvPicPr>
          <p:blipFill>
            <a:blip r:embed="rId2" cstate="print"/>
            <a:srcRect r="641"/>
            <a:stretch>
              <a:fillRect/>
            </a:stretch>
          </p:blipFill>
          <p:spPr bwMode="auto">
            <a:xfrm>
              <a:off x="3216" y="890"/>
              <a:ext cx="2023" cy="28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19476" name="Text Box 12"/>
            <p:cNvSpPr txBox="1">
              <a:spLocks noChangeArrowheads="1"/>
            </p:cNvSpPr>
            <p:nvPr/>
          </p:nvSpPr>
          <p:spPr bwMode="auto">
            <a:xfrm>
              <a:off x="3107" y="2115"/>
              <a:ext cx="1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0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</a:p>
          </p:txBody>
        </p:sp>
      </p:grp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3492500" y="1125538"/>
            <a:ext cx="424815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800">
                <a:latin typeface="Times New Roman" pitchFamily="18" charset="0"/>
              </a:rPr>
              <a:t>Установите соответствие: подобрать каждому названию соответствующие цифры</a:t>
            </a:r>
          </a:p>
          <a:p>
            <a:pPr algn="just">
              <a:spcBef>
                <a:spcPct val="50000"/>
              </a:spcBef>
            </a:pPr>
            <a:endParaRPr lang="ru-RU" sz="1800">
              <a:latin typeface="Times New Roman" pitchFamily="18" charset="0"/>
            </a:endParaRPr>
          </a:p>
        </p:txBody>
      </p:sp>
      <p:sp>
        <p:nvSpPr>
          <p:cNvPr id="19463" name="Text Box 40"/>
          <p:cNvSpPr txBox="1">
            <a:spLocks noChangeArrowheads="1"/>
          </p:cNvSpPr>
          <p:nvPr/>
        </p:nvSpPr>
        <p:spPr bwMode="auto">
          <a:xfrm>
            <a:off x="4427538" y="1916113"/>
            <a:ext cx="4211637" cy="293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суппорт;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направляющая колодок;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тормозные колодки;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уплотнительное кольцо;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цилиндр;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защитный кожух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сигнализатор износа колодок;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поршень;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защитный чехол направляющего пальца;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тормозной диск;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ru-RU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50000"/>
              </a:spcBef>
            </a:pPr>
            <a:endParaRPr lang="ru-RU">
              <a:latin typeface="Times New Roman" pitchFamily="18" charset="0"/>
            </a:endParaRPr>
          </a:p>
        </p:txBody>
      </p:sp>
      <p:sp>
        <p:nvSpPr>
          <p:cNvPr id="19464" name="Text Box 43"/>
          <p:cNvSpPr txBox="1">
            <a:spLocks noChangeArrowheads="1"/>
          </p:cNvSpPr>
          <p:nvPr/>
        </p:nvSpPr>
        <p:spPr bwMode="auto">
          <a:xfrm>
            <a:off x="2555875" y="4581525"/>
            <a:ext cx="5761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9465" name="Text Box 44"/>
          <p:cNvSpPr txBox="1">
            <a:spLocks noChangeArrowheads="1"/>
          </p:cNvSpPr>
          <p:nvPr/>
        </p:nvSpPr>
        <p:spPr bwMode="auto">
          <a:xfrm>
            <a:off x="2916238" y="4365625"/>
            <a:ext cx="52562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</a:rPr>
              <a:t>Выбери правильный ответ</a:t>
            </a:r>
          </a:p>
        </p:txBody>
      </p:sp>
      <p:sp>
        <p:nvSpPr>
          <p:cNvPr id="111661" name="Text Box 4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492500" y="4797425"/>
            <a:ext cx="4103688" cy="307777"/>
          </a:xfrm>
          <a:prstGeom prst="rect">
            <a:avLst/>
          </a:prstGeom>
          <a:solidFill>
            <a:srgbClr val="FF99CC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 dirty="0">
                <a:solidFill>
                  <a:schemeClr val="accent4"/>
                </a:solidFill>
              </a:rPr>
              <a:t>3, 2, 4, 8, 5, 11, 7, 6, 9, 1</a:t>
            </a:r>
          </a:p>
        </p:txBody>
      </p:sp>
      <p:sp>
        <p:nvSpPr>
          <p:cNvPr id="111662" name="Text Box 4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492500" y="5300663"/>
            <a:ext cx="4103688" cy="307777"/>
          </a:xfrm>
          <a:prstGeom prst="rect">
            <a:avLst/>
          </a:prstGeom>
          <a:solidFill>
            <a:srgbClr val="FF99CC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 dirty="0">
                <a:solidFill>
                  <a:schemeClr val="accent4"/>
                </a:solidFill>
              </a:rPr>
              <a:t>6, 2, 4, 8, 5, 1, 7, 3, 9, 11</a:t>
            </a:r>
          </a:p>
        </p:txBody>
      </p:sp>
      <p:sp>
        <p:nvSpPr>
          <p:cNvPr id="111663" name="Text Box 47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492500" y="5805488"/>
            <a:ext cx="4103688" cy="307777"/>
          </a:xfrm>
          <a:prstGeom prst="rect">
            <a:avLst/>
          </a:prstGeom>
          <a:solidFill>
            <a:srgbClr val="FF99CC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solidFill>
                  <a:schemeClr val="accent4"/>
                </a:solidFill>
              </a:rPr>
              <a:t>3, 8, 4, 2, 5, 6, 7, 11, 9, 1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Поздравляем! </a:t>
            </a:r>
            <a:br>
              <a:rPr lang="ru-RU" smtClean="0"/>
            </a:br>
            <a:r>
              <a:rPr lang="ru-RU" smtClean="0"/>
              <a:t>Вы ответили правильно!</a:t>
            </a:r>
          </a:p>
        </p:txBody>
      </p:sp>
      <p:pic>
        <p:nvPicPr>
          <p:cNvPr id="20483" name="Picture 3" descr="j0382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938"/>
            <a:ext cx="439261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435600" y="3141663"/>
            <a:ext cx="3168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folHlink"/>
                </a:solidFill>
              </a:rPr>
              <a:t>Можете приступить к дальнейшему изучению темы: «Устройство тормозной системы ВАЗ 2110»</a:t>
            </a:r>
          </a:p>
        </p:txBody>
      </p:sp>
      <p:sp>
        <p:nvSpPr>
          <p:cNvPr id="2048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Увы! </a:t>
            </a:r>
            <a:br>
              <a:rPr lang="ru-RU" smtClean="0"/>
            </a:br>
            <a:r>
              <a:rPr lang="ru-RU" smtClean="0"/>
              <a:t>Вы ответили не правильно!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2781300"/>
            <a:ext cx="3538537" cy="3349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chemeClr val="folHlink"/>
                </a:solidFill>
              </a:rPr>
              <a:t>Необходимо вернуться к предыдущей теме и изучить её ещё раз.</a:t>
            </a:r>
          </a:p>
        </p:txBody>
      </p:sp>
      <p:pic>
        <p:nvPicPr>
          <p:cNvPr id="21508" name="Picture 4" descr="j0242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38544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81750"/>
            <a:ext cx="1042988" cy="476250"/>
          </a:xfrm>
          <a:prstGeom prst="actionButtonBackPrevious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88913"/>
            <a:ext cx="7543800" cy="1295400"/>
          </a:xfrm>
        </p:spPr>
        <p:txBody>
          <a:bodyPr/>
          <a:lstStyle/>
          <a:p>
            <a:pPr algn="ctr" eaLnBrk="1" hangingPunct="1"/>
            <a:r>
              <a:rPr lang="ru-RU" smtClean="0"/>
              <a:t>Особенности устройства тормозной системы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95288" y="1557338"/>
            <a:ext cx="8353425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4013" algn="l"/>
              </a:tabLst>
            </a:pPr>
            <a:endParaRPr lang="ru-RU">
              <a:latin typeface="Times New Roman" pitchFamily="18" charset="0"/>
            </a:endParaRPr>
          </a:p>
          <a:p>
            <a:pPr algn="just">
              <a:tabLst>
                <a:tab pos="354013" algn="l"/>
              </a:tabLst>
            </a:pPr>
            <a:r>
              <a:rPr lang="ru-RU">
                <a:latin typeface="Times New Roman" pitchFamily="18" charset="0"/>
              </a:rPr>
              <a:t>	На автомобиле применена рабочая тормозная система с диагональным разделением контуров, что обеспечивает высокую активную безопасность автомобиля. Один контур гидропривода обеспечивает работу правого переднего и левого заднего тормозных механизмов, другой — левого переднего и правого заднего.</a:t>
            </a:r>
          </a:p>
          <a:p>
            <a:pPr algn="just">
              <a:tabLst>
                <a:tab pos="354013" algn="l"/>
              </a:tabLst>
            </a:pPr>
            <a:endParaRPr lang="ru-RU" sz="800">
              <a:latin typeface="Times New Roman" pitchFamily="18" charset="0"/>
            </a:endParaRPr>
          </a:p>
          <a:p>
            <a:pPr algn="just">
              <a:tabLst>
                <a:tab pos="354013" algn="l"/>
              </a:tabLst>
            </a:pPr>
            <a:r>
              <a:rPr lang="ru-RU">
                <a:latin typeface="Times New Roman" pitchFamily="18" charset="0"/>
              </a:rPr>
              <a:t>	При отказе одного из контуров рабочей тормозной системы используется второй контур, обеспечивающий остановку автомобиля с достаточной эффективностью.</a:t>
            </a:r>
          </a:p>
          <a:p>
            <a:pPr algn="just">
              <a:tabLst>
                <a:tab pos="354013" algn="l"/>
              </a:tabLst>
            </a:pPr>
            <a:endParaRPr lang="ru-RU" sz="800">
              <a:latin typeface="Times New Roman" pitchFamily="18" charset="0"/>
            </a:endParaRPr>
          </a:p>
          <a:p>
            <a:pPr algn="just">
              <a:tabLst>
                <a:tab pos="354013" algn="l"/>
              </a:tabLst>
            </a:pPr>
            <a:r>
              <a:rPr lang="ru-RU">
                <a:latin typeface="Times New Roman" pitchFamily="18" charset="0"/>
              </a:rPr>
              <a:t>	В гидравлический привод включены вакуумный усилитель 6 и двухконтурный регулятор 9 давления задних тормозов.</a:t>
            </a:r>
          </a:p>
          <a:p>
            <a:pPr algn="just">
              <a:tabLst>
                <a:tab pos="354013" algn="l"/>
              </a:tabLst>
            </a:pPr>
            <a:endParaRPr lang="ru-RU" sz="800">
              <a:latin typeface="Times New Roman" pitchFamily="18" charset="0"/>
            </a:endParaRPr>
          </a:p>
          <a:p>
            <a:pPr algn="just">
              <a:tabLst>
                <a:tab pos="354013" algn="l"/>
              </a:tabLst>
            </a:pPr>
            <a:r>
              <a:rPr lang="ru-RU">
                <a:latin typeface="Times New Roman" pitchFamily="18" charset="0"/>
              </a:rPr>
              <a:t>	Стояночная тормозная система имеет привод на тормозные механизмы задних колес.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979613" y="4365625"/>
            <a:ext cx="6121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ru-RU" b="1">
                <a:latin typeface="Times New Roman" pitchFamily="18" charset="0"/>
              </a:rPr>
              <a:t>ВАКУУМНЫЙ УСИЛИТЕЛЬ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ru-RU" b="1">
                <a:latin typeface="Times New Roman" pitchFamily="18" charset="0"/>
              </a:rPr>
              <a:t>РЕГУЛЯТОР ДАВЛЕНИЯ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ru-RU" b="1">
                <a:latin typeface="Times New Roman" pitchFamily="18" charset="0"/>
              </a:rPr>
              <a:t>ГЛАВНЫЙ ЦИЛИНДР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ru-RU" b="1">
                <a:latin typeface="Times New Roman" pitchFamily="18" charset="0"/>
              </a:rPr>
              <a:t>ТОРМОЗНОЙ МЕХАНИЗМ ПЕРЕДНЕГО КОЛЕСА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ru-RU" b="1">
                <a:latin typeface="Times New Roman" pitchFamily="18" charset="0"/>
              </a:rPr>
              <a:t>ТОРМОЗНОЙ МЕХАНИЗМ ЗАДНЕГО КОЛЕСА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ru-RU" b="1">
                <a:latin typeface="Times New Roman" pitchFamily="18" charset="0"/>
              </a:rPr>
              <a:t>СТОЯНОЧНАЯ ТОРМОЗНАЯ СИСТЕМА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ru-RU" b="1">
                <a:latin typeface="Times New Roman" pitchFamily="18" charset="0"/>
              </a:rPr>
              <a:t>ДАТЧИК АВАРИЙНОГО УРОВНЯ ТОРМОЗНОЙ ЖИДКОСТИ</a:t>
            </a:r>
          </a:p>
        </p:txBody>
      </p:sp>
      <p:sp>
        <p:nvSpPr>
          <p:cNvPr id="4101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381750"/>
            <a:ext cx="827087" cy="476250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Тормозной механизм заднего колеса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4114800" cy="5138737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265113" algn="l"/>
              </a:tabLst>
            </a:pPr>
            <a:r>
              <a:rPr lang="ru-RU" sz="1200" smtClean="0">
                <a:latin typeface="Times New Roman" pitchFamily="18" charset="0"/>
              </a:rPr>
              <a:t>	Тормозной механизм заднего колеса (рис. 1) барабанный, с автоматическим регулированием зазора между колодками и барабаном. Устройство автоматического регулирования зазора расположено в колесном цилиндре. Его основным элементом является разрезное упорное кольцо 9 (рис. 2), установленное на поршне 4 между буртиком упорного винта 10 и двумя сухарями 8 с зазором 1,25—1,65 мм.</a:t>
            </a: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265113" algn="l"/>
              </a:tabLst>
            </a:pPr>
            <a:endParaRPr lang="ru-RU" sz="12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265113" algn="l"/>
              </a:tabLst>
            </a:pPr>
            <a:r>
              <a:rPr lang="ru-RU" sz="1200" smtClean="0">
                <a:latin typeface="Times New Roman" pitchFamily="18" charset="0"/>
              </a:rPr>
              <a:t>	Упорные кольца 9 вставлены в цилиндр с натягом, обеспечивающим усилие сдвига кольца по зеркалу цилиндра не менее 343 Н (35 кгс), что превышает усилие на поршне от стяжных пружин 3 и 7 (см. рис. 1) тормозных колодок.</a:t>
            </a: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265113" algn="l"/>
              </a:tabLst>
            </a:pPr>
            <a:endParaRPr lang="ru-RU" sz="12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265113" algn="l"/>
              </a:tabLst>
            </a:pPr>
            <a:r>
              <a:rPr lang="ru-RU" sz="1200" smtClean="0">
                <a:latin typeface="Times New Roman" pitchFamily="18" charset="0"/>
              </a:rPr>
              <a:t>	Когда из-за износа накладок зазор 1,25—1,65 мм полностью выбирается, буртик на упорном винте 10 (см. рис. 2) прижимается к буртику кольца 9, вследствие чего упорное кольцо сдвигается вслед за поршнем на величину износа. С прекращением торможения, поршни усилием стяжных пружин сдвигаются до упора сухарей в буртик упорного кольца. Таким образом автоматически поддерживается оптимальный зазор между колодками и барабаном.</a:t>
            </a: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265113" algn="l"/>
              </a:tabLst>
            </a:pPr>
            <a:endParaRPr lang="ru-RU" sz="12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265113" algn="l"/>
              </a:tabLst>
            </a:pPr>
            <a:endParaRPr lang="ru-RU" sz="12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265113" algn="l"/>
              </a:tabLst>
            </a:pPr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643438" y="3282950"/>
            <a:ext cx="4248150" cy="7223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800">
                <a:latin typeface="Times New Roman" pitchFamily="18" charset="0"/>
              </a:rPr>
              <a:t>Рис. 1. Тормозной механизм заднего колеса: 1 — гайка крепления ступицы; 2 — ступица колеса; 3 — нижняя стяжная пружина колодок; 4 — тормозная колодка; 5 — направляющая пружина; 6 — колесный цилиндр; 7 — верхняя стяжная пружина; 8 — разжимная планка; 9 — палец рычага привода стояночного тормоза; 10 — рычаг привода стояночного тормоза; 11 — щит тормозного механизма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752975" y="5924550"/>
            <a:ext cx="4211638" cy="6000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800">
                <a:latin typeface="Times New Roman" pitchFamily="18" charset="0"/>
              </a:rPr>
              <a:t>Рис. 2. Колесный цилиндр: 1 — упор колодки; 2 — защитный колпачок; 3 — корпус цилиндра; 4 — поршень; 5 — уплотнитель; 6 — опорная тарелка; 7 — пружина; 8 — сухари; 9 — упорное кольцо; 10 — упорный винт; 11 — штуцер; А — прорезь на упорном кольце</a:t>
            </a:r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908050"/>
            <a:ext cx="25146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4076700"/>
            <a:ext cx="4427538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381750"/>
            <a:ext cx="1042987" cy="476250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31813"/>
            <a:ext cx="7543800" cy="1295401"/>
          </a:xfrm>
        </p:spPr>
        <p:txBody>
          <a:bodyPr/>
          <a:lstStyle/>
          <a:p>
            <a:pPr algn="ctr" eaLnBrk="1" hangingPunct="1"/>
            <a:r>
              <a:rPr lang="ru-RU" smtClean="0"/>
              <a:t>Задание</a:t>
            </a:r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557338"/>
            <a:ext cx="33115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539750" y="836613"/>
            <a:ext cx="7056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b="1"/>
              <a:t>Установите соответствие: подобрать каждой цифре соответствующее название</a:t>
            </a: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4572000" y="1700213"/>
            <a:ext cx="4103688" cy="26447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верхняя стяжная пружина;</a:t>
            </a: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гайка крепления ступицы;</a:t>
            </a: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палец рычага привода стояночного тормоза;</a:t>
            </a: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ступица колеса;</a:t>
            </a: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направляющая пружина;</a:t>
            </a: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колесный цилиндр;</a:t>
            </a: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разжимная планка; </a:t>
            </a: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рычаг привода стояночного тормоза;</a:t>
            </a:r>
            <a:endParaRPr lang="en-US">
              <a:latin typeface="Times New Roman" pitchFamily="18" charset="0"/>
            </a:endParaRP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 нижняя стяжная пружина колодок; </a:t>
            </a: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щит тормозного механизма</a:t>
            </a:r>
          </a:p>
          <a:p>
            <a:pPr marL="342900" indent="-342900" algn="just">
              <a:buFontTx/>
              <a:buAutoNum type="alphaLcPeriod"/>
            </a:pPr>
            <a:r>
              <a:rPr lang="ru-RU">
                <a:latin typeface="Times New Roman" pitchFamily="18" charset="0"/>
              </a:rPr>
              <a:t>тормозная колодка;</a:t>
            </a:r>
          </a:p>
          <a:p>
            <a:pPr marL="342900" indent="-342900" algn="just">
              <a:buFontTx/>
              <a:buAutoNum type="alphaLcPeriod"/>
            </a:pPr>
            <a:endParaRPr lang="ru-RU">
              <a:latin typeface="Times New Roman" pitchFamily="18" charset="0"/>
            </a:endParaRPr>
          </a:p>
        </p:txBody>
      </p:sp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2484438" y="4532313"/>
            <a:ext cx="5184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</a:rPr>
              <a:t>Выберите правильный ответ:</a:t>
            </a:r>
          </a:p>
        </p:txBody>
      </p:sp>
      <p:sp>
        <p:nvSpPr>
          <p:cNvPr id="109577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692275" y="5080000"/>
            <a:ext cx="6840538" cy="338554"/>
          </a:xfrm>
          <a:prstGeom prst="rect">
            <a:avLst/>
          </a:prstGeom>
          <a:solidFill>
            <a:srgbClr val="99FF66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1">
                <a:solidFill>
                  <a:schemeClr val="accent4"/>
                </a:solidFill>
                <a:latin typeface="Times New Roman" pitchFamily="18" charset="0"/>
              </a:rPr>
              <a:t>1.</a:t>
            </a:r>
            <a:r>
              <a:rPr lang="ru-RU" sz="1600">
                <a:solidFill>
                  <a:schemeClr val="accent4"/>
                </a:solidFill>
                <a:latin typeface="Times New Roman" pitchFamily="18" charset="0"/>
              </a:rPr>
              <a:t> 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b,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2.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d,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3.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i,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4.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k,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5.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e,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6.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f,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7.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a,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8.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g,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9.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c,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10.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h,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11.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j</a:t>
            </a:r>
            <a:endParaRPr lang="ru-RU" sz="1600">
              <a:solidFill>
                <a:schemeClr val="accent4"/>
              </a:solidFill>
              <a:latin typeface="Times New Roman" pitchFamily="18" charset="0"/>
            </a:endParaRPr>
          </a:p>
        </p:txBody>
      </p:sp>
      <p:sp>
        <p:nvSpPr>
          <p:cNvPr id="109578" name="Text Box 10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92275" y="5583238"/>
            <a:ext cx="6840538" cy="338554"/>
          </a:xfrm>
          <a:prstGeom prst="rect">
            <a:avLst/>
          </a:prstGeom>
          <a:solidFill>
            <a:srgbClr val="99FF66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1">
                <a:solidFill>
                  <a:schemeClr val="accent4"/>
                </a:solidFill>
                <a:latin typeface="Times New Roman" pitchFamily="18" charset="0"/>
              </a:rPr>
              <a:t>1.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 a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2.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d,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3.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i,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4.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h,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5.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e,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6.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f,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7.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b,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8.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g,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9.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c,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10.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k,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11.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j</a:t>
            </a:r>
            <a:endParaRPr lang="ru-RU" sz="1600">
              <a:solidFill>
                <a:schemeClr val="accent4"/>
              </a:solidFill>
              <a:latin typeface="Times New Roman" pitchFamily="18" charset="0"/>
            </a:endParaRPr>
          </a:p>
        </p:txBody>
      </p:sp>
      <p:sp>
        <p:nvSpPr>
          <p:cNvPr id="109579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92275" y="6088063"/>
            <a:ext cx="6840538" cy="338554"/>
          </a:xfrm>
          <a:prstGeom prst="rect">
            <a:avLst/>
          </a:prstGeom>
          <a:solidFill>
            <a:srgbClr val="99FF66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1">
                <a:solidFill>
                  <a:schemeClr val="accent4"/>
                </a:solidFill>
                <a:latin typeface="Times New Roman" pitchFamily="18" charset="0"/>
              </a:rPr>
              <a:t>1.</a:t>
            </a:r>
            <a:r>
              <a:rPr lang="ru-RU" sz="1600">
                <a:solidFill>
                  <a:schemeClr val="accent4"/>
                </a:solidFill>
                <a:latin typeface="Times New Roman" pitchFamily="18" charset="0"/>
              </a:rPr>
              <a:t> 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b,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2.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c,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3.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i,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4.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k,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5.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f,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6.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e,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7.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a,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8.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g,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9.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d,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10.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h, </a:t>
            </a:r>
            <a:r>
              <a:rPr lang="en-US" sz="1600" b="1">
                <a:solidFill>
                  <a:schemeClr val="accent4"/>
                </a:solidFill>
                <a:latin typeface="Times New Roman" pitchFamily="18" charset="0"/>
              </a:rPr>
              <a:t>11.</a:t>
            </a:r>
            <a:r>
              <a:rPr lang="en-US" sz="1600">
                <a:solidFill>
                  <a:schemeClr val="accent4"/>
                </a:solidFill>
                <a:latin typeface="Times New Roman" pitchFamily="18" charset="0"/>
              </a:rPr>
              <a:t> j</a:t>
            </a:r>
            <a:endParaRPr lang="ru-RU" sz="1600">
              <a:solidFill>
                <a:schemeClr val="accent4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Поздравляем! </a:t>
            </a:r>
            <a:br>
              <a:rPr lang="ru-RU" smtClean="0"/>
            </a:br>
            <a:r>
              <a:rPr lang="ru-RU" smtClean="0"/>
              <a:t>Вы ответили правильно!</a:t>
            </a:r>
          </a:p>
        </p:txBody>
      </p:sp>
      <p:pic>
        <p:nvPicPr>
          <p:cNvPr id="24579" name="Picture 3" descr="j0382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938"/>
            <a:ext cx="439261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435600" y="3141663"/>
            <a:ext cx="3168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folHlink"/>
                </a:solidFill>
              </a:rPr>
              <a:t>Можете приступить к дальнейшему изучению темы: «Устройство тормозной системы ВАЗ 2110»</a:t>
            </a:r>
          </a:p>
        </p:txBody>
      </p:sp>
      <p:sp>
        <p:nvSpPr>
          <p:cNvPr id="2458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Увы! </a:t>
            </a:r>
            <a:br>
              <a:rPr lang="ru-RU" smtClean="0"/>
            </a:br>
            <a:r>
              <a:rPr lang="ru-RU" smtClean="0"/>
              <a:t>Вы ответили не правильно!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2781300"/>
            <a:ext cx="3538537" cy="3349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chemeClr val="folHlink"/>
                </a:solidFill>
              </a:rPr>
              <a:t>Необходимо вернуться к предыдущей теме и изучить её ещё раз.</a:t>
            </a:r>
          </a:p>
        </p:txBody>
      </p:sp>
      <p:pic>
        <p:nvPicPr>
          <p:cNvPr id="25604" name="Picture 4" descr="j0242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38544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81750"/>
            <a:ext cx="1042988" cy="476250"/>
          </a:xfrm>
          <a:prstGeom prst="actionButtonBackPrevious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-100013"/>
            <a:ext cx="8137525" cy="1295401"/>
          </a:xfrm>
        </p:spPr>
        <p:txBody>
          <a:bodyPr/>
          <a:lstStyle/>
          <a:p>
            <a:pPr eaLnBrk="1" hangingPunct="1"/>
            <a:r>
              <a:rPr lang="ru-RU" sz="3800" smtClean="0"/>
              <a:t>Стояночная тормозная система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257425"/>
            <a:ext cx="3394075" cy="4411663"/>
          </a:xfrm>
        </p:spPr>
        <p:txBody>
          <a:bodyPr/>
          <a:lstStyle/>
          <a:p>
            <a:pPr marL="0" indent="176213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>
                <a:latin typeface="Times New Roman" pitchFamily="18" charset="0"/>
              </a:rPr>
              <a:t>Стояночная тормозная система с механическим приводом, действует на тормозные механизмы задних колес. Привод стояночного тормоза состоит из рычага 2 (рис. 1), регулировочной тяги 4, уравнителя 5, троса 8, рычага 10  ручного привода колодок и разжимной планки 8.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1989138"/>
            <a:ext cx="4824413" cy="196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00563" y="4365625"/>
            <a:ext cx="4319587" cy="10239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200">
                <a:latin typeface="Times New Roman" pitchFamily="18" charset="0"/>
              </a:rPr>
              <a:t>Рис. 1. Привод стояночной тормозной системы: 1 — кнопка фиксации рычага; 2 — рычаг привода стояночного тормоза; 3 — защитный чехол; 4 — тяга; 5 — уравнитель троса; 6 — регулировочная гайка; 7 — контргайка; 8 — трос; 9 — оболочка троса</a:t>
            </a:r>
          </a:p>
        </p:txBody>
      </p:sp>
      <p:sp>
        <p:nvSpPr>
          <p:cNvPr id="2663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381750"/>
            <a:ext cx="1042987" cy="476250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15913"/>
            <a:ext cx="7543800" cy="1295401"/>
          </a:xfrm>
        </p:spPr>
        <p:txBody>
          <a:bodyPr/>
          <a:lstStyle/>
          <a:p>
            <a:pPr algn="ctr" eaLnBrk="1" hangingPunct="1"/>
            <a:r>
              <a:rPr lang="ru-RU" smtClean="0"/>
              <a:t>Задание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2363" y="1719263"/>
            <a:ext cx="4211637" cy="1565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b="1" smtClean="0"/>
              <a:t>Ответьте на вопрос</a:t>
            </a:r>
          </a:p>
          <a:p>
            <a:pPr algn="just" eaLnBrk="1" hangingPunct="1">
              <a:buFont typeface="Wingdings" pitchFamily="2" charset="2"/>
              <a:buNone/>
            </a:pPr>
            <a:endParaRPr lang="ru-RU" sz="1800" b="1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chemeClr val="folHlink"/>
                </a:solidFill>
                <a:latin typeface="Times New Roman" pitchFamily="18" charset="0"/>
              </a:rPr>
              <a:t>Из каких блоков состоит привод стояночного тормоза?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628775"/>
            <a:ext cx="45005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339975" y="3860800"/>
            <a:ext cx="4895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</a:rPr>
              <a:t>Выберите правильный вариант ответа</a:t>
            </a:r>
          </a:p>
        </p:txBody>
      </p:sp>
      <p:sp>
        <p:nvSpPr>
          <p:cNvPr id="110599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403350" y="4449763"/>
            <a:ext cx="6481763" cy="5355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рычаг, регулировочная тяга, уравнитель, зажимное кольцо, рычаг ручного привода колодок, суппорт</a:t>
            </a:r>
          </a:p>
        </p:txBody>
      </p:sp>
      <p:sp>
        <p:nvSpPr>
          <p:cNvPr id="110600" name="Text Box 8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403350" y="5084763"/>
            <a:ext cx="6481763" cy="5355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рычаг, регулировочная тяга, уравнитель, трос, рычаг ручного привода колодок, разжимная планка</a:t>
            </a:r>
          </a:p>
        </p:txBody>
      </p:sp>
      <p:sp>
        <p:nvSpPr>
          <p:cNvPr id="11060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403350" y="5734050"/>
            <a:ext cx="6481763" cy="5355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рычаг, уплотнитель штока поршня, соединительная втулка, рычаг ручного привода колодок, разжимная планка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Поздравляем! </a:t>
            </a:r>
            <a:br>
              <a:rPr lang="ru-RU" smtClean="0"/>
            </a:br>
            <a:r>
              <a:rPr lang="ru-RU" smtClean="0"/>
              <a:t>Вы ответили правильно!</a:t>
            </a:r>
          </a:p>
        </p:txBody>
      </p:sp>
      <p:pic>
        <p:nvPicPr>
          <p:cNvPr id="28675" name="Picture 3" descr="j0382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938"/>
            <a:ext cx="439261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435600" y="3141663"/>
            <a:ext cx="3168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folHlink"/>
                </a:solidFill>
              </a:rPr>
              <a:t>Можете приступить к дальнейшему изучению темы: «Устройство тормозной системы ВАЗ 2110»</a:t>
            </a:r>
          </a:p>
        </p:txBody>
      </p:sp>
      <p:sp>
        <p:nvSpPr>
          <p:cNvPr id="2867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Увы! </a:t>
            </a:r>
            <a:br>
              <a:rPr lang="ru-RU" smtClean="0"/>
            </a:br>
            <a:r>
              <a:rPr lang="ru-RU" smtClean="0"/>
              <a:t>Вы ответили не правильно!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2781300"/>
            <a:ext cx="3538537" cy="3349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chemeClr val="folHlink"/>
                </a:solidFill>
              </a:rPr>
              <a:t>Необходимо вернуться к предыдущей теме и изучить её ещё раз.</a:t>
            </a:r>
          </a:p>
        </p:txBody>
      </p:sp>
      <p:pic>
        <p:nvPicPr>
          <p:cNvPr id="29700" name="Picture 4" descr="j0242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38544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81750"/>
            <a:ext cx="1116013" cy="476250"/>
          </a:xfrm>
          <a:prstGeom prst="actionButtonBackPrevious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Датчик аварийного уровня тормозной жидкости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4114800" cy="4411662"/>
          </a:xfrm>
        </p:spPr>
        <p:txBody>
          <a:bodyPr/>
          <a:lstStyle/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354013" algn="l"/>
              </a:tabLst>
            </a:pPr>
            <a:r>
              <a:rPr lang="ru-RU" sz="1400" smtClean="0">
                <a:latin typeface="Times New Roman" pitchFamily="18" charset="0"/>
              </a:rPr>
              <a:t>	Корпус 2 (рис. 1) датчика с уплотнителем 4 и основание 3 с отражателем 6 поджимаются зажимным кольцом 5 к торцу горловины бачка.</a:t>
            </a: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354013" algn="l"/>
              </a:tabLst>
            </a:pPr>
            <a:endParaRPr lang="ru-RU" sz="14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354013" algn="l"/>
              </a:tabLst>
            </a:pPr>
            <a:r>
              <a:rPr lang="ru-RU" sz="1400" smtClean="0">
                <a:latin typeface="Times New Roman" pitchFamily="18" charset="0"/>
              </a:rPr>
              <a:t>	Через отверстие основания проходит толкатель 7, соединенный с поплавком 9 при помощи втулки 8. На толкателе расположен подвижный контакт 11, а на корпусе датчика — неподвижные контакты 10. Полость контактов герметизируется защитным колпачком 1.</a:t>
            </a: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354013" algn="l"/>
              </a:tabLst>
            </a:pPr>
            <a:endParaRPr lang="ru-RU" sz="14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354013" algn="l"/>
              </a:tabLst>
            </a:pPr>
            <a:r>
              <a:rPr lang="ru-RU" sz="1400" smtClean="0">
                <a:latin typeface="Times New Roman" pitchFamily="18" charset="0"/>
              </a:rPr>
              <a:t>	При понижении уровня тормозной жидкости в бачке до предельно допустимого подвижный контакт опускается на неподвижные контакты и замыкает цепь лампы аварийной сигнализации на щитке приборов.</a:t>
            </a: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354013" algn="l"/>
              </a:tabLst>
            </a:pPr>
            <a:endParaRPr lang="ru-RU" sz="14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10000"/>
              </a:lnSpc>
              <a:buFont typeface="Wingdings" pitchFamily="2" charset="2"/>
              <a:buNone/>
              <a:tabLst>
                <a:tab pos="354013" algn="l"/>
              </a:tabLst>
            </a:pPr>
            <a:endParaRPr lang="ru-RU" sz="1400" smtClean="0">
              <a:latin typeface="Times New Roman" pitchFamily="18" charset="0"/>
            </a:endParaRP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1268413"/>
            <a:ext cx="2954337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643438" y="5373688"/>
            <a:ext cx="4429125" cy="866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000">
                <a:latin typeface="Times New Roman" pitchFamily="18" charset="0"/>
              </a:rPr>
              <a:t>Рис.1. Датчик аварийного уровня тормозной жидкости:</a:t>
            </a:r>
          </a:p>
          <a:p>
            <a:pPr algn="just"/>
            <a:r>
              <a:rPr lang="ru-RU" sz="1000">
                <a:latin typeface="Times New Roman" pitchFamily="18" charset="0"/>
              </a:rPr>
              <a:t>1 — защитный колпачок; 2 — корпус датчика; 3 — основание датчика; 4 — уплотнительное кольцо; 5 — зажимное кольцо; 6 — отражатель; 7 — толкатель; 8 — втулка; 9 — поплавок; 10 — неподвижные контакты; 11 — подвижный контакт</a:t>
            </a:r>
          </a:p>
        </p:txBody>
      </p:sp>
      <p:sp>
        <p:nvSpPr>
          <p:cNvPr id="30726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6381750"/>
            <a:ext cx="971550" cy="476250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15913"/>
            <a:ext cx="7543800" cy="1295401"/>
          </a:xfrm>
        </p:spPr>
        <p:txBody>
          <a:bodyPr/>
          <a:lstStyle/>
          <a:p>
            <a:pPr algn="ctr" eaLnBrk="1" hangingPunct="1"/>
            <a:r>
              <a:rPr lang="ru-RU" smtClean="0"/>
              <a:t>Задание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3898900" cy="414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b="1" smtClean="0"/>
              <a:t>Заполните пропуски</a:t>
            </a:r>
          </a:p>
          <a:p>
            <a:pPr eaLnBrk="1" hangingPunct="1">
              <a:buFont typeface="Wingdings" pitchFamily="2" charset="2"/>
              <a:buNone/>
            </a:pPr>
            <a:endParaRPr lang="ru-RU" sz="2000" b="1" smtClean="0"/>
          </a:p>
          <a:p>
            <a:pPr eaLnBrk="1" hangingPunct="1">
              <a:buFont typeface="Wingdings" pitchFamily="2" charset="2"/>
              <a:buNone/>
            </a:pPr>
            <a:endParaRPr lang="ru-RU" sz="1800" b="1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1773238"/>
            <a:ext cx="4608513" cy="275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tabLst>
                <a:tab pos="176213" algn="l"/>
              </a:tabLst>
            </a:pPr>
            <a:r>
              <a:rPr lang="ru-RU"/>
              <a:t>_______ с _________ и _________ с __________  поджимаются _____________ к торцу горловины бачка.</a:t>
            </a:r>
          </a:p>
          <a:p>
            <a:pPr algn="just">
              <a:lnSpc>
                <a:spcPct val="120000"/>
              </a:lnSpc>
              <a:tabLst>
                <a:tab pos="176213" algn="l"/>
              </a:tabLst>
            </a:pPr>
            <a:r>
              <a:rPr lang="ru-RU"/>
              <a:t>	Через отверстие основания проходит ___________, соединенный с ____________ при помощи ___________. На толкателе расположен _____________, а на корпусе датчика — _____________. Полость контактов герметизируется _____________.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tabLst>
                <a:tab pos="176213" algn="l"/>
              </a:tabLst>
            </a:pPr>
            <a:endParaRPr lang="ru-RU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651500" y="1989138"/>
            <a:ext cx="3313113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</a:rPr>
              <a:t>Названия блоков:</a:t>
            </a:r>
          </a:p>
          <a:p>
            <a:pPr algn="just"/>
            <a:r>
              <a:rPr lang="ru-RU" sz="1600">
                <a:latin typeface="Times New Roman" pitchFamily="18" charset="0"/>
              </a:rPr>
              <a:t>подвижный контакт; защитный колпачок; втулка; толкатель; основание;  уплотнитель; зажимное кольцо; отражатель; поплавок; неподвижные контакты; корпус датчика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268538" y="4076700"/>
            <a:ext cx="4895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</a:rPr>
              <a:t>Выберите правильный вариант ответа</a:t>
            </a:r>
          </a:p>
        </p:txBody>
      </p:sp>
      <p:sp>
        <p:nvSpPr>
          <p:cNvPr id="115719" name="Text Box 7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857224" y="4567238"/>
            <a:ext cx="7200900" cy="584775"/>
          </a:xfrm>
          <a:prstGeom prst="rect">
            <a:avLst/>
          </a:prstGeom>
          <a:solidFill>
            <a:srgbClr val="FFCC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корпус датчика, уплотнитель, основание, отражатель, зажимное кольцо, толкатель, поплавок, втулка, подвижный контакт, неподвижный контакт</a:t>
            </a:r>
          </a:p>
        </p:txBody>
      </p:sp>
      <p:sp>
        <p:nvSpPr>
          <p:cNvPr id="115720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857224" y="5300663"/>
            <a:ext cx="7200900" cy="584775"/>
          </a:xfrm>
          <a:prstGeom prst="rect">
            <a:avLst/>
          </a:prstGeom>
          <a:solidFill>
            <a:srgbClr val="FFCC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600">
                <a:solidFill>
                  <a:schemeClr val="accent4"/>
                </a:solidFill>
                <a:latin typeface="Times New Roman" pitchFamily="18" charset="0"/>
              </a:rPr>
              <a:t>основание, корпус датчика, отражатель, уплотнитель, зажимное кольцо, толкатель, поплавок, втулка, неподвижный контакт, подвижный контакт</a:t>
            </a:r>
          </a:p>
        </p:txBody>
      </p:sp>
      <p:sp>
        <p:nvSpPr>
          <p:cNvPr id="11572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00113" y="6021388"/>
            <a:ext cx="7200900" cy="584775"/>
          </a:xfrm>
          <a:prstGeom prst="rect">
            <a:avLst/>
          </a:prstGeom>
          <a:solidFill>
            <a:srgbClr val="FFCC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600">
                <a:solidFill>
                  <a:schemeClr val="accent4"/>
                </a:solidFill>
                <a:latin typeface="Times New Roman" pitchFamily="18" charset="0"/>
              </a:rPr>
              <a:t>корпус датчика, уплотнитель, основание, зажимное кольцо, отражатель, поплавок, толкатель, подвижный контакт, втулка, неподвижный контакт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529513" cy="549275"/>
          </a:xfrm>
        </p:spPr>
        <p:txBody>
          <a:bodyPr/>
          <a:lstStyle/>
          <a:p>
            <a:pPr algn="ctr" eaLnBrk="1" hangingPunct="1"/>
            <a:r>
              <a:rPr lang="ru-RU" sz="3500" smtClean="0"/>
              <a:t>Вакуумный усилитель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908050"/>
            <a:ext cx="5291138" cy="566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4" name="Line 8"/>
          <p:cNvSpPr>
            <a:spLocks noChangeShapeType="1"/>
          </p:cNvSpPr>
          <p:nvPr/>
        </p:nvSpPr>
        <p:spPr bwMode="auto">
          <a:xfrm flipV="1">
            <a:off x="3924300" y="4510088"/>
            <a:ext cx="7921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567113" y="4779963"/>
            <a:ext cx="217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 flipV="1">
            <a:off x="3924300" y="4221163"/>
            <a:ext cx="86518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3567113" y="4348163"/>
            <a:ext cx="217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2</a:t>
            </a: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 flipH="1">
            <a:off x="4068763" y="3862388"/>
            <a:ext cx="10795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3636963" y="3916363"/>
            <a:ext cx="217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3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 flipH="1" flipV="1">
            <a:off x="3781425" y="3717925"/>
            <a:ext cx="9350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 flipH="1" flipV="1">
            <a:off x="3852863" y="3429000"/>
            <a:ext cx="12954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 flipH="1" flipV="1">
            <a:off x="3924300" y="3213100"/>
            <a:ext cx="792163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 flipH="1" flipV="1">
            <a:off x="3852863" y="2925763"/>
            <a:ext cx="8636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 flipH="1" flipV="1">
            <a:off x="3852863" y="2493963"/>
            <a:ext cx="10080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 flipH="1">
            <a:off x="3781425" y="22780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 flipH="1">
            <a:off x="3781425" y="1846263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8" name="Line 22"/>
          <p:cNvSpPr>
            <a:spLocks noChangeShapeType="1"/>
          </p:cNvSpPr>
          <p:nvPr/>
        </p:nvSpPr>
        <p:spPr bwMode="auto">
          <a:xfrm flipH="1" flipV="1">
            <a:off x="3708400" y="1557338"/>
            <a:ext cx="7921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5724525" y="1270000"/>
            <a:ext cx="165735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>
            <a:off x="6229350" y="162877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 flipV="1">
            <a:off x="6300788" y="1989138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 flipV="1">
            <a:off x="6013450" y="2133600"/>
            <a:ext cx="14398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 flipV="1">
            <a:off x="6589713" y="2636838"/>
            <a:ext cx="5032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4" name="Line 28"/>
          <p:cNvSpPr>
            <a:spLocks noChangeShapeType="1"/>
          </p:cNvSpPr>
          <p:nvPr/>
        </p:nvSpPr>
        <p:spPr bwMode="auto">
          <a:xfrm flipV="1">
            <a:off x="6445250" y="2925763"/>
            <a:ext cx="7921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 flipV="1">
            <a:off x="7308850" y="2854325"/>
            <a:ext cx="2159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6" name="Line 30"/>
          <p:cNvSpPr>
            <a:spLocks noChangeShapeType="1"/>
          </p:cNvSpPr>
          <p:nvPr/>
        </p:nvSpPr>
        <p:spPr bwMode="auto">
          <a:xfrm flipV="1">
            <a:off x="7597775" y="2925763"/>
            <a:ext cx="28733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 flipV="1">
            <a:off x="8101013" y="2781300"/>
            <a:ext cx="144462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>
            <a:off x="7237413" y="3933825"/>
            <a:ext cx="71913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29" name="Line 33"/>
          <p:cNvSpPr>
            <a:spLocks noChangeShapeType="1"/>
          </p:cNvSpPr>
          <p:nvPr/>
        </p:nvSpPr>
        <p:spPr bwMode="auto">
          <a:xfrm>
            <a:off x="6948488" y="3933825"/>
            <a:ext cx="576262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6805613" y="4005263"/>
            <a:ext cx="503237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31" name="Line 35"/>
          <p:cNvSpPr>
            <a:spLocks noChangeShapeType="1"/>
          </p:cNvSpPr>
          <p:nvPr/>
        </p:nvSpPr>
        <p:spPr bwMode="auto">
          <a:xfrm>
            <a:off x="6445250" y="4005263"/>
            <a:ext cx="57467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32" name="Line 36"/>
          <p:cNvSpPr>
            <a:spLocks noChangeShapeType="1"/>
          </p:cNvSpPr>
          <p:nvPr/>
        </p:nvSpPr>
        <p:spPr bwMode="auto">
          <a:xfrm>
            <a:off x="6300788" y="4005263"/>
            <a:ext cx="5762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33" name="Line 37"/>
          <p:cNvSpPr>
            <a:spLocks noChangeShapeType="1"/>
          </p:cNvSpPr>
          <p:nvPr/>
        </p:nvSpPr>
        <p:spPr bwMode="auto">
          <a:xfrm>
            <a:off x="6229350" y="4221163"/>
            <a:ext cx="6477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34" name="Line 38"/>
          <p:cNvSpPr>
            <a:spLocks noChangeShapeType="1"/>
          </p:cNvSpPr>
          <p:nvPr/>
        </p:nvSpPr>
        <p:spPr bwMode="auto">
          <a:xfrm>
            <a:off x="6373813" y="5086350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3424238" y="3573463"/>
            <a:ext cx="217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4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3424238" y="3286125"/>
            <a:ext cx="217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5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auto">
          <a:xfrm>
            <a:off x="3424238" y="3070225"/>
            <a:ext cx="217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6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3424238" y="2781300"/>
            <a:ext cx="217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7</a:t>
            </a:r>
          </a:p>
        </p:txBody>
      </p:sp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3424238" y="2349500"/>
            <a:ext cx="217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8</a:t>
            </a:r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3424238" y="2133600"/>
            <a:ext cx="217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9</a:t>
            </a:r>
          </a:p>
        </p:txBody>
      </p:sp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3352800" y="1900238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10</a:t>
            </a: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3206750" y="1412875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11</a:t>
            </a:r>
          </a:p>
        </p:txBody>
      </p:sp>
      <p:sp>
        <p:nvSpPr>
          <p:cNvPr id="55343" name="Text Box 47"/>
          <p:cNvSpPr txBox="1">
            <a:spLocks noChangeArrowheads="1"/>
          </p:cNvSpPr>
          <p:nvPr/>
        </p:nvSpPr>
        <p:spPr bwMode="auto">
          <a:xfrm>
            <a:off x="7381875" y="1196975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12</a:t>
            </a:r>
          </a:p>
        </p:txBody>
      </p:sp>
      <p:sp>
        <p:nvSpPr>
          <p:cNvPr id="55344" name="Text Box 48"/>
          <p:cNvSpPr txBox="1">
            <a:spLocks noChangeArrowheads="1"/>
          </p:cNvSpPr>
          <p:nvPr/>
        </p:nvSpPr>
        <p:spPr bwMode="auto">
          <a:xfrm>
            <a:off x="7092950" y="1485900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3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45" name="Text Box 49"/>
          <p:cNvSpPr txBox="1">
            <a:spLocks noChangeArrowheads="1"/>
          </p:cNvSpPr>
          <p:nvPr/>
        </p:nvSpPr>
        <p:spPr bwMode="auto">
          <a:xfrm>
            <a:off x="7165975" y="1773238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B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46" name="Text Box 50"/>
          <p:cNvSpPr txBox="1">
            <a:spLocks noChangeArrowheads="1"/>
          </p:cNvSpPr>
          <p:nvPr/>
        </p:nvSpPr>
        <p:spPr bwMode="auto">
          <a:xfrm>
            <a:off x="7453313" y="1973263"/>
            <a:ext cx="503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14</a:t>
            </a:r>
          </a:p>
        </p:txBody>
      </p:sp>
      <p:sp>
        <p:nvSpPr>
          <p:cNvPr id="55347" name="Line 51"/>
          <p:cNvSpPr>
            <a:spLocks noChangeShapeType="1"/>
          </p:cNvSpPr>
          <p:nvPr/>
        </p:nvSpPr>
        <p:spPr bwMode="auto">
          <a:xfrm flipH="1">
            <a:off x="4140200" y="5518150"/>
            <a:ext cx="10080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48" name="Text Box 52"/>
          <p:cNvSpPr txBox="1">
            <a:spLocks noChangeArrowheads="1"/>
          </p:cNvSpPr>
          <p:nvPr/>
        </p:nvSpPr>
        <p:spPr bwMode="auto">
          <a:xfrm>
            <a:off x="7021513" y="2420938"/>
            <a:ext cx="503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D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49" name="Text Box 53"/>
          <p:cNvSpPr txBox="1">
            <a:spLocks noChangeArrowheads="1"/>
          </p:cNvSpPr>
          <p:nvPr/>
        </p:nvSpPr>
        <p:spPr bwMode="auto">
          <a:xfrm>
            <a:off x="7094538" y="2636838"/>
            <a:ext cx="503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5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50" name="Text Box 54"/>
          <p:cNvSpPr txBox="1">
            <a:spLocks noChangeArrowheads="1"/>
          </p:cNvSpPr>
          <p:nvPr/>
        </p:nvSpPr>
        <p:spPr bwMode="auto">
          <a:xfrm>
            <a:off x="7381875" y="2565400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6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51" name="Text Box 55"/>
          <p:cNvSpPr txBox="1">
            <a:spLocks noChangeArrowheads="1"/>
          </p:cNvSpPr>
          <p:nvPr/>
        </p:nvSpPr>
        <p:spPr bwMode="auto">
          <a:xfrm>
            <a:off x="7742238" y="2620963"/>
            <a:ext cx="503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7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52" name="Text Box 56"/>
          <p:cNvSpPr txBox="1">
            <a:spLocks noChangeArrowheads="1"/>
          </p:cNvSpPr>
          <p:nvPr/>
        </p:nvSpPr>
        <p:spPr bwMode="auto">
          <a:xfrm>
            <a:off x="8102600" y="2549525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8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53" name="Text Box 57"/>
          <p:cNvSpPr txBox="1">
            <a:spLocks noChangeArrowheads="1"/>
          </p:cNvSpPr>
          <p:nvPr/>
        </p:nvSpPr>
        <p:spPr bwMode="auto">
          <a:xfrm>
            <a:off x="7885113" y="4797425"/>
            <a:ext cx="503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9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54" name="Text Box 58"/>
          <p:cNvSpPr txBox="1">
            <a:spLocks noChangeArrowheads="1"/>
          </p:cNvSpPr>
          <p:nvPr/>
        </p:nvSpPr>
        <p:spPr bwMode="auto">
          <a:xfrm>
            <a:off x="7381875" y="4708525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20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55" name="Text Box 59"/>
          <p:cNvSpPr txBox="1">
            <a:spLocks noChangeArrowheads="1"/>
          </p:cNvSpPr>
          <p:nvPr/>
        </p:nvSpPr>
        <p:spPr bwMode="auto">
          <a:xfrm>
            <a:off x="7165975" y="4581525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2</a:t>
            </a:r>
            <a:r>
              <a:rPr lang="ru-RU" b="1">
                <a:latin typeface="Times New Roman" pitchFamily="18" charset="0"/>
              </a:rPr>
              <a:t>1</a:t>
            </a:r>
          </a:p>
        </p:txBody>
      </p:sp>
      <p:sp>
        <p:nvSpPr>
          <p:cNvPr id="55356" name="Text Box 60"/>
          <p:cNvSpPr txBox="1">
            <a:spLocks noChangeArrowheads="1"/>
          </p:cNvSpPr>
          <p:nvPr/>
        </p:nvSpPr>
        <p:spPr bwMode="auto">
          <a:xfrm>
            <a:off x="6950075" y="4749800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22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57" name="Text Box 61"/>
          <p:cNvSpPr txBox="1">
            <a:spLocks noChangeArrowheads="1"/>
          </p:cNvSpPr>
          <p:nvPr/>
        </p:nvSpPr>
        <p:spPr bwMode="auto">
          <a:xfrm>
            <a:off x="6805613" y="4852988"/>
            <a:ext cx="503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23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58" name="Text Box 62"/>
          <p:cNvSpPr txBox="1">
            <a:spLocks noChangeArrowheads="1"/>
          </p:cNvSpPr>
          <p:nvPr/>
        </p:nvSpPr>
        <p:spPr bwMode="auto">
          <a:xfrm>
            <a:off x="6804025" y="5157788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C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59" name="Text Box 63"/>
          <p:cNvSpPr txBox="1">
            <a:spLocks noChangeArrowheads="1"/>
          </p:cNvSpPr>
          <p:nvPr/>
        </p:nvSpPr>
        <p:spPr bwMode="auto">
          <a:xfrm>
            <a:off x="6661150" y="5518150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24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60" name="Text Box 64"/>
          <p:cNvSpPr txBox="1">
            <a:spLocks noChangeArrowheads="1"/>
          </p:cNvSpPr>
          <p:nvPr/>
        </p:nvSpPr>
        <p:spPr bwMode="auto">
          <a:xfrm>
            <a:off x="3924300" y="5878513"/>
            <a:ext cx="503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55363" name="Text Box 67"/>
          <p:cNvSpPr txBox="1">
            <a:spLocks noChangeArrowheads="1"/>
          </p:cNvSpPr>
          <p:nvPr/>
        </p:nvSpPr>
        <p:spPr bwMode="auto">
          <a:xfrm>
            <a:off x="109538" y="836613"/>
            <a:ext cx="28813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 — корпус вакуумного усилителя;</a:t>
            </a:r>
          </a:p>
        </p:txBody>
      </p:sp>
      <p:sp>
        <p:nvSpPr>
          <p:cNvPr id="55364" name="Text Box 68"/>
          <p:cNvSpPr txBox="1">
            <a:spLocks noChangeArrowheads="1"/>
          </p:cNvSpPr>
          <p:nvPr/>
        </p:nvSpPr>
        <p:spPr bwMode="auto">
          <a:xfrm>
            <a:off x="109538" y="1036638"/>
            <a:ext cx="28813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2 — чашка корпуса усилителя;</a:t>
            </a:r>
          </a:p>
        </p:txBody>
      </p:sp>
      <p:sp>
        <p:nvSpPr>
          <p:cNvPr id="55366" name="Text Box 70"/>
          <p:cNvSpPr txBox="1">
            <a:spLocks noChangeArrowheads="1"/>
          </p:cNvSpPr>
          <p:nvPr/>
        </p:nvSpPr>
        <p:spPr bwMode="auto">
          <a:xfrm>
            <a:off x="109538" y="1268413"/>
            <a:ext cx="24463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3 — шток;</a:t>
            </a:r>
          </a:p>
        </p:txBody>
      </p:sp>
      <p:sp>
        <p:nvSpPr>
          <p:cNvPr id="55368" name="Text Box 72"/>
          <p:cNvSpPr txBox="1">
            <a:spLocks noChangeArrowheads="1"/>
          </p:cNvSpPr>
          <p:nvPr/>
        </p:nvSpPr>
        <p:spPr bwMode="auto">
          <a:xfrm>
            <a:off x="109538" y="1436688"/>
            <a:ext cx="23749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4 — регулировочный болт; 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71" name="Text Box 75"/>
          <p:cNvSpPr txBox="1">
            <a:spLocks noChangeArrowheads="1"/>
          </p:cNvSpPr>
          <p:nvPr/>
        </p:nvSpPr>
        <p:spPr bwMode="auto">
          <a:xfrm>
            <a:off x="107950" y="1844675"/>
            <a:ext cx="30226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 6 — уплотнительное кольцо фланца 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главного цилиндра;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72" name="Text Box 76"/>
          <p:cNvSpPr txBox="1">
            <a:spLocks noChangeArrowheads="1"/>
          </p:cNvSpPr>
          <p:nvPr/>
        </p:nvSpPr>
        <p:spPr bwMode="auto">
          <a:xfrm>
            <a:off x="111125" y="2276475"/>
            <a:ext cx="30924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7 — возвратная пружина диафрагмы;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73" name="Text Box 77"/>
          <p:cNvSpPr txBox="1">
            <a:spLocks noChangeArrowheads="1"/>
          </p:cNvSpPr>
          <p:nvPr/>
        </p:nvSpPr>
        <p:spPr bwMode="auto">
          <a:xfrm>
            <a:off x="109538" y="2517775"/>
            <a:ext cx="29495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8 — шпилька усилителя;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74" name="Text Box 78"/>
          <p:cNvSpPr txBox="1">
            <a:spLocks noChangeArrowheads="1"/>
          </p:cNvSpPr>
          <p:nvPr/>
        </p:nvSpPr>
        <p:spPr bwMode="auto">
          <a:xfrm>
            <a:off x="109538" y="2708275"/>
            <a:ext cx="30226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9 — фланец крепления наконечника;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75" name="Text Box 79"/>
          <p:cNvSpPr txBox="1">
            <a:spLocks noChangeArrowheads="1"/>
          </p:cNvSpPr>
          <p:nvPr/>
        </p:nvSpPr>
        <p:spPr bwMode="auto">
          <a:xfrm>
            <a:off x="109538" y="2876550"/>
            <a:ext cx="3094037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10 — клапан;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76" name="Text Box 80"/>
          <p:cNvSpPr txBox="1">
            <a:spLocks noChangeArrowheads="1"/>
          </p:cNvSpPr>
          <p:nvPr/>
        </p:nvSpPr>
        <p:spPr bwMode="auto">
          <a:xfrm>
            <a:off x="111125" y="3068638"/>
            <a:ext cx="2805113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11 — наконечник шланга;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77" name="Text Box 81"/>
          <p:cNvSpPr txBox="1">
            <a:spLocks noChangeArrowheads="1"/>
          </p:cNvSpPr>
          <p:nvPr/>
        </p:nvSpPr>
        <p:spPr bwMode="auto">
          <a:xfrm>
            <a:off x="109538" y="3284538"/>
            <a:ext cx="316865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12 — диафрагма;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78" name="Text Box 82"/>
          <p:cNvSpPr txBox="1">
            <a:spLocks noChangeArrowheads="1"/>
          </p:cNvSpPr>
          <p:nvPr/>
        </p:nvSpPr>
        <p:spPr bwMode="auto">
          <a:xfrm>
            <a:off x="109538" y="3452813"/>
            <a:ext cx="2878137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13 — крышка корпуса усилителя;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79" name="Text Box 83"/>
          <p:cNvSpPr txBox="1">
            <a:spLocks noChangeArrowheads="1"/>
          </p:cNvSpPr>
          <p:nvPr/>
        </p:nvSpPr>
        <p:spPr bwMode="auto">
          <a:xfrm>
            <a:off x="109538" y="1628775"/>
            <a:ext cx="2735262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5 — уплотнитель штока;</a:t>
            </a:r>
          </a:p>
          <a:p>
            <a:pPr algn="l">
              <a:spcBef>
                <a:spcPct val="50000"/>
              </a:spcBef>
            </a:pPr>
            <a:endParaRPr lang="ru-RU">
              <a:latin typeface="Times New Roman" pitchFamily="18" charset="0"/>
            </a:endParaRPr>
          </a:p>
        </p:txBody>
      </p:sp>
      <p:sp>
        <p:nvSpPr>
          <p:cNvPr id="55380" name="Text Box 84"/>
          <p:cNvSpPr txBox="1">
            <a:spLocks noChangeArrowheads="1"/>
          </p:cNvSpPr>
          <p:nvPr/>
        </p:nvSpPr>
        <p:spPr bwMode="auto">
          <a:xfrm>
            <a:off x="109538" y="3644900"/>
            <a:ext cx="27336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14 — уплотнительный чехол;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81" name="Text Box 85"/>
          <p:cNvSpPr txBox="1">
            <a:spLocks noChangeArrowheads="1"/>
          </p:cNvSpPr>
          <p:nvPr/>
        </p:nvSpPr>
        <p:spPr bwMode="auto">
          <a:xfrm>
            <a:off x="107950" y="3860800"/>
            <a:ext cx="34925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15 — поршень;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82" name="Text Box 86"/>
          <p:cNvSpPr txBox="1">
            <a:spLocks noChangeArrowheads="1"/>
          </p:cNvSpPr>
          <p:nvPr/>
        </p:nvSpPr>
        <p:spPr bwMode="auto">
          <a:xfrm>
            <a:off x="109538" y="4032250"/>
            <a:ext cx="32385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16 — защитный чехол корпуса клапана;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83" name="Text Box 87"/>
          <p:cNvSpPr txBox="1">
            <a:spLocks noChangeArrowheads="1"/>
          </p:cNvSpPr>
          <p:nvPr/>
        </p:nvSpPr>
        <p:spPr bwMode="auto">
          <a:xfrm>
            <a:off x="109538" y="4292600"/>
            <a:ext cx="24479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17 — воздушный фильтр;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84" name="Text Box 88"/>
          <p:cNvSpPr txBox="1">
            <a:spLocks noChangeArrowheads="1"/>
          </p:cNvSpPr>
          <p:nvPr/>
        </p:nvSpPr>
        <p:spPr bwMode="auto">
          <a:xfrm>
            <a:off x="107950" y="4532313"/>
            <a:ext cx="324008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18 — толкатель;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85" name="Text Box 89"/>
          <p:cNvSpPr txBox="1">
            <a:spLocks noChangeArrowheads="1"/>
          </p:cNvSpPr>
          <p:nvPr/>
        </p:nvSpPr>
        <p:spPr bwMode="auto">
          <a:xfrm>
            <a:off x="107950" y="4724400"/>
            <a:ext cx="324008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19 — возвратная пружина толкателя;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86" name="Text Box 90"/>
          <p:cNvSpPr txBox="1">
            <a:spLocks noChangeArrowheads="1"/>
          </p:cNvSpPr>
          <p:nvPr/>
        </p:nvSpPr>
        <p:spPr bwMode="auto">
          <a:xfrm>
            <a:off x="107950" y="4941888"/>
            <a:ext cx="345757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20 — пружина клапана;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87" name="Text Box 91"/>
          <p:cNvSpPr txBox="1">
            <a:spLocks noChangeArrowheads="1"/>
          </p:cNvSpPr>
          <p:nvPr/>
        </p:nvSpPr>
        <p:spPr bwMode="auto">
          <a:xfrm>
            <a:off x="109538" y="5181600"/>
            <a:ext cx="2519362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21 — клапан;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88" name="Text Box 92"/>
          <p:cNvSpPr txBox="1">
            <a:spLocks noChangeArrowheads="1"/>
          </p:cNvSpPr>
          <p:nvPr/>
        </p:nvSpPr>
        <p:spPr bwMode="auto">
          <a:xfrm>
            <a:off x="109538" y="5397500"/>
            <a:ext cx="2665412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22 — втулка корпуса клапана;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89" name="Text Box 93"/>
          <p:cNvSpPr txBox="1">
            <a:spLocks noChangeArrowheads="1"/>
          </p:cNvSpPr>
          <p:nvPr/>
        </p:nvSpPr>
        <p:spPr bwMode="auto">
          <a:xfrm>
            <a:off x="109538" y="5616575"/>
            <a:ext cx="251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23 — буфер штока;</a:t>
            </a:r>
          </a:p>
        </p:txBody>
      </p:sp>
      <p:sp>
        <p:nvSpPr>
          <p:cNvPr id="55390" name="Text Box 94"/>
          <p:cNvSpPr txBox="1">
            <a:spLocks noChangeArrowheads="1"/>
          </p:cNvSpPr>
          <p:nvPr/>
        </p:nvSpPr>
        <p:spPr bwMode="auto">
          <a:xfrm>
            <a:off x="107950" y="5832475"/>
            <a:ext cx="244951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24 — корпус клапана;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91" name="Text Box 95"/>
          <p:cNvSpPr txBox="1">
            <a:spLocks noChangeArrowheads="1"/>
          </p:cNvSpPr>
          <p:nvPr/>
        </p:nvSpPr>
        <p:spPr bwMode="auto">
          <a:xfrm>
            <a:off x="107950" y="6048375"/>
            <a:ext cx="23050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А — вакуумная камера;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92" name="Text Box 96"/>
          <p:cNvSpPr txBox="1">
            <a:spLocks noChangeArrowheads="1"/>
          </p:cNvSpPr>
          <p:nvPr/>
        </p:nvSpPr>
        <p:spPr bwMode="auto">
          <a:xfrm>
            <a:off x="107950" y="6264275"/>
            <a:ext cx="252253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В — атмосферная камера;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93" name="Text Box 97"/>
          <p:cNvSpPr txBox="1">
            <a:spLocks noChangeArrowheads="1"/>
          </p:cNvSpPr>
          <p:nvPr/>
        </p:nvSpPr>
        <p:spPr bwMode="auto">
          <a:xfrm>
            <a:off x="107950" y="6480175"/>
            <a:ext cx="25558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>
                <a:solidFill>
                  <a:srgbClr val="0000FF"/>
                </a:solidFill>
                <a:latin typeface="Times New Roman" pitchFamily="18" charset="0"/>
              </a:rPr>
              <a:t>С, D — каналы</a:t>
            </a:r>
          </a:p>
          <a:p>
            <a:pPr algn="l">
              <a:spcBef>
                <a:spcPct val="50000"/>
              </a:spcBef>
            </a:pPr>
            <a:endParaRPr lang="ru-RU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398" name="AutoShape 10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6381750"/>
            <a:ext cx="971550" cy="476250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5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5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5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5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5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5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2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3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5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6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5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5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5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1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1000"/>
                                        <p:tgtEl>
                                          <p:spTgt spid="5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50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5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600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1000"/>
                                        <p:tgtEl>
                                          <p:spTgt spid="5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7000"/>
                            </p:stCondLst>
                            <p:childTnLst>
                              <p:par>
                                <p:cTn id="1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10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8000"/>
                            </p:stCondLst>
                            <p:childTnLst>
                              <p:par>
                                <p:cTn id="1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5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9000"/>
                            </p:stCondLst>
                            <p:childTnLst>
                              <p:par>
                                <p:cTn id="1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10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1000"/>
                            </p:stCondLst>
                            <p:childTnLst>
                              <p:par>
                                <p:cTn id="1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1000"/>
                                        <p:tgtEl>
                                          <p:spTgt spid="5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2000"/>
                            </p:stCondLst>
                            <p:childTnLst>
                              <p:par>
                                <p:cTn id="1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1000"/>
                                        <p:tgtEl>
                                          <p:spTgt spid="5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3000"/>
                            </p:stCondLst>
                            <p:childTnLst>
                              <p:par>
                                <p:cTn id="1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1000"/>
                                        <p:tgtEl>
                                          <p:spTgt spid="5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4000"/>
                            </p:stCondLst>
                            <p:childTnLst>
                              <p:par>
                                <p:cTn id="1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1000"/>
                                        <p:tgtEl>
                                          <p:spTgt spid="5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5000"/>
                            </p:stCondLst>
                            <p:childTnLst>
                              <p:par>
                                <p:cTn id="1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1000"/>
                                        <p:tgtEl>
                                          <p:spTgt spid="5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6000"/>
                            </p:stCondLst>
                            <p:childTnLst>
                              <p:par>
                                <p:cTn id="1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10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7000"/>
                            </p:stCondLst>
                            <p:childTnLst>
                              <p:par>
                                <p:cTn id="1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1000"/>
                                        <p:tgtEl>
                                          <p:spTgt spid="5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8000"/>
                            </p:stCondLst>
                            <p:childTnLst>
                              <p:par>
                                <p:cTn id="1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1000"/>
                                        <p:tgtEl>
                                          <p:spTgt spid="5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9000"/>
                            </p:stCondLst>
                            <p:childTnLst>
                              <p:par>
                                <p:cTn id="2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1000"/>
                                        <p:tgtEl>
                                          <p:spTgt spid="5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00"/>
                            </p:stCondLst>
                            <p:childTnLst>
                              <p:par>
                                <p:cTn id="2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1000"/>
                                        <p:tgtEl>
                                          <p:spTgt spid="5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1000"/>
                            </p:stCondLst>
                            <p:childTnLst>
                              <p:par>
                                <p:cTn id="2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1000"/>
                                        <p:tgtEl>
                                          <p:spTgt spid="5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2000"/>
                            </p:stCondLst>
                            <p:childTnLst>
                              <p:par>
                                <p:cTn id="2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10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3000"/>
                            </p:stCondLst>
                            <p:childTnLst>
                              <p:par>
                                <p:cTn id="2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1000"/>
                                        <p:tgtEl>
                                          <p:spTgt spid="5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4000"/>
                            </p:stCondLst>
                            <p:childTnLst>
                              <p:par>
                                <p:cTn id="2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1000"/>
                                        <p:tgtEl>
                                          <p:spTgt spid="5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5000"/>
                            </p:stCondLst>
                            <p:childTnLst>
                              <p:par>
                                <p:cTn id="2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1000"/>
                                        <p:tgtEl>
                                          <p:spTgt spid="5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6000"/>
                            </p:stCondLst>
                            <p:childTnLst>
                              <p:par>
                                <p:cTn id="2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1000"/>
                                        <p:tgtEl>
                                          <p:spTgt spid="5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7000"/>
                            </p:stCondLst>
                            <p:childTnLst>
                              <p:par>
                                <p:cTn id="2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1000"/>
                                        <p:tgtEl>
                                          <p:spTgt spid="5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8000"/>
                            </p:stCondLst>
                            <p:childTnLst>
                              <p:par>
                                <p:cTn id="2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1000"/>
                                        <p:tgtEl>
                                          <p:spTgt spid="5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1000"/>
                                        <p:tgtEl>
                                          <p:spTgt spid="5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1000"/>
                                        <p:tgtEl>
                                          <p:spTgt spid="5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61000"/>
                            </p:stCondLst>
                            <p:childTnLst>
                              <p:par>
                                <p:cTn id="2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1000"/>
                                        <p:tgtEl>
                                          <p:spTgt spid="55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62000"/>
                            </p:stCondLst>
                            <p:childTnLst>
                              <p:par>
                                <p:cTn id="2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1000"/>
                                        <p:tgtEl>
                                          <p:spTgt spid="5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63000"/>
                            </p:stCondLst>
                            <p:childTnLst>
                              <p:par>
                                <p:cTn id="2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1000"/>
                                        <p:tgtEl>
                                          <p:spTgt spid="5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64000"/>
                            </p:stCondLst>
                            <p:childTnLst>
                              <p:par>
                                <p:cTn id="2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10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65000"/>
                            </p:stCondLst>
                            <p:childTnLst>
                              <p:par>
                                <p:cTn id="2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1000"/>
                                        <p:tgtEl>
                                          <p:spTgt spid="5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66000"/>
                            </p:stCondLst>
                            <p:childTnLst>
                              <p:par>
                                <p:cTn id="2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1000"/>
                                        <p:tgtEl>
                                          <p:spTgt spid="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67000"/>
                            </p:stCondLst>
                            <p:childTnLst>
                              <p:par>
                                <p:cTn id="2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5" dur="1000"/>
                                        <p:tgtEl>
                                          <p:spTgt spid="5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68000"/>
                            </p:stCondLst>
                            <p:childTnLst>
                              <p:par>
                                <p:cTn id="2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9" dur="1000"/>
                                        <p:tgtEl>
                                          <p:spTgt spid="5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69000"/>
                            </p:stCondLst>
                            <p:childTnLst>
                              <p:par>
                                <p:cTn id="2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1000"/>
                                        <p:tgtEl>
                                          <p:spTgt spid="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70000"/>
                            </p:stCondLst>
                            <p:childTnLst>
                              <p:par>
                                <p:cTn id="2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1000"/>
                                        <p:tgtEl>
                                          <p:spTgt spid="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71000"/>
                            </p:stCondLst>
                            <p:childTnLst>
                              <p:par>
                                <p:cTn id="2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1" dur="1000"/>
                                        <p:tgtEl>
                                          <p:spTgt spid="5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72000"/>
                            </p:stCondLst>
                            <p:childTnLst>
                              <p:par>
                                <p:cTn id="2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5" dur="1000"/>
                                        <p:tgtEl>
                                          <p:spTgt spid="5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73000"/>
                            </p:stCondLst>
                            <p:childTnLst>
                              <p:par>
                                <p:cTn id="2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9" dur="1000"/>
                                        <p:tgtEl>
                                          <p:spTgt spid="5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74000"/>
                            </p:stCondLst>
                            <p:childTnLst>
                              <p:par>
                                <p:cTn id="3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3" dur="1000"/>
                                        <p:tgtEl>
                                          <p:spTgt spid="5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75000"/>
                            </p:stCondLst>
                            <p:childTnLst>
                              <p:par>
                                <p:cTn id="3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1000"/>
                                        <p:tgtEl>
                                          <p:spTgt spid="5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76000"/>
                            </p:stCondLst>
                            <p:childTnLst>
                              <p:par>
                                <p:cTn id="3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10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77000"/>
                            </p:stCondLst>
                            <p:childTnLst>
                              <p:par>
                                <p:cTn id="3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1000"/>
                                        <p:tgtEl>
                                          <p:spTgt spid="5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78000"/>
                            </p:stCondLst>
                            <p:childTnLst>
                              <p:par>
                                <p:cTn id="3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9" dur="1000"/>
                                        <p:tgtEl>
                                          <p:spTgt spid="5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79000"/>
                            </p:stCondLst>
                            <p:childTnLst>
                              <p:par>
                                <p:cTn id="3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3" dur="1000"/>
                                        <p:tgtEl>
                                          <p:spTgt spid="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80000"/>
                            </p:stCondLst>
                            <p:childTnLst>
                              <p:par>
                                <p:cTn id="3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1000"/>
                                        <p:tgtEl>
                                          <p:spTgt spid="5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81000"/>
                            </p:stCondLst>
                            <p:childTnLst>
                              <p:par>
                                <p:cTn id="3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1" dur="10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82000"/>
                            </p:stCondLst>
                            <p:childTnLst>
                              <p:par>
                                <p:cTn id="3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5" dur="1000"/>
                                        <p:tgtEl>
                                          <p:spTgt spid="5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83000"/>
                            </p:stCondLst>
                            <p:childTnLst>
                              <p:par>
                                <p:cTn id="3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9" dur="500"/>
                                        <p:tgtEl>
                                          <p:spTgt spid="5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 animBg="1"/>
      <p:bldP spid="55305" grpId="0"/>
      <p:bldP spid="55306" grpId="0" animBg="1"/>
      <p:bldP spid="55307" grpId="0"/>
      <p:bldP spid="55308" grpId="0" animBg="1"/>
      <p:bldP spid="55310" grpId="0"/>
      <p:bldP spid="55311" grpId="0" animBg="1"/>
      <p:bldP spid="55312" grpId="0" animBg="1"/>
      <p:bldP spid="55313" grpId="0" animBg="1"/>
      <p:bldP spid="55314" grpId="0" animBg="1"/>
      <p:bldP spid="55315" grpId="0" animBg="1"/>
      <p:bldP spid="55316" grpId="0" animBg="1"/>
      <p:bldP spid="55317" grpId="0" animBg="1"/>
      <p:bldP spid="55318" grpId="0" animBg="1"/>
      <p:bldP spid="55319" grpId="0" animBg="1"/>
      <p:bldP spid="55320" grpId="0" animBg="1"/>
      <p:bldP spid="55321" grpId="0" animBg="1"/>
      <p:bldP spid="55322" grpId="0" animBg="1"/>
      <p:bldP spid="55323" grpId="0" animBg="1"/>
      <p:bldP spid="55324" grpId="0" animBg="1"/>
      <p:bldP spid="55325" grpId="0" animBg="1"/>
      <p:bldP spid="55326" grpId="0" animBg="1"/>
      <p:bldP spid="55327" grpId="0" animBg="1"/>
      <p:bldP spid="55328" grpId="0" animBg="1"/>
      <p:bldP spid="55329" grpId="0" animBg="1"/>
      <p:bldP spid="55330" grpId="0" animBg="1"/>
      <p:bldP spid="55331" grpId="0" animBg="1"/>
      <p:bldP spid="55332" grpId="0" animBg="1"/>
      <p:bldP spid="55333" grpId="0" animBg="1"/>
      <p:bldP spid="55334" grpId="0" animBg="1"/>
      <p:bldP spid="55335" grpId="0"/>
      <p:bldP spid="55336" grpId="0"/>
      <p:bldP spid="55337" grpId="0"/>
      <p:bldP spid="55338" grpId="0"/>
      <p:bldP spid="55339" grpId="0"/>
      <p:bldP spid="55340" grpId="0"/>
      <p:bldP spid="55341" grpId="0"/>
      <p:bldP spid="55342" grpId="0"/>
      <p:bldP spid="55343" grpId="0"/>
      <p:bldP spid="55344" grpId="0"/>
      <p:bldP spid="55345" grpId="0"/>
      <p:bldP spid="55346" grpId="0"/>
      <p:bldP spid="55347" grpId="0" animBg="1"/>
      <p:bldP spid="55348" grpId="0"/>
      <p:bldP spid="55349" grpId="0"/>
      <p:bldP spid="55350" grpId="0"/>
      <p:bldP spid="55351" grpId="0"/>
      <p:bldP spid="55352" grpId="0"/>
      <p:bldP spid="55353" grpId="0"/>
      <p:bldP spid="55355" grpId="0"/>
      <p:bldP spid="55356" grpId="0"/>
      <p:bldP spid="55357" grpId="0"/>
      <p:bldP spid="55358" grpId="0"/>
      <p:bldP spid="55359" grpId="0"/>
      <p:bldP spid="55360" grpId="0"/>
      <p:bldP spid="55363" grpId="0"/>
      <p:bldP spid="55364" grpId="0"/>
      <p:bldP spid="55366" grpId="0"/>
      <p:bldP spid="55368" grpId="0"/>
      <p:bldP spid="55371" grpId="0"/>
      <p:bldP spid="55372" grpId="0"/>
      <p:bldP spid="55373" grpId="0"/>
      <p:bldP spid="55374" grpId="0"/>
      <p:bldP spid="55375" grpId="0"/>
      <p:bldP spid="55376" grpId="0"/>
      <p:bldP spid="55377" grpId="0"/>
      <p:bldP spid="55378" grpId="0"/>
      <p:bldP spid="55379" grpId="0"/>
      <p:bldP spid="55380" grpId="0"/>
      <p:bldP spid="55382" grpId="0"/>
      <p:bldP spid="55383" grpId="0"/>
      <p:bldP spid="55384" grpId="0"/>
      <p:bldP spid="55385" grpId="0"/>
      <p:bldP spid="55386" grpId="0"/>
      <p:bldP spid="55387" grpId="0"/>
      <p:bldP spid="55388" grpId="0"/>
      <p:bldP spid="55389" grpId="0"/>
      <p:bldP spid="55390" grpId="0"/>
      <p:bldP spid="55391" grpId="0"/>
      <p:bldP spid="55392" grpId="0"/>
      <p:bldP spid="55393" grpId="0"/>
      <p:bldP spid="5539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Поздравляем! </a:t>
            </a:r>
            <a:br>
              <a:rPr lang="ru-RU" smtClean="0"/>
            </a:br>
            <a:r>
              <a:rPr lang="ru-RU" smtClean="0"/>
              <a:t>Вы ответили правильно!</a:t>
            </a:r>
          </a:p>
        </p:txBody>
      </p:sp>
      <p:pic>
        <p:nvPicPr>
          <p:cNvPr id="32771" name="Picture 3" descr="j0382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938"/>
            <a:ext cx="439261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435600" y="3141663"/>
            <a:ext cx="3168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folHlink"/>
                </a:solidFill>
              </a:rPr>
              <a:t>Можете приступить к итоговому заданию по  теме: «Устройство тормозной системы ВАЗ 2110»</a:t>
            </a:r>
          </a:p>
        </p:txBody>
      </p:sp>
      <p:sp>
        <p:nvSpPr>
          <p:cNvPr id="3277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Увы! </a:t>
            </a:r>
            <a:br>
              <a:rPr lang="ru-RU" smtClean="0"/>
            </a:br>
            <a:r>
              <a:rPr lang="ru-RU" smtClean="0"/>
              <a:t>Вы ответили не правильно!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2781300"/>
            <a:ext cx="3538537" cy="3349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chemeClr val="folHlink"/>
                </a:solidFill>
              </a:rPr>
              <a:t>Необходимо вернуться к предыдущей теме и изучить её ещё раз.</a:t>
            </a:r>
          </a:p>
        </p:txBody>
      </p:sp>
      <p:pic>
        <p:nvPicPr>
          <p:cNvPr id="33796" name="Picture 4" descr="j0242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38544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1187450" cy="549275"/>
          </a:xfrm>
          <a:prstGeom prst="actionButtonBackPrevious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9912"/>
          </a:xfrm>
        </p:spPr>
        <p:txBody>
          <a:bodyPr/>
          <a:lstStyle/>
          <a:p>
            <a:pPr algn="ctr" eaLnBrk="1" hangingPunct="1"/>
            <a:r>
              <a:rPr lang="ru-RU" sz="3500" smtClean="0"/>
              <a:t>Итоговое задание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65175"/>
            <a:ext cx="7812088" cy="15113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2400" smtClean="0"/>
              <a:t>Установите соответствие: подобрать каждому изображению блока соответствующее название</a:t>
            </a:r>
          </a:p>
        </p:txBody>
      </p:sp>
      <p:pic>
        <p:nvPicPr>
          <p:cNvPr id="34820" name="Picture 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2019300"/>
            <a:ext cx="1368425" cy="12652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821" name="Picture 5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917700"/>
            <a:ext cx="1728788" cy="13668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822" name="Picture 5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97238" y="2058988"/>
            <a:ext cx="987425" cy="12255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grpSp>
        <p:nvGrpSpPr>
          <p:cNvPr id="34823" name="Group 59"/>
          <p:cNvGrpSpPr>
            <a:grpSpLocks/>
          </p:cNvGrpSpPr>
          <p:nvPr/>
        </p:nvGrpSpPr>
        <p:grpSpPr bwMode="auto">
          <a:xfrm>
            <a:off x="4259263" y="1987550"/>
            <a:ext cx="744537" cy="1296988"/>
            <a:chOff x="2883" y="890"/>
            <a:chExt cx="2356" cy="2812"/>
          </a:xfrm>
        </p:grpSpPr>
        <p:pic>
          <p:nvPicPr>
            <p:cNvPr id="34846" name="Picture 60"/>
            <p:cNvPicPr>
              <a:picLocks noChangeAspect="1" noChangeArrowheads="1"/>
            </p:cNvPicPr>
            <p:nvPr/>
          </p:nvPicPr>
          <p:blipFill>
            <a:blip r:embed="rId5" cstate="print"/>
            <a:srcRect r="641"/>
            <a:stretch>
              <a:fillRect/>
            </a:stretch>
          </p:blipFill>
          <p:spPr bwMode="auto">
            <a:xfrm>
              <a:off x="3216" y="890"/>
              <a:ext cx="2023" cy="281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</p:pic>
        <p:sp>
          <p:nvSpPr>
            <p:cNvPr id="34847" name="Text Box 61"/>
            <p:cNvSpPr txBox="1">
              <a:spLocks noChangeArrowheads="1"/>
            </p:cNvSpPr>
            <p:nvPr/>
          </p:nvSpPr>
          <p:spPr bwMode="auto">
            <a:xfrm>
              <a:off x="2883" y="2115"/>
              <a:ext cx="623" cy="5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000" b="1">
                  <a:solidFill>
                    <a:schemeClr val="bg2"/>
                  </a:solidFill>
                  <a:latin typeface="Times New Roman" pitchFamily="18" charset="0"/>
                </a:rPr>
                <a:t>6</a:t>
              </a:r>
            </a:p>
          </p:txBody>
        </p:sp>
      </p:grpSp>
      <p:pic>
        <p:nvPicPr>
          <p:cNvPr id="34824" name="Picture 6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825" y="2290763"/>
            <a:ext cx="1079500" cy="9937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825" name="Picture 6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7413" y="2524125"/>
            <a:ext cx="1871662" cy="760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826" name="Picture 6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29350" y="1989138"/>
            <a:ext cx="935038" cy="1298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4827" name="Text Box 66"/>
          <p:cNvSpPr txBox="1">
            <a:spLocks noChangeArrowheads="1"/>
          </p:cNvSpPr>
          <p:nvPr/>
        </p:nvSpPr>
        <p:spPr bwMode="auto">
          <a:xfrm>
            <a:off x="539750" y="33575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1</a:t>
            </a:r>
          </a:p>
        </p:txBody>
      </p:sp>
      <p:sp>
        <p:nvSpPr>
          <p:cNvPr id="34828" name="Text Box 67"/>
          <p:cNvSpPr txBox="1">
            <a:spLocks noChangeArrowheads="1"/>
          </p:cNvSpPr>
          <p:nvPr/>
        </p:nvSpPr>
        <p:spPr bwMode="auto">
          <a:xfrm>
            <a:off x="2124075" y="33575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2</a:t>
            </a:r>
          </a:p>
        </p:txBody>
      </p:sp>
      <p:sp>
        <p:nvSpPr>
          <p:cNvPr id="34829" name="Text Box 68"/>
          <p:cNvSpPr txBox="1">
            <a:spLocks noChangeArrowheads="1"/>
          </p:cNvSpPr>
          <p:nvPr/>
        </p:nvSpPr>
        <p:spPr bwMode="auto">
          <a:xfrm>
            <a:off x="3563938" y="33575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3</a:t>
            </a:r>
          </a:p>
        </p:txBody>
      </p:sp>
      <p:sp>
        <p:nvSpPr>
          <p:cNvPr id="34830" name="Text Box 69"/>
          <p:cNvSpPr txBox="1">
            <a:spLocks noChangeArrowheads="1"/>
          </p:cNvSpPr>
          <p:nvPr/>
        </p:nvSpPr>
        <p:spPr bwMode="auto">
          <a:xfrm>
            <a:off x="4572000" y="33575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4</a:t>
            </a:r>
          </a:p>
        </p:txBody>
      </p:sp>
      <p:sp>
        <p:nvSpPr>
          <p:cNvPr id="34831" name="Text Box 70"/>
          <p:cNvSpPr txBox="1">
            <a:spLocks noChangeArrowheads="1"/>
          </p:cNvSpPr>
          <p:nvPr/>
        </p:nvSpPr>
        <p:spPr bwMode="auto">
          <a:xfrm>
            <a:off x="5508625" y="33575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5</a:t>
            </a:r>
          </a:p>
        </p:txBody>
      </p:sp>
      <p:sp>
        <p:nvSpPr>
          <p:cNvPr id="34832" name="Text Box 71"/>
          <p:cNvSpPr txBox="1">
            <a:spLocks noChangeArrowheads="1"/>
          </p:cNvSpPr>
          <p:nvPr/>
        </p:nvSpPr>
        <p:spPr bwMode="auto">
          <a:xfrm>
            <a:off x="6516688" y="3357563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6</a:t>
            </a:r>
          </a:p>
        </p:txBody>
      </p:sp>
      <p:sp>
        <p:nvSpPr>
          <p:cNvPr id="34833" name="Text Box 72"/>
          <p:cNvSpPr txBox="1">
            <a:spLocks noChangeArrowheads="1"/>
          </p:cNvSpPr>
          <p:nvPr/>
        </p:nvSpPr>
        <p:spPr bwMode="auto">
          <a:xfrm>
            <a:off x="8027988" y="3340100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7</a:t>
            </a:r>
          </a:p>
        </p:txBody>
      </p:sp>
      <p:sp>
        <p:nvSpPr>
          <p:cNvPr id="34834" name="Text Box 73"/>
          <p:cNvSpPr txBox="1">
            <a:spLocks noChangeArrowheads="1"/>
          </p:cNvSpPr>
          <p:nvPr/>
        </p:nvSpPr>
        <p:spPr bwMode="auto">
          <a:xfrm>
            <a:off x="250825" y="3933825"/>
            <a:ext cx="8642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4835" name="Text Box 74"/>
          <p:cNvSpPr txBox="1">
            <a:spLocks noChangeArrowheads="1"/>
          </p:cNvSpPr>
          <p:nvPr/>
        </p:nvSpPr>
        <p:spPr bwMode="auto">
          <a:xfrm>
            <a:off x="250825" y="3860800"/>
            <a:ext cx="84978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600" b="1"/>
              <a:t>а.</a:t>
            </a:r>
            <a:r>
              <a:rPr lang="ru-RU" sz="1600"/>
              <a:t> </a:t>
            </a:r>
            <a:r>
              <a:rPr lang="ru-RU" sz="1600">
                <a:latin typeface="Times New Roman" pitchFamily="18" charset="0"/>
              </a:rPr>
              <a:t>тормозной механизм переднего колеса</a:t>
            </a:r>
            <a:r>
              <a:rPr lang="ru-RU" sz="1600"/>
              <a:t>, </a:t>
            </a:r>
            <a:r>
              <a:rPr lang="ru-RU" sz="1600" b="1"/>
              <a:t>б.</a:t>
            </a:r>
            <a:r>
              <a:rPr lang="ru-RU" sz="1600"/>
              <a:t> </a:t>
            </a:r>
            <a:r>
              <a:rPr lang="ru-RU" sz="1600">
                <a:latin typeface="Times New Roman" pitchFamily="18" charset="0"/>
              </a:rPr>
              <a:t>привод стояночного тормоза</a:t>
            </a:r>
            <a:r>
              <a:rPr lang="ru-RU" sz="1600"/>
              <a:t>, </a:t>
            </a:r>
            <a:r>
              <a:rPr lang="ru-RU" sz="1600" b="1"/>
              <a:t>в.</a:t>
            </a:r>
            <a:r>
              <a:rPr lang="ru-RU" sz="1600"/>
              <a:t> </a:t>
            </a:r>
            <a:r>
              <a:rPr lang="ru-RU" sz="1600">
                <a:latin typeface="Times New Roman" pitchFamily="18" charset="0"/>
              </a:rPr>
              <a:t>вакуумный усилитель</a:t>
            </a:r>
            <a:r>
              <a:rPr lang="ru-RU" sz="1600"/>
              <a:t>, </a:t>
            </a:r>
            <a:r>
              <a:rPr lang="ru-RU" sz="1600" b="1"/>
              <a:t>г.</a:t>
            </a:r>
            <a:r>
              <a:rPr lang="ru-RU" sz="1600"/>
              <a:t> </a:t>
            </a:r>
            <a:r>
              <a:rPr lang="ru-RU" sz="1600">
                <a:latin typeface="Times New Roman" pitchFamily="18" charset="0"/>
              </a:rPr>
              <a:t>главный цилиндр</a:t>
            </a:r>
            <a:r>
              <a:rPr lang="ru-RU" sz="1600"/>
              <a:t>, </a:t>
            </a:r>
            <a:r>
              <a:rPr lang="ru-RU" sz="1600" b="1"/>
              <a:t>д.</a:t>
            </a:r>
            <a:r>
              <a:rPr lang="ru-RU" sz="1600"/>
              <a:t> </a:t>
            </a:r>
            <a:r>
              <a:rPr lang="ru-RU" sz="1600">
                <a:latin typeface="Times New Roman" pitchFamily="18" charset="0"/>
              </a:rPr>
              <a:t>датчик аварийного уровня тормозной жидкости</a:t>
            </a:r>
            <a:r>
              <a:rPr lang="ru-RU" sz="1600"/>
              <a:t>, </a:t>
            </a:r>
            <a:r>
              <a:rPr lang="ru-RU" sz="1600" b="1"/>
              <a:t>е.</a:t>
            </a:r>
            <a:r>
              <a:rPr lang="ru-RU" sz="1600"/>
              <a:t> </a:t>
            </a:r>
            <a:r>
              <a:rPr lang="ru-RU" sz="1600">
                <a:latin typeface="Times New Roman" pitchFamily="18" charset="0"/>
              </a:rPr>
              <a:t>тормозной механизм заднего колеса</a:t>
            </a:r>
            <a:r>
              <a:rPr lang="ru-RU" sz="1600"/>
              <a:t>, </a:t>
            </a:r>
            <a:r>
              <a:rPr lang="ru-RU" sz="1600" b="1"/>
              <a:t>ж.</a:t>
            </a:r>
            <a:r>
              <a:rPr lang="ru-RU" sz="1600"/>
              <a:t> </a:t>
            </a:r>
            <a:r>
              <a:rPr lang="ru-RU" sz="1600">
                <a:latin typeface="Times New Roman" pitchFamily="18" charset="0"/>
              </a:rPr>
              <a:t>регулятор давления</a:t>
            </a:r>
          </a:p>
        </p:txBody>
      </p:sp>
      <p:sp>
        <p:nvSpPr>
          <p:cNvPr id="116811" name="Text Box 75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979613" y="5400675"/>
            <a:ext cx="5400675" cy="33337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 dirty="0"/>
              <a:t>1. б, 2. ж, 3. г, 4. е, 5. а, 6. </a:t>
            </a:r>
            <a:r>
              <a:rPr lang="ru-RU" b="1" dirty="0" err="1"/>
              <a:t>д</a:t>
            </a:r>
            <a:r>
              <a:rPr lang="ru-RU" b="1" dirty="0"/>
              <a:t>, 7. в</a:t>
            </a:r>
          </a:p>
        </p:txBody>
      </p:sp>
      <p:sp>
        <p:nvSpPr>
          <p:cNvPr id="116812" name="Text Box 76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1979613" y="5832475"/>
            <a:ext cx="5400675" cy="33337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/>
              <a:t>1. в, 2. ж, 3. г, 4. а, 5. е, 6. д, 7. б</a:t>
            </a:r>
          </a:p>
        </p:txBody>
      </p:sp>
      <p:sp>
        <p:nvSpPr>
          <p:cNvPr id="116813" name="Text Box 77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979613" y="6264275"/>
            <a:ext cx="5400675" cy="333375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/>
              <a:t>1. в, 2. б, 3. д, 4. а, 5. е, 6. г, 7. ж</a:t>
            </a:r>
          </a:p>
        </p:txBody>
      </p:sp>
      <p:sp>
        <p:nvSpPr>
          <p:cNvPr id="34845" name="Text Box 78"/>
          <p:cNvSpPr txBox="1">
            <a:spLocks noChangeArrowheads="1"/>
          </p:cNvSpPr>
          <p:nvPr/>
        </p:nvSpPr>
        <p:spPr bwMode="auto">
          <a:xfrm>
            <a:off x="1908175" y="4821238"/>
            <a:ext cx="5543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</a:rPr>
              <a:t>Выберите правильный вариант ответа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Поздравляем! </a:t>
            </a:r>
            <a:br>
              <a:rPr lang="ru-RU" smtClean="0"/>
            </a:br>
            <a:r>
              <a:rPr lang="ru-RU" smtClean="0"/>
              <a:t>Вы ответили правильно!</a:t>
            </a:r>
          </a:p>
        </p:txBody>
      </p:sp>
      <p:pic>
        <p:nvPicPr>
          <p:cNvPr id="35843" name="Picture 3" descr="j0382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938"/>
            <a:ext cx="439261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AutoShape 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459788" y="6308725"/>
            <a:ext cx="684212" cy="549275"/>
          </a:xfrm>
          <a:prstGeom prst="actionButtonHome">
            <a:avLst/>
          </a:prstGeom>
          <a:solidFill>
            <a:srgbClr val="66CC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5364163" y="3933825"/>
            <a:ext cx="3382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folHlink"/>
                </a:solidFill>
              </a:rPr>
              <a:t>Вы закончили изучать тему!!!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Увы! </a:t>
            </a:r>
            <a:br>
              <a:rPr lang="ru-RU" smtClean="0"/>
            </a:br>
            <a:r>
              <a:rPr lang="ru-RU" smtClean="0"/>
              <a:t>Вы ответили не правильно!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2781300"/>
            <a:ext cx="3538537" cy="3349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chemeClr val="folHlink"/>
                </a:solidFill>
              </a:rPr>
              <a:t>Необходимо вернуться к началу темы и изучить её ещё раз.</a:t>
            </a:r>
          </a:p>
        </p:txBody>
      </p:sp>
      <p:pic>
        <p:nvPicPr>
          <p:cNvPr id="36868" name="Picture 4" descr="j0242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38544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81750"/>
            <a:ext cx="1187450" cy="476250"/>
          </a:xfrm>
          <a:prstGeom prst="actionButtonBackPrevious">
            <a:avLst/>
          </a:prstGeom>
          <a:solidFill>
            <a:srgbClr val="66CC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138"/>
            <a:ext cx="7543800" cy="642937"/>
          </a:xfrm>
        </p:spPr>
        <p:txBody>
          <a:bodyPr/>
          <a:lstStyle/>
          <a:p>
            <a:pPr algn="ctr" eaLnBrk="1" hangingPunct="1"/>
            <a:r>
              <a:rPr lang="ru-RU" sz="3200" smtClean="0"/>
              <a:t>Принцип работы</a:t>
            </a:r>
            <a:r>
              <a:rPr lang="en-US" sz="3200" smtClean="0"/>
              <a:t> </a:t>
            </a:r>
            <a:r>
              <a:rPr lang="ru-RU" sz="3200" smtClean="0"/>
              <a:t>вакуумного усилителя</a:t>
            </a:r>
          </a:p>
        </p:txBody>
      </p:sp>
      <p:pic>
        <p:nvPicPr>
          <p:cNvPr id="6147" name="Picture 1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205038"/>
            <a:ext cx="363855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127"/>
          <p:cNvSpPr txBox="1">
            <a:spLocks noChangeArrowheads="1"/>
          </p:cNvSpPr>
          <p:nvPr/>
        </p:nvSpPr>
        <p:spPr bwMode="auto">
          <a:xfrm>
            <a:off x="1042988" y="1052513"/>
            <a:ext cx="4105275" cy="62547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100">
                <a:latin typeface="Times New Roman" pitchFamily="18" charset="0"/>
              </a:rPr>
              <a:t>Резиновая диафрагма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12 </a:t>
            </a:r>
            <a:r>
              <a:rPr lang="ru-RU" sz="1100">
                <a:latin typeface="Times New Roman" pitchFamily="18" charset="0"/>
              </a:rPr>
              <a:t>вместе с корпусом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24 </a:t>
            </a:r>
            <a:r>
              <a:rPr lang="ru-RU" sz="1100">
                <a:latin typeface="Times New Roman" pitchFamily="18" charset="0"/>
              </a:rPr>
              <a:t>клапана делят полость вакуумного усилителя на две камеры: вакуумную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А</a:t>
            </a:r>
            <a:r>
              <a:rPr lang="ru-RU" sz="1100">
                <a:latin typeface="Times New Roman" pitchFamily="18" charset="0"/>
              </a:rPr>
              <a:t> и атмосферную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В</a:t>
            </a:r>
            <a:r>
              <a:rPr lang="ru-RU" sz="1100">
                <a:latin typeface="Times New Roman" pitchFamily="18" charset="0"/>
              </a:rPr>
              <a:t>.</a:t>
            </a:r>
          </a:p>
        </p:txBody>
      </p:sp>
      <p:sp>
        <p:nvSpPr>
          <p:cNvPr id="6149" name="Text Box 129"/>
          <p:cNvSpPr txBox="1">
            <a:spLocks noChangeArrowheads="1"/>
          </p:cNvSpPr>
          <p:nvPr/>
        </p:nvSpPr>
        <p:spPr bwMode="auto">
          <a:xfrm>
            <a:off x="1042988" y="1790700"/>
            <a:ext cx="4105275" cy="4572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100">
                <a:latin typeface="Times New Roman" pitchFamily="18" charset="0"/>
              </a:rPr>
              <a:t>Камера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А</a:t>
            </a:r>
            <a:r>
              <a:rPr lang="ru-RU" sz="1100">
                <a:latin typeface="Times New Roman" pitchFamily="18" charset="0"/>
              </a:rPr>
              <a:t> соединяется с впускной трубой двигателя через обратный клапан наконечника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11</a:t>
            </a:r>
            <a:r>
              <a:rPr lang="ru-RU" sz="1100">
                <a:latin typeface="Times New Roman" pitchFamily="18" charset="0"/>
              </a:rPr>
              <a:t> и шланг</a:t>
            </a:r>
          </a:p>
        </p:txBody>
      </p:sp>
      <p:sp>
        <p:nvSpPr>
          <p:cNvPr id="6150" name="Text Box 132"/>
          <p:cNvSpPr txBox="1">
            <a:spLocks noChangeArrowheads="1"/>
          </p:cNvSpPr>
          <p:nvPr/>
        </p:nvSpPr>
        <p:spPr bwMode="auto">
          <a:xfrm>
            <a:off x="1042988" y="2349500"/>
            <a:ext cx="4105275" cy="4572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100">
                <a:latin typeface="Times New Roman" pitchFamily="18" charset="0"/>
              </a:rPr>
              <a:t>Корпус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24</a:t>
            </a:r>
            <a:r>
              <a:rPr lang="ru-RU" sz="1100">
                <a:latin typeface="Times New Roman" pitchFamily="18" charset="0"/>
              </a:rPr>
              <a:t> клапана пластмассовый. На выходе из крышки он уплотняется гофрированным защитным чехлом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16</a:t>
            </a:r>
            <a:r>
              <a:rPr lang="ru-RU" sz="1100">
                <a:latin typeface="Times New Roman" pitchFamily="18" charset="0"/>
              </a:rPr>
              <a:t>.</a:t>
            </a:r>
          </a:p>
        </p:txBody>
      </p:sp>
      <p:sp>
        <p:nvSpPr>
          <p:cNvPr id="6151" name="Text Box 133"/>
          <p:cNvSpPr txBox="1">
            <a:spLocks noChangeArrowheads="1"/>
          </p:cNvSpPr>
          <p:nvPr/>
        </p:nvSpPr>
        <p:spPr bwMode="auto">
          <a:xfrm>
            <a:off x="1042988" y="2922588"/>
            <a:ext cx="4105275" cy="79375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100">
                <a:latin typeface="Times New Roman" pitchFamily="18" charset="0"/>
              </a:rPr>
              <a:t>В корпусе клапана размещен шток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ru-RU" sz="1100">
                <a:latin typeface="Times New Roman" pitchFamily="18" charset="0"/>
              </a:rPr>
              <a:t> привода главного цилиндра с опорной втулкой, буфер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23</a:t>
            </a:r>
            <a:r>
              <a:rPr lang="ru-RU" sz="1100">
                <a:latin typeface="Times New Roman" pitchFamily="18" charset="0"/>
              </a:rPr>
              <a:t> штока, поршень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15</a:t>
            </a:r>
            <a:r>
              <a:rPr lang="ru-RU" sz="1100">
                <a:latin typeface="Times New Roman" pitchFamily="18" charset="0"/>
              </a:rPr>
              <a:t> корпуса клапана, клапан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21</a:t>
            </a:r>
            <a:r>
              <a:rPr lang="ru-RU" sz="1100">
                <a:latin typeface="Times New Roman" pitchFamily="18" charset="0"/>
              </a:rPr>
              <a:t> в сборе, возвратные пружины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19</a:t>
            </a:r>
            <a:r>
              <a:rPr lang="ru-RU" sz="1100">
                <a:latin typeface="Times New Roman" pitchFamily="18" charset="0"/>
              </a:rPr>
              <a:t> и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20</a:t>
            </a:r>
            <a:r>
              <a:rPr lang="ru-RU" sz="1100">
                <a:latin typeface="Times New Roman" pitchFamily="18" charset="0"/>
              </a:rPr>
              <a:t> толкателя и клапана, воздушный фильтр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17</a:t>
            </a:r>
            <a:r>
              <a:rPr lang="ru-RU" sz="1100">
                <a:latin typeface="Times New Roman" pitchFamily="18" charset="0"/>
              </a:rPr>
              <a:t>, толкатель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18</a:t>
            </a:r>
            <a:r>
              <a:rPr lang="ru-RU" sz="1100">
                <a:latin typeface="Times New Roman" pitchFamily="18" charset="0"/>
              </a:rPr>
              <a:t>.</a:t>
            </a:r>
          </a:p>
        </p:txBody>
      </p:sp>
      <p:sp>
        <p:nvSpPr>
          <p:cNvPr id="6152" name="Line 134"/>
          <p:cNvSpPr>
            <a:spLocks noChangeShapeType="1"/>
          </p:cNvSpPr>
          <p:nvPr/>
        </p:nvSpPr>
        <p:spPr bwMode="auto">
          <a:xfrm>
            <a:off x="539750" y="1268413"/>
            <a:ext cx="0" cy="49688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Text Box 135"/>
          <p:cNvSpPr txBox="1">
            <a:spLocks noChangeArrowheads="1"/>
          </p:cNvSpPr>
          <p:nvPr/>
        </p:nvSpPr>
        <p:spPr bwMode="auto">
          <a:xfrm>
            <a:off x="1042988" y="3789363"/>
            <a:ext cx="4105275" cy="4572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100">
                <a:latin typeface="Times New Roman" pitchFamily="18" charset="0"/>
              </a:rPr>
              <a:t>При нажатии на педаль перемещается толкатель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18</a:t>
            </a:r>
            <a:r>
              <a:rPr lang="ru-RU" sz="1100">
                <a:latin typeface="Times New Roman" pitchFamily="18" charset="0"/>
              </a:rPr>
              <a:t>, поршень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15</a:t>
            </a:r>
            <a:r>
              <a:rPr lang="ru-RU" sz="1100">
                <a:latin typeface="Times New Roman" pitchFamily="18" charset="0"/>
              </a:rPr>
              <a:t>, а вслед за ними и клапан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21</a:t>
            </a:r>
            <a:r>
              <a:rPr lang="ru-RU" sz="1100">
                <a:latin typeface="Times New Roman" pitchFamily="18" charset="0"/>
              </a:rPr>
              <a:t> до упора в седло корпуса клапана.</a:t>
            </a:r>
          </a:p>
        </p:txBody>
      </p:sp>
      <p:sp>
        <p:nvSpPr>
          <p:cNvPr id="6154" name="Text Box 136"/>
          <p:cNvSpPr txBox="1">
            <a:spLocks noChangeArrowheads="1"/>
          </p:cNvSpPr>
          <p:nvPr/>
        </p:nvSpPr>
        <p:spPr bwMode="auto">
          <a:xfrm>
            <a:off x="1042988" y="4338638"/>
            <a:ext cx="4105275" cy="96202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100">
                <a:latin typeface="Times New Roman" pitchFamily="18" charset="0"/>
              </a:rPr>
              <a:t>При дальнейшем перемещении поршня, его седло отходит от клапана и через образовавшийся зазор камера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В</a:t>
            </a:r>
            <a:r>
              <a:rPr lang="ru-RU" sz="1100">
                <a:latin typeface="Times New Roman" pitchFamily="18" charset="0"/>
              </a:rPr>
              <a:t> соединяется с атмосферой. Воздух, поступивший через фильтр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17</a:t>
            </a:r>
            <a:r>
              <a:rPr lang="ru-RU" sz="1100">
                <a:latin typeface="Times New Roman" pitchFamily="18" charset="0"/>
              </a:rPr>
              <a:t>, зазор между поршнем и клапаном и канал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D</a:t>
            </a:r>
            <a:r>
              <a:rPr lang="ru-RU" sz="1100">
                <a:latin typeface="Times New Roman" pitchFamily="18" charset="0"/>
              </a:rPr>
              <a:t>, создает давление на диафрагму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12</a:t>
            </a:r>
            <a:r>
              <a:rPr lang="ru-RU" sz="1100">
                <a:latin typeface="Times New Roman" pitchFamily="18" charset="0"/>
              </a:rPr>
              <a:t>.</a:t>
            </a:r>
          </a:p>
        </p:txBody>
      </p:sp>
      <p:sp>
        <p:nvSpPr>
          <p:cNvPr id="6155" name="Text Box 137"/>
          <p:cNvSpPr txBox="1">
            <a:spLocks noChangeArrowheads="1"/>
          </p:cNvSpPr>
          <p:nvPr/>
        </p:nvSpPr>
        <p:spPr bwMode="auto">
          <a:xfrm>
            <a:off x="1042988" y="5376863"/>
            <a:ext cx="4105275" cy="573087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100">
                <a:latin typeface="Times New Roman" pitchFamily="18" charset="0"/>
              </a:rPr>
              <a:t>За счет разности давления в камерах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А</a:t>
            </a:r>
            <a:r>
              <a:rPr lang="ru-RU" sz="1100">
                <a:latin typeface="Times New Roman" pitchFamily="18" charset="0"/>
              </a:rPr>
              <a:t> и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В</a:t>
            </a:r>
            <a:r>
              <a:rPr lang="ru-RU" sz="1100">
                <a:latin typeface="Times New Roman" pitchFamily="18" charset="0"/>
              </a:rPr>
              <a:t> корпус клапана перемещается вместе со штоком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3</a:t>
            </a:r>
            <a:r>
              <a:rPr lang="ru-RU" sz="1100">
                <a:latin typeface="Times New Roman" pitchFamily="18" charset="0"/>
              </a:rPr>
              <a:t>, который действует на поршень главного цилиндра.</a:t>
            </a:r>
          </a:p>
        </p:txBody>
      </p:sp>
      <p:sp>
        <p:nvSpPr>
          <p:cNvPr id="6156" name="Text Box 138"/>
          <p:cNvSpPr txBox="1">
            <a:spLocks noChangeArrowheads="1"/>
          </p:cNvSpPr>
          <p:nvPr/>
        </p:nvSpPr>
        <p:spPr bwMode="auto">
          <a:xfrm>
            <a:off x="1042988" y="6021388"/>
            <a:ext cx="4105275" cy="525462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100">
                <a:latin typeface="Times New Roman" pitchFamily="18" charset="0"/>
              </a:rPr>
              <a:t>При отпущенной педали клапан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21</a:t>
            </a:r>
            <a:r>
              <a:rPr lang="ru-RU" sz="1100">
                <a:latin typeface="Times New Roman" pitchFamily="18" charset="0"/>
              </a:rPr>
              <a:t> отходит от седла корпуса и через образовавшийся зазор и канал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С</a:t>
            </a:r>
            <a:r>
              <a:rPr lang="ru-RU" sz="1100">
                <a:latin typeface="Times New Roman" pitchFamily="18" charset="0"/>
              </a:rPr>
              <a:t> камеры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А</a:t>
            </a:r>
            <a:r>
              <a:rPr lang="ru-RU" sz="1100">
                <a:latin typeface="Times New Roman" pitchFamily="18" charset="0"/>
              </a:rPr>
              <a:t> и </a:t>
            </a:r>
            <a:r>
              <a:rPr lang="ru-RU" sz="1100" b="1">
                <a:solidFill>
                  <a:schemeClr val="tx2"/>
                </a:solidFill>
                <a:latin typeface="Times New Roman" pitchFamily="18" charset="0"/>
              </a:rPr>
              <a:t>В </a:t>
            </a:r>
            <a:r>
              <a:rPr lang="ru-RU" sz="1100">
                <a:latin typeface="Times New Roman" pitchFamily="18" charset="0"/>
              </a:rPr>
              <a:t>сообщаются между собой.</a:t>
            </a:r>
          </a:p>
        </p:txBody>
      </p:sp>
      <p:sp>
        <p:nvSpPr>
          <p:cNvPr id="6157" name="Line 139"/>
          <p:cNvSpPr>
            <a:spLocks noChangeShapeType="1"/>
          </p:cNvSpPr>
          <p:nvPr/>
        </p:nvSpPr>
        <p:spPr bwMode="auto">
          <a:xfrm>
            <a:off x="539750" y="1268413"/>
            <a:ext cx="5032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8" name="Line 140"/>
          <p:cNvSpPr>
            <a:spLocks noChangeShapeType="1"/>
          </p:cNvSpPr>
          <p:nvPr/>
        </p:nvSpPr>
        <p:spPr bwMode="auto">
          <a:xfrm>
            <a:off x="539750" y="1989138"/>
            <a:ext cx="5032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9" name="Line 141"/>
          <p:cNvSpPr>
            <a:spLocks noChangeShapeType="1"/>
          </p:cNvSpPr>
          <p:nvPr/>
        </p:nvSpPr>
        <p:spPr bwMode="auto">
          <a:xfrm>
            <a:off x="539750" y="2565400"/>
            <a:ext cx="5032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0" name="Line 142"/>
          <p:cNvSpPr>
            <a:spLocks noChangeShapeType="1"/>
          </p:cNvSpPr>
          <p:nvPr/>
        </p:nvSpPr>
        <p:spPr bwMode="auto">
          <a:xfrm>
            <a:off x="539750" y="3284538"/>
            <a:ext cx="5032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1" name="Line 143"/>
          <p:cNvSpPr>
            <a:spLocks noChangeShapeType="1"/>
          </p:cNvSpPr>
          <p:nvPr/>
        </p:nvSpPr>
        <p:spPr bwMode="auto">
          <a:xfrm>
            <a:off x="539750" y="4005263"/>
            <a:ext cx="5032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2" name="Line 144"/>
          <p:cNvSpPr>
            <a:spLocks noChangeShapeType="1"/>
          </p:cNvSpPr>
          <p:nvPr/>
        </p:nvSpPr>
        <p:spPr bwMode="auto">
          <a:xfrm>
            <a:off x="539750" y="4797425"/>
            <a:ext cx="5032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3" name="Line 145"/>
          <p:cNvSpPr>
            <a:spLocks noChangeShapeType="1"/>
          </p:cNvSpPr>
          <p:nvPr/>
        </p:nvSpPr>
        <p:spPr bwMode="auto">
          <a:xfrm>
            <a:off x="539750" y="5661025"/>
            <a:ext cx="5032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4" name="Line 146"/>
          <p:cNvSpPr>
            <a:spLocks noChangeShapeType="1"/>
          </p:cNvSpPr>
          <p:nvPr/>
        </p:nvSpPr>
        <p:spPr bwMode="auto">
          <a:xfrm>
            <a:off x="539750" y="6237288"/>
            <a:ext cx="5032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5" name="AutoShape 14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6381750"/>
            <a:ext cx="971550" cy="476250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31813"/>
            <a:ext cx="7543800" cy="1295401"/>
          </a:xfrm>
        </p:spPr>
        <p:txBody>
          <a:bodyPr/>
          <a:lstStyle/>
          <a:p>
            <a:pPr algn="ctr" eaLnBrk="1" hangingPunct="1"/>
            <a:r>
              <a:rPr lang="ru-RU" smtClean="0"/>
              <a:t>Задание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765175"/>
            <a:ext cx="8964613" cy="3382963"/>
          </a:xfrm>
        </p:spPr>
        <p:txBody>
          <a:bodyPr/>
          <a:lstStyle/>
          <a:p>
            <a:pPr marL="571500" indent="-57150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ru-RU" sz="2400" b="1" smtClean="0"/>
              <a:t>Заполните пропуски</a:t>
            </a:r>
            <a:r>
              <a:rPr lang="ru-RU" sz="2400" smtClean="0"/>
              <a:t>:</a:t>
            </a:r>
          </a:p>
          <a:p>
            <a:pPr marL="571500" indent="-571500" eaLnBrk="1" hangingPunct="1">
              <a:lnSpc>
                <a:spcPct val="120000"/>
              </a:lnSpc>
              <a:buFont typeface="Wingdings" pitchFamily="2" charset="2"/>
              <a:buNone/>
            </a:pPr>
            <a:endParaRPr lang="ru-RU" sz="1000" smtClean="0"/>
          </a:p>
          <a:p>
            <a:pPr marL="571500" indent="-571500" eaLnBrk="1" hangingPunct="1">
              <a:lnSpc>
                <a:spcPct val="120000"/>
              </a:lnSpc>
              <a:buSzPct val="105000"/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Полость вакуумного усилителя делится на две камеры: _______ и ______.</a:t>
            </a:r>
          </a:p>
          <a:p>
            <a:pPr marL="571500" indent="-571500" eaLnBrk="1" hangingPunct="1">
              <a:lnSpc>
                <a:spcPct val="120000"/>
              </a:lnSpc>
              <a:buSzPct val="105000"/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Корпус клапана ______________.</a:t>
            </a:r>
          </a:p>
          <a:p>
            <a:pPr marL="571500" indent="-571500" eaLnBrk="1" hangingPunct="1">
              <a:lnSpc>
                <a:spcPct val="120000"/>
              </a:lnSpc>
              <a:buSzPct val="105000"/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При нажатии на педаль перемещается ________, ________, а вслед за ними и _________ до упора в седло корпуса клапана. </a:t>
            </a:r>
          </a:p>
          <a:p>
            <a:pPr marL="571500" indent="-571500" eaLnBrk="1" hangingPunct="1">
              <a:lnSpc>
                <a:spcPct val="120000"/>
              </a:lnSpc>
              <a:buSzPct val="105000"/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За счет разности давления в камерах </a:t>
            </a:r>
            <a:r>
              <a:rPr lang="ru-RU" sz="1600" b="1" smtClean="0">
                <a:latin typeface="Times New Roman" pitchFamily="18" charset="0"/>
              </a:rPr>
              <a:t>А</a:t>
            </a:r>
            <a:r>
              <a:rPr lang="ru-RU" sz="1600" smtClean="0">
                <a:latin typeface="Times New Roman" pitchFamily="18" charset="0"/>
              </a:rPr>
              <a:t> и </a:t>
            </a:r>
            <a:r>
              <a:rPr lang="ru-RU" sz="1600" b="1" smtClean="0">
                <a:latin typeface="Times New Roman" pitchFamily="18" charset="0"/>
              </a:rPr>
              <a:t>В</a:t>
            </a:r>
            <a:r>
              <a:rPr lang="ru-RU" sz="1600" smtClean="0">
                <a:latin typeface="Times New Roman" pitchFamily="18" charset="0"/>
              </a:rPr>
              <a:t> корпус клапана перемещается вместе со _________, который действует на поршень главного цилиндра.</a:t>
            </a:r>
          </a:p>
          <a:p>
            <a:pPr marL="571500" indent="-571500" algn="just" eaLnBrk="1" hangingPunct="1">
              <a:lnSpc>
                <a:spcPct val="120000"/>
              </a:lnSpc>
              <a:buSzPct val="105000"/>
              <a:buFont typeface="Wingdings" pitchFamily="2" charset="2"/>
              <a:buAutoNum type="arabicPeriod"/>
            </a:pPr>
            <a:r>
              <a:rPr lang="ru-RU" sz="1600" smtClean="0">
                <a:latin typeface="Times New Roman" pitchFamily="18" charset="0"/>
              </a:rPr>
              <a:t>При ___________ педали клапан отходит от седла корпуса и через образовавшийся зазор и __________ камеры </a:t>
            </a:r>
            <a:r>
              <a:rPr lang="ru-RU" sz="1600" b="1" smtClean="0">
                <a:latin typeface="Times New Roman" pitchFamily="18" charset="0"/>
              </a:rPr>
              <a:t>А</a:t>
            </a:r>
            <a:r>
              <a:rPr lang="ru-RU" sz="1600" smtClean="0">
                <a:latin typeface="Times New Roman" pitchFamily="18" charset="0"/>
              </a:rPr>
              <a:t> и </a:t>
            </a:r>
            <a:r>
              <a:rPr lang="ru-RU" sz="1600" b="1" smtClean="0">
                <a:latin typeface="Times New Roman" pitchFamily="18" charset="0"/>
              </a:rPr>
              <a:t>В</a:t>
            </a:r>
            <a:r>
              <a:rPr lang="ru-RU" sz="1600" b="1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1600" smtClean="0">
                <a:latin typeface="Times New Roman" pitchFamily="18" charset="0"/>
              </a:rPr>
              <a:t>сообщаются между собой.</a:t>
            </a:r>
          </a:p>
          <a:p>
            <a:pPr marL="571500" indent="-571500" eaLnBrk="1" hangingPunct="1">
              <a:lnSpc>
                <a:spcPct val="120000"/>
              </a:lnSpc>
              <a:buSzPct val="105000"/>
              <a:buFont typeface="Wingdings" pitchFamily="2" charset="2"/>
              <a:buAutoNum type="arabicPeriod"/>
            </a:pPr>
            <a:endParaRPr lang="ru-RU" sz="1600" smtClean="0"/>
          </a:p>
        </p:txBody>
      </p:sp>
      <p:sp>
        <p:nvSpPr>
          <p:cNvPr id="91141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979613" y="5516563"/>
            <a:ext cx="5256212" cy="546100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b="1">
                <a:latin typeface="Times New Roman" pitchFamily="18" charset="0"/>
              </a:rPr>
              <a:t>вакуумная, атмосферная, пластмассовый, толкатель, поршень, клапан, шток, отпущенная, клапан С</a:t>
            </a:r>
          </a:p>
        </p:txBody>
      </p:sp>
      <p:sp>
        <p:nvSpPr>
          <p:cNvPr id="91142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979613" y="4797425"/>
            <a:ext cx="5256212" cy="546100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b="1">
                <a:latin typeface="Times New Roman" pitchFamily="18" charset="0"/>
              </a:rPr>
              <a:t>вакуумная, атмосферная, железный, клапан, поршень</a:t>
            </a:r>
            <a:r>
              <a:rPr lang="ru-RU" b="1"/>
              <a:t>,</a:t>
            </a:r>
            <a:r>
              <a:rPr lang="ru-RU"/>
              <a:t> </a:t>
            </a:r>
            <a:r>
              <a:rPr lang="ru-RU" b="1">
                <a:latin typeface="Times New Roman" pitchFamily="18" charset="0"/>
              </a:rPr>
              <a:t>толкатель, шток, отпущенная, клапан С</a:t>
            </a:r>
          </a:p>
        </p:txBody>
      </p:sp>
      <p:sp>
        <p:nvSpPr>
          <p:cNvPr id="91143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979613" y="6196013"/>
            <a:ext cx="5256212" cy="546100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b="1">
                <a:latin typeface="Times New Roman" pitchFamily="18" charset="0"/>
              </a:rPr>
              <a:t>вакуумная, воздушная, пластмассовый, толкатель, поршень, клапан, шток, нажатая, клапан </a:t>
            </a:r>
            <a:r>
              <a:rPr lang="en-US" b="1">
                <a:latin typeface="Times New Roman" pitchFamily="18" charset="0"/>
              </a:rPr>
              <a:t>D</a:t>
            </a:r>
            <a:endParaRPr lang="ru-RU" b="1">
              <a:latin typeface="Times New Roman" pitchFamily="18" charset="0"/>
            </a:endParaRPr>
          </a:p>
        </p:txBody>
      </p:sp>
      <p:sp>
        <p:nvSpPr>
          <p:cNvPr id="7181" name="Text Box 8"/>
          <p:cNvSpPr txBox="1">
            <a:spLocks noChangeArrowheads="1"/>
          </p:cNvSpPr>
          <p:nvPr/>
        </p:nvSpPr>
        <p:spPr bwMode="auto">
          <a:xfrm>
            <a:off x="2195513" y="4221163"/>
            <a:ext cx="4608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</a:rPr>
              <a:t>Выберите правильный вариант ответа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Поздравляем! </a:t>
            </a:r>
            <a:br>
              <a:rPr lang="ru-RU" smtClean="0"/>
            </a:br>
            <a:r>
              <a:rPr lang="ru-RU" smtClean="0"/>
              <a:t>Вы ответили правильно!</a:t>
            </a:r>
          </a:p>
        </p:txBody>
      </p:sp>
      <p:pic>
        <p:nvPicPr>
          <p:cNvPr id="8195" name="Picture 8" descr="j0382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938"/>
            <a:ext cx="4392613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5435600" y="3141663"/>
            <a:ext cx="3168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folHlink"/>
                </a:solidFill>
              </a:rPr>
              <a:t>Можете приступить к дальнейшему изучению темы: «Устройство тормозной системы ВАЗ 2110»</a:t>
            </a:r>
          </a:p>
        </p:txBody>
      </p:sp>
      <p:sp>
        <p:nvSpPr>
          <p:cNvPr id="8197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08725"/>
            <a:ext cx="900112" cy="549275"/>
          </a:xfrm>
          <a:prstGeom prst="actionButtonForwardNext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Увы! </a:t>
            </a:r>
            <a:br>
              <a:rPr lang="ru-RU" smtClean="0"/>
            </a:br>
            <a:r>
              <a:rPr lang="ru-RU" smtClean="0"/>
              <a:t>Вы ответили не правильно!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2781300"/>
            <a:ext cx="3538537" cy="3349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b="1" smtClean="0">
                <a:solidFill>
                  <a:schemeClr val="folHlink"/>
                </a:solidFill>
              </a:rPr>
              <a:t>Необходимо вернуться к предыдущему разделу и изучи её ещё раз.</a:t>
            </a:r>
          </a:p>
        </p:txBody>
      </p:sp>
      <p:pic>
        <p:nvPicPr>
          <p:cNvPr id="9220" name="Picture 5" descr="j0242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38544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971550" cy="549275"/>
          </a:xfrm>
          <a:prstGeom prst="actionButtonBackPrevious">
            <a:avLst/>
          </a:prstGeom>
          <a:solidFill>
            <a:srgbClr val="66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92250" y="-531813"/>
            <a:ext cx="7543800" cy="1295401"/>
          </a:xfrm>
        </p:spPr>
        <p:txBody>
          <a:bodyPr/>
          <a:lstStyle/>
          <a:p>
            <a:pPr eaLnBrk="1" hangingPunct="1"/>
            <a:r>
              <a:rPr lang="ru-RU" smtClean="0"/>
              <a:t>Регулятор давления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81088"/>
            <a:ext cx="6480175" cy="1484312"/>
          </a:xfrm>
        </p:spPr>
        <p:txBody>
          <a:bodyPr/>
          <a:lstStyle/>
          <a:p>
            <a:pPr marL="0" indent="354013"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ru-RU" sz="1400" smtClean="0">
                <a:latin typeface="Times New Roman" pitchFamily="18" charset="0"/>
              </a:rPr>
              <a:t>Регулятор давления регулирует давление в гидравлическом приводе тормозных механизмов задних колес в зависимости от нагрузки на заднюю ось автомобиля. Он включен в оба контура тормозной системы и через него тормозная жидкость поступает к обоим задним тормозным механизмам.</a:t>
            </a:r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1700213"/>
            <a:ext cx="3887788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5221288" y="4703763"/>
            <a:ext cx="3743325" cy="1749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900">
                <a:latin typeface="Times New Roman" pitchFamily="18" charset="0"/>
              </a:rPr>
              <a:t>Рис. 1. Регулятор давления: 1 — корпус регулятора давления; 2 — поршень; 3 — защитный колпачок; 4, 8 — стопорные кольца; 5 — втулка поршня; 6 — пружина поршня; 7 — втулка корпуса; 9, 22 — опорные шайбы; 10 — уплотнительные кольца толкателя; 11 — опорная тарелка; 12 — пружина втулки толкателя; 13 — кольцо уплотнительное седла клапана; 14 — седло клапана; 15 — уплотнительная прокладка; 16 — пробка; 17 — пружина клапана; 18 — клапан; 19 — втулка толкателя; 20 — толкатель; 21 — уплотнитель головки поршня; 23 — уплотнитель штока поршня; 24 — заглушка; A, D — камеры, соединенные с главным цилиндром; В, С — камеры, соединенные с колесными цилиндрами задних тормозов; К, М, Н — зазоры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468313" y="2565400"/>
            <a:ext cx="4535487" cy="51752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300">
                <a:latin typeface="Times New Roman" pitchFamily="18" charset="0"/>
              </a:rPr>
              <a:t>Регулятор давления 1 (рис. 1) крепится к кронштейну 9 двумя болтами 2 и 16.</a:t>
            </a:r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468313" y="3127375"/>
            <a:ext cx="4535487" cy="51752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300">
                <a:latin typeface="Times New Roman" pitchFamily="18" charset="0"/>
              </a:rPr>
              <a:t>При этом передний болт 2 одновременно крепит вильчатый кронштейн 3 рычага 5 привода регулятора давления.</a:t>
            </a: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468313" y="3703638"/>
            <a:ext cx="4535487" cy="51752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300">
                <a:latin typeface="Times New Roman" pitchFamily="18" charset="0"/>
              </a:rPr>
              <a:t>На пальце этого кронштейна шарнирно штифтом 4 крепится двухплечий рычаг 5.</a:t>
            </a:r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468313" y="4271963"/>
            <a:ext cx="4535487" cy="5969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300">
                <a:latin typeface="Times New Roman" pitchFamily="18" charset="0"/>
              </a:rPr>
              <a:t>Его верхнее плечо связано с упругим рычагом 10, другой конец которого через серьгу 11 шарнирно соединяется с кронштейном рычага задней подвески.</a:t>
            </a:r>
          </a:p>
        </p:txBody>
      </p:sp>
      <p:sp>
        <p:nvSpPr>
          <p:cNvPr id="10250" name="Text Box 12"/>
          <p:cNvSpPr txBox="1">
            <a:spLocks noChangeArrowheads="1"/>
          </p:cNvSpPr>
          <p:nvPr/>
        </p:nvSpPr>
        <p:spPr bwMode="auto">
          <a:xfrm>
            <a:off x="468313" y="4941888"/>
            <a:ext cx="4535487" cy="5969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ru-RU" sz="1300">
                <a:latin typeface="Times New Roman" pitchFamily="18" charset="0"/>
              </a:rPr>
              <a:t>Кронштейн 3 вместе с рычагом 5 за счет овальных отверстий под болт крепления, можно перемещать относительно регулятора давления.</a:t>
            </a:r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468313" y="5613400"/>
            <a:ext cx="4535487" cy="47942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300">
                <a:latin typeface="Times New Roman" pitchFamily="18" charset="0"/>
              </a:rPr>
              <a:t>Этим самым регулируется усилие, с которым рычаг 5 действует на поршень регулятора. </a:t>
            </a:r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468313" y="6154738"/>
            <a:ext cx="4535487" cy="658812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300">
                <a:latin typeface="Times New Roman" pitchFamily="18" charset="0"/>
              </a:rPr>
              <a:t>В регуляторе имеется четыре камеры: А и D (рис. 1) соединяются с главным цилиндром, В — с левым, а С — с правым колесными цилиндрами задних тормозов.</a:t>
            </a:r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>
            <a:off x="179388" y="2781300"/>
            <a:ext cx="0" cy="3816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4" name="Line 16"/>
          <p:cNvSpPr>
            <a:spLocks noChangeShapeType="1"/>
          </p:cNvSpPr>
          <p:nvPr/>
        </p:nvSpPr>
        <p:spPr bwMode="auto">
          <a:xfrm>
            <a:off x="179388" y="2781300"/>
            <a:ext cx="2889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>
            <a:off x="179388" y="3357563"/>
            <a:ext cx="2889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6" name="Line 18"/>
          <p:cNvSpPr>
            <a:spLocks noChangeShapeType="1"/>
          </p:cNvSpPr>
          <p:nvPr/>
        </p:nvSpPr>
        <p:spPr bwMode="auto">
          <a:xfrm>
            <a:off x="179388" y="3933825"/>
            <a:ext cx="2889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7" name="Line 19"/>
          <p:cNvSpPr>
            <a:spLocks noChangeShapeType="1"/>
          </p:cNvSpPr>
          <p:nvPr/>
        </p:nvSpPr>
        <p:spPr bwMode="auto">
          <a:xfrm>
            <a:off x="179388" y="4581525"/>
            <a:ext cx="2889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Line 20"/>
          <p:cNvSpPr>
            <a:spLocks noChangeShapeType="1"/>
          </p:cNvSpPr>
          <p:nvPr/>
        </p:nvSpPr>
        <p:spPr bwMode="auto">
          <a:xfrm>
            <a:off x="179388" y="5229225"/>
            <a:ext cx="2889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9" name="Line 21"/>
          <p:cNvSpPr>
            <a:spLocks noChangeShapeType="1"/>
          </p:cNvSpPr>
          <p:nvPr/>
        </p:nvSpPr>
        <p:spPr bwMode="auto">
          <a:xfrm>
            <a:off x="179388" y="5805488"/>
            <a:ext cx="2889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0" name="Line 22"/>
          <p:cNvSpPr>
            <a:spLocks noChangeShapeType="1"/>
          </p:cNvSpPr>
          <p:nvPr/>
        </p:nvSpPr>
        <p:spPr bwMode="auto">
          <a:xfrm>
            <a:off x="179388" y="6597650"/>
            <a:ext cx="2889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1" name="AutoShape 2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6381750"/>
            <a:ext cx="971550" cy="476250"/>
          </a:xfrm>
          <a:prstGeom prst="actionButtonForwardNext">
            <a:avLst/>
          </a:prstGeom>
          <a:solidFill>
            <a:srgbClr val="33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87350"/>
            <a:ext cx="7543800" cy="1295400"/>
          </a:xfrm>
        </p:spPr>
        <p:txBody>
          <a:bodyPr/>
          <a:lstStyle/>
          <a:p>
            <a:pPr algn="ctr" eaLnBrk="1" hangingPunct="1"/>
            <a:r>
              <a:rPr lang="ru-RU" smtClean="0"/>
              <a:t>Задание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8229600" cy="2305050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ru-RU" smtClean="0"/>
              <a:t>Ответьте на вопросы: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sz="1600" smtClean="0"/>
              <a:t>Сколькими болтами крепится регулятор давления к кронштейну?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sz="1600" smtClean="0"/>
              <a:t>Какой блок крепится на пальце вильчатого кронштейна?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sz="1600" smtClean="0"/>
              <a:t>Сколько камер имеется в регуляторе давления?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sz="1600" smtClean="0"/>
              <a:t>С каким блоком соединяется камеры А</a:t>
            </a:r>
            <a:r>
              <a:rPr lang="en-US" sz="1600" smtClean="0"/>
              <a:t> </a:t>
            </a:r>
            <a:r>
              <a:rPr lang="ru-RU" sz="1600" smtClean="0"/>
              <a:t>и </a:t>
            </a:r>
            <a:r>
              <a:rPr lang="en-US" sz="1600" smtClean="0"/>
              <a:t>D</a:t>
            </a:r>
            <a:r>
              <a:rPr lang="ru-RU" sz="1600" smtClean="0"/>
              <a:t>?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ru-RU" sz="1600" smtClean="0"/>
              <a:t>С каким блоком соединяется камера С?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ru-RU" sz="1600" smtClean="0"/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ru-RU" smtClean="0"/>
          </a:p>
          <a:p>
            <a:pPr marL="571500" indent="-571500" eaLnBrk="1" hangingPunct="1">
              <a:buFont typeface="Wingdings" pitchFamily="2" charset="2"/>
              <a:buNone/>
            </a:pPr>
            <a:endParaRPr lang="ru-RU" smtClean="0"/>
          </a:p>
          <a:p>
            <a:pPr marL="571500" indent="-571500"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35150" y="3524250"/>
            <a:ext cx="5616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</a:rPr>
              <a:t>Выберите правильный вариант ответа</a:t>
            </a:r>
          </a:p>
        </p:txBody>
      </p:sp>
      <p:sp>
        <p:nvSpPr>
          <p:cNvPr id="108549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258888" y="4071938"/>
            <a:ext cx="6697662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600" b="1">
                <a:solidFill>
                  <a:schemeClr val="accent4"/>
                </a:solidFill>
                <a:latin typeface="Times New Roman" pitchFamily="18" charset="0"/>
              </a:rPr>
              <a:t>1.</a:t>
            </a:r>
            <a:r>
              <a:rPr lang="ru-RU" sz="1600">
                <a:solidFill>
                  <a:schemeClr val="accent4"/>
                </a:solidFill>
                <a:latin typeface="Times New Roman" pitchFamily="18" charset="0"/>
              </a:rPr>
              <a:t> 4, </a:t>
            </a:r>
            <a:r>
              <a:rPr lang="ru-RU" sz="1600" b="1">
                <a:solidFill>
                  <a:schemeClr val="accent4"/>
                </a:solidFill>
                <a:latin typeface="Times New Roman" pitchFamily="18" charset="0"/>
              </a:rPr>
              <a:t>2.</a:t>
            </a:r>
            <a:r>
              <a:rPr lang="ru-RU" sz="1600">
                <a:solidFill>
                  <a:schemeClr val="accent4"/>
                </a:solidFill>
                <a:latin typeface="Times New Roman" pitchFamily="18" charset="0"/>
              </a:rPr>
              <a:t> двухплечий рычаг, </a:t>
            </a:r>
            <a:r>
              <a:rPr lang="ru-RU" sz="1600" b="1">
                <a:solidFill>
                  <a:schemeClr val="accent4"/>
                </a:solidFill>
                <a:latin typeface="Times New Roman" pitchFamily="18" charset="0"/>
              </a:rPr>
              <a:t>3.</a:t>
            </a:r>
            <a:r>
              <a:rPr lang="ru-RU" sz="1600">
                <a:solidFill>
                  <a:schemeClr val="accent4"/>
                </a:solidFill>
                <a:latin typeface="Times New Roman" pitchFamily="18" charset="0"/>
              </a:rPr>
              <a:t> 3, </a:t>
            </a:r>
            <a:r>
              <a:rPr lang="ru-RU" sz="1600" b="1">
                <a:solidFill>
                  <a:schemeClr val="accent4"/>
                </a:solidFill>
                <a:latin typeface="Times New Roman" pitchFamily="18" charset="0"/>
              </a:rPr>
              <a:t>4.</a:t>
            </a:r>
            <a:r>
              <a:rPr lang="ru-RU" sz="1600">
                <a:solidFill>
                  <a:schemeClr val="accent4"/>
                </a:solidFill>
                <a:latin typeface="Times New Roman" pitchFamily="18" charset="0"/>
              </a:rPr>
              <a:t> главный цилиндр, </a:t>
            </a:r>
            <a:r>
              <a:rPr lang="ru-RU" sz="1600" b="1">
                <a:solidFill>
                  <a:schemeClr val="accent4"/>
                </a:solidFill>
                <a:latin typeface="Times New Roman" pitchFamily="18" charset="0"/>
              </a:rPr>
              <a:t>5.</a:t>
            </a:r>
            <a:r>
              <a:rPr lang="ru-RU" sz="1600">
                <a:solidFill>
                  <a:schemeClr val="accent4"/>
                </a:solidFill>
                <a:latin typeface="Times New Roman" pitchFamily="18" charset="0"/>
              </a:rPr>
              <a:t> правый колёсный цилиндр задних тормозов</a:t>
            </a:r>
          </a:p>
        </p:txBody>
      </p:sp>
      <p:sp>
        <p:nvSpPr>
          <p:cNvPr id="108550" name="Text Box 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258888" y="4906963"/>
            <a:ext cx="6697662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1.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6, </a:t>
            </a: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2.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седло клапана, </a:t>
            </a: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3.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4, </a:t>
            </a: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4.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главный цилиндр, </a:t>
            </a: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5.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левый колёсный цилиндр задних тормозов</a:t>
            </a:r>
          </a:p>
        </p:txBody>
      </p:sp>
      <p:sp>
        <p:nvSpPr>
          <p:cNvPr id="108551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258888" y="5699125"/>
            <a:ext cx="6697662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1.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2, </a:t>
            </a: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2.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</a:t>
            </a:r>
            <a:r>
              <a:rPr lang="ru-RU" sz="1600" dirty="0" err="1">
                <a:solidFill>
                  <a:schemeClr val="accent4"/>
                </a:solidFill>
                <a:latin typeface="Times New Roman" pitchFamily="18" charset="0"/>
              </a:rPr>
              <a:t>двухплечий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рычаг, </a:t>
            </a: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3.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4, </a:t>
            </a: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4.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главный цилиндр, </a:t>
            </a:r>
            <a:r>
              <a:rPr lang="ru-RU" sz="1600" b="1" dirty="0">
                <a:solidFill>
                  <a:schemeClr val="accent4"/>
                </a:solidFill>
                <a:latin typeface="Times New Roman" pitchFamily="18" charset="0"/>
              </a:rPr>
              <a:t>5.</a:t>
            </a:r>
            <a:r>
              <a:rPr lang="ru-RU" sz="1600" dirty="0">
                <a:solidFill>
                  <a:schemeClr val="accent4"/>
                </a:solidFill>
                <a:latin typeface="Times New Roman" pitchFamily="18" charset="0"/>
              </a:rPr>
              <a:t> правый колёсный цилиндр задних тормозов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0000FF"/>
      </a:hlink>
      <a:folHlink>
        <a:srgbClr val="0000FF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441</TotalTime>
  <Words>2475</Words>
  <Application>Microsoft Office PowerPoint</Application>
  <PresentationFormat>Экран (4:3)</PresentationFormat>
  <Paragraphs>262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Сеть</vt:lpstr>
      <vt:lpstr>Обучающая программа</vt:lpstr>
      <vt:lpstr>Особенности устройства тормозной системы</vt:lpstr>
      <vt:lpstr>Вакуумный усилитель</vt:lpstr>
      <vt:lpstr>Принцип работы вакуумного усилителя</vt:lpstr>
      <vt:lpstr>Задание</vt:lpstr>
      <vt:lpstr>Поздравляем!  Вы ответили правильно!</vt:lpstr>
      <vt:lpstr>Увы!  Вы ответили не правильно!</vt:lpstr>
      <vt:lpstr>Регулятор давления</vt:lpstr>
      <vt:lpstr>Задание</vt:lpstr>
      <vt:lpstr>Поздравляем!  Вы ответили правильно!</vt:lpstr>
      <vt:lpstr>Увы!  Вы ответили не правильно!</vt:lpstr>
      <vt:lpstr>Главный цилиндр</vt:lpstr>
      <vt:lpstr>Задание</vt:lpstr>
      <vt:lpstr>Поздравляем!  Вы ответили правильно!</vt:lpstr>
      <vt:lpstr>Увы!  Вы ответили не правильно!</vt:lpstr>
      <vt:lpstr>Тормозной механизм переднего колеса</vt:lpstr>
      <vt:lpstr>Задание</vt:lpstr>
      <vt:lpstr>Поздравляем!  Вы ответили правильно!</vt:lpstr>
      <vt:lpstr>Увы!  Вы ответили не правильно!</vt:lpstr>
      <vt:lpstr>Тормозной механизм заднего колеса</vt:lpstr>
      <vt:lpstr>Задание</vt:lpstr>
      <vt:lpstr>Поздравляем!  Вы ответили правильно!</vt:lpstr>
      <vt:lpstr>Увы!  Вы ответили не правильно!</vt:lpstr>
      <vt:lpstr>Стояночная тормозная система</vt:lpstr>
      <vt:lpstr>Задание</vt:lpstr>
      <vt:lpstr>Поздравляем!  Вы ответили правильно!</vt:lpstr>
      <vt:lpstr>Увы!  Вы ответили не правильно!</vt:lpstr>
      <vt:lpstr>Датчик аварийного уровня тормозной жидкости</vt:lpstr>
      <vt:lpstr>Задание </vt:lpstr>
      <vt:lpstr>Поздравляем!  Вы ответили правильно!</vt:lpstr>
      <vt:lpstr>Увы!  Вы ответили не правильно!</vt:lpstr>
      <vt:lpstr>Итоговое задание</vt:lpstr>
      <vt:lpstr>Поздравляем!  Вы ответили правильно!</vt:lpstr>
      <vt:lpstr>Увы!  Вы ответили не правильно!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Обучающая программа</dc:title>
  <dc:creator>Яна</dc:creator>
  <cp:lastModifiedBy>Ольга Васильевна</cp:lastModifiedBy>
  <cp:revision>12</cp:revision>
  <dcterms:created xsi:type="dcterms:W3CDTF">2008-06-17T15:06:18Z</dcterms:created>
  <dcterms:modified xsi:type="dcterms:W3CDTF">2016-12-19T10:06:16Z</dcterms:modified>
</cp:coreProperties>
</file>