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56" r:id="rId2"/>
    <p:sldMasterId id="2147483768" r:id="rId3"/>
    <p:sldMasterId id="2147483780" r:id="rId4"/>
    <p:sldMasterId id="2147483796" r:id="rId5"/>
    <p:sldMasterId id="2147483812" r:id="rId6"/>
  </p:sldMasterIdLst>
  <p:notesMasterIdLst>
    <p:notesMasterId r:id="rId21"/>
  </p:notesMasterIdLst>
  <p:sldIdLst>
    <p:sldId id="256" r:id="rId7"/>
    <p:sldId id="283" r:id="rId8"/>
    <p:sldId id="286" r:id="rId9"/>
    <p:sldId id="288" r:id="rId10"/>
    <p:sldId id="290" r:id="rId11"/>
    <p:sldId id="292" r:id="rId12"/>
    <p:sldId id="270" r:id="rId13"/>
    <p:sldId id="293" r:id="rId14"/>
    <p:sldId id="260" r:id="rId15"/>
    <p:sldId id="274" r:id="rId16"/>
    <p:sldId id="275" r:id="rId17"/>
    <p:sldId id="263" r:id="rId18"/>
    <p:sldId id="264" r:id="rId19"/>
    <p:sldId id="26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FF6600"/>
    <a:srgbClr val="66FF33"/>
    <a:srgbClr val="990000"/>
    <a:srgbClr val="6600FF"/>
    <a:srgbClr val="FF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9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1608A-5596-4289-97B3-8EFE07C1EE29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D76D1-4149-4BEE-845D-83722A003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2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Добрый</a:t>
            </a:r>
            <a:r>
              <a:rPr lang="ru-RU" baseline="0" dirty="0" smtClean="0"/>
              <a:t> день. Ребята! </a:t>
            </a:r>
            <a:r>
              <a:rPr lang="ru-RU" dirty="0" smtClean="0"/>
              <a:t>Тема</a:t>
            </a:r>
            <a:r>
              <a:rPr lang="ru-RU" baseline="0" dirty="0" smtClean="0"/>
              <a:t> </a:t>
            </a:r>
            <a:r>
              <a:rPr lang="ru-RU" dirty="0" smtClean="0"/>
              <a:t>нашего Дня знаний «Толерантность».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Кому то знакомо это слово? Прежде чем говорить о толерантности я хочу, чтобы вы сейчас улыбнулись мне, а теперь соседу по парте. А теперь я вас спрошу: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- Что такое улыбка? ( Выражение на лице, мимика)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- А когда человек улыбается? (когда хорошее настроение, ему весело, когда человек добрый…)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- Верно, улыбка всегда располагает к общению, к уважению, к вниманию, к доброте. А если человек обладает всеми этими качествами, то говорят, что человек толерантный.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- Необычное слово? А вам интересно узнать больше об этом слове? (Да).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- Очень часто при чтении журналов, газет можно встретиться со словами, вошедшими в русский язык из других языков мира. Издавна люди общались с соседними народами. Налаживали с ними торговые и культурные связи. При общении в речь проникали иноязычные слова.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7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объединяет нас, конечно же,  умение дружить, сочувствовать, сопереживать друг другу. И мне хочется, чтобы в результате нашего совместного дальнейшего труда, отдыха, учёбы и общения у  нас родился очень дружный, добрый, отзывчивый, толерантный коллектив. </a:t>
            </a:r>
          </a:p>
          <a:p>
            <a:r>
              <a:rPr lang="ru-RU" dirty="0" smtClean="0"/>
              <a:t>Ведь друзья — это редкое богатство! Они заставляют тебя улыбнуться и подбадривают. Они готовы всегда выслушать тебя. </a:t>
            </a:r>
            <a:r>
              <a:rPr lang="ru-RU" smtClean="0"/>
              <a:t>Они поддерживают и открывают тебе свое сердце.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3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Толерантность –  имеет латинское происхождение и означает 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терпение, терпимость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СЛАЙД 2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То есть вы должны понять, что толерантность слово неоднозначное.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r>
              <a:rPr lang="ru-RU" sz="1200" dirty="0" smtClean="0">
                <a:effectLst/>
                <a:latin typeface="Times New Roman"/>
                <a:ea typeface="Times New Roman"/>
              </a:rPr>
              <a:t>Если мы с вами составим такой цветок толерантности, то получится у нас вот что: Слайды</a:t>
            </a:r>
            <a:r>
              <a:rPr lang="ru-RU" sz="1200" baseline="0" dirty="0" smtClean="0">
                <a:effectLst/>
                <a:latin typeface="Times New Roman"/>
                <a:ea typeface="Times New Roman"/>
              </a:rPr>
              <a:t> 3-6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2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теперь давайте посмотрим мультфильм о необычном ежике.</a:t>
            </a:r>
          </a:p>
          <a:p>
            <a:r>
              <a:rPr lang="ru-RU" dirty="0" smtClean="0"/>
              <a:t>Просмотр м/ф «Ежик должен быть колючим?»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4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Ребята, скажите, виноват ли ежик в том, что он родился с кудряшками вместо колючек? (Нет)</a:t>
            </a:r>
          </a:p>
          <a:p>
            <a:r>
              <a:rPr lang="ru-RU" dirty="0" smtClean="0"/>
              <a:t>- А можно ли относиться к человеку плохо только потому, что он выглядит не так, как все вокруг? (Нет)</a:t>
            </a:r>
          </a:p>
          <a:p>
            <a:r>
              <a:rPr lang="ru-RU" dirty="0" smtClean="0"/>
              <a:t>- А знаете, как называют людей, которые не похожи на других, которые выделяются в своем коллективе? (Нет)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Таких людей называют «Белая ворона». А как вы думаете, почему их так называют? (Ответы детей.) </a:t>
            </a:r>
          </a:p>
          <a:p>
            <a:r>
              <a:rPr lang="ru-RU" dirty="0" smtClean="0"/>
              <a:t>- Да, вы правы. Белая ворона – это человек, который сильно выделяется в коллективе (толпе).</a:t>
            </a:r>
          </a:p>
          <a:p>
            <a:r>
              <a:rPr lang="ru-RU" dirty="0" smtClean="0"/>
              <a:t>- Ребята, а как вы думаете, хорошо, что все мы разные и не похожи друг на друга? (Да).</a:t>
            </a:r>
          </a:p>
          <a:p>
            <a:r>
              <a:rPr lang="ru-RU" dirty="0" smtClean="0"/>
              <a:t>-Конечно, мы все разные.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6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Ребята, а  на какой планете мы живем? ( Земля).</a:t>
            </a:r>
          </a:p>
          <a:p>
            <a:r>
              <a:rPr lang="ru-RU" dirty="0" smtClean="0"/>
              <a:t>- Как называется наша страна? ( Россия).</a:t>
            </a:r>
          </a:p>
          <a:p>
            <a:r>
              <a:rPr lang="ru-RU" dirty="0" smtClean="0"/>
              <a:t>- А люди, каких национальностей проживают  в России? (Русские, татары, башкиры, чеченцы, казахи, украинцы…….).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8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- Ребята, посмотрите на экран. </a:t>
            </a:r>
          </a:p>
          <a:p>
            <a:r>
              <a:rPr lang="ru-RU" dirty="0" smtClean="0"/>
              <a:t>- Кто здесь изображен? ( Люди).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63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Похожи ли они между собой? (Нет, есть молодые, пожилые, русские и нет, с разным цветом кожи, есть дети…)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734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Совершенно верно, все люди разные, живут в разных уголках нашей необъятной родины.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8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smtClean="0">
                  <a:solidFill>
                    <a:srgbClr val="0E3558"/>
                  </a:solidFill>
                </a:rPr>
                <a:t>LOGO</a:t>
              </a: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0E3558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2A2410-588E-4E15-A080-AA9D6B18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87484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DCEC7-3155-4106-9B09-936150A3A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2346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95BB-80A9-42D2-88C1-2A28AD6AC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4683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F7F66-E5EC-43D2-839F-1FF6C6440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02792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CB345-58B4-4304-BEA7-F9B660DD7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57621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5A941-65E2-44DE-9D7C-5BEF0DCB8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35731"/>
      </p:ext>
    </p:extLst>
  </p:cSld>
  <p:clrMapOvr>
    <a:masterClrMapping/>
  </p:clrMapOvr>
  <p:transition spd="slow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8481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2BE1-79DB-4258-8D2A-EDBC14825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8494"/>
      </p:ext>
    </p:extLst>
  </p:cSld>
  <p:clrMapOvr>
    <a:masterClrMapping/>
  </p:clrMapOvr>
  <p:transition spd="slow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1EB33-01DF-47CE-A7A5-756743D00B7F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21C6DA-1054-4CF0-86E9-248ECDDB4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27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49641F-470A-48EB-81D6-E1C841185C07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4E42C1-F66C-45C2-BE66-46F75E2DB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71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E7E990-7C19-4B35-835A-4AB167017420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7359E0-F4AA-44FD-ABD5-069D00B7A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36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353C15-B1A7-46C6-979F-722BA3E35856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766F3B-8B48-4570-AA1B-B298B505A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2B161-05D3-48DD-95D7-EE8A2F0B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60378"/>
      </p:ext>
    </p:extLst>
  </p:cSld>
  <p:clrMapOvr>
    <a:masterClrMapping/>
  </p:clrMapOvr>
  <p:transition spd="slow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A16AE6-5CE8-4872-9BC9-3EE74E6CB101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3E0EE7-AE77-4115-AF8B-399A99F9E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69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B6CDF0-DD20-46EC-8E75-4224C35F50F7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38779C-BC99-4FF1-950E-0E3EBCDFC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21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7FA509-BE94-46AE-9992-D7F08E235A36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D9FD16-B24D-4AEE-8A96-86CDC1ABA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88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B10DB9-7280-4D5B-B69C-5521C5B5B654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B2706-780B-4382-8FFF-CE2097CA6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53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9A0180-2B98-47FF-B87F-4E917D6181E3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5CAF7E-B638-486D-A0CA-A99E437B5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8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285E4-7BEB-40CA-BE58-84BB383490C3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03E30D-2219-4523-A50C-621441063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23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307F80-B0D0-4740-8204-6436F6AFD3F8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98C209-5A8A-4865-BDD7-FDBA4D106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46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6FA4-8506-4FBE-BA93-716774608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52339"/>
      </p:ext>
    </p:extLst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7517D-558E-43FF-9489-274FA4756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94333"/>
      </p:ext>
    </p:extLst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36AA-6123-415F-A311-2DE334E52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50311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89A94-C8EA-4731-9165-2052D3970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46900"/>
      </p:ext>
    </p:extLst>
  </p:cSld>
  <p:clrMapOvr>
    <a:masterClrMapping/>
  </p:clrMapOvr>
  <p:transition spd="slow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6DCB-A835-4717-8642-DBBCC69BC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39358"/>
      </p:ext>
    </p:extLst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6DE4-2A86-4CA9-B0D0-23F68D53F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31369"/>
      </p:ext>
    </p:extLst>
  </p:cSld>
  <p:clrMapOvr>
    <a:masterClrMapping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8C63-AF83-4285-81B7-B266803D3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71914"/>
      </p:ext>
    </p:extLst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AC13-6994-4B7E-BB23-ACC2B5B4A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73649"/>
      </p:ext>
    </p:extLst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6C4D-8DC5-4765-8EAF-50F596D62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17509"/>
      </p:ext>
    </p:extLst>
  </p:cSld>
  <p:clrMapOvr>
    <a:masterClrMapping/>
  </p:clrMapOvr>
  <p:transition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75B1-F6B4-4468-850A-547B06DF0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98226"/>
      </p:ext>
    </p:extLst>
  </p:cSld>
  <p:clrMapOvr>
    <a:masterClrMapping/>
  </p:clrMapOvr>
  <p:transition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ED8F-F5BB-4765-8B86-CFD93D612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10478"/>
      </p:ext>
    </p:extLst>
  </p:cSld>
  <p:clrMapOvr>
    <a:masterClrMapping/>
  </p:clrMapOvr>
  <p:transition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5AEE-E465-4303-BCDB-73D8F5BE5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44120"/>
      </p:ext>
    </p:extLst>
  </p:cSld>
  <p:clrMapOvr>
    <a:masterClrMapping/>
  </p:clrMapOvr>
  <p:transition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smtClean="0">
                  <a:solidFill>
                    <a:srgbClr val="0E3558"/>
                  </a:solidFill>
                </a:rPr>
                <a:t>LOGO</a:t>
              </a: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0E3558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ABBF33-42B1-4C27-BC0A-CC0294788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21142"/>
      </p:ext>
    </p:extLst>
  </p:cSld>
  <p:clrMapOvr>
    <a:masterClrMapping/>
  </p:clrMapOvr>
  <p:transition spd="slow"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B2F12-C87D-41B5-B0EA-B119A1C08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605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1DD9D-74D2-496B-95DB-09E135920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18366"/>
      </p:ext>
    </p:extLst>
  </p:cSld>
  <p:clrMapOvr>
    <a:masterClrMapping/>
  </p:clrMapOvr>
  <p:transition spd="slow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9BE7C-8BBF-4C07-8201-4652F0736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10241"/>
      </p:ext>
    </p:extLst>
  </p:cSld>
  <p:clrMapOvr>
    <a:masterClrMapping/>
  </p:clrMapOvr>
  <p:transition spd="slow"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701F4-DE46-4F23-AACF-A896989E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27014"/>
      </p:ext>
    </p:extLst>
  </p:cSld>
  <p:clrMapOvr>
    <a:masterClrMapping/>
  </p:clrMapOvr>
  <p:transition spd="slow">
    <p:blinds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7E803-1216-4C75-B334-3D7371499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63395"/>
      </p:ext>
    </p:extLst>
  </p:cSld>
  <p:clrMapOvr>
    <a:masterClrMapping/>
  </p:clrMapOvr>
  <p:transition spd="slow">
    <p:blinds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1A9B-4E0C-4694-A5E8-7D8742260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9287"/>
      </p:ext>
    </p:extLst>
  </p:cSld>
  <p:clrMapOvr>
    <a:masterClrMapping/>
  </p:clrMapOvr>
  <p:transition spd="slow">
    <p:blinds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92654-DABB-496E-A4EF-EC7EC1B43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39647"/>
      </p:ext>
    </p:extLst>
  </p:cSld>
  <p:clrMapOvr>
    <a:masterClrMapping/>
  </p:clrMapOvr>
  <p:transition spd="slow">
    <p:blinds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1369-F7BC-422B-97D1-8EBE31859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15419"/>
      </p:ext>
    </p:extLst>
  </p:cSld>
  <p:clrMapOvr>
    <a:masterClrMapping/>
  </p:clrMapOvr>
  <p:transition spd="slow">
    <p:blinds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6DE2-3493-4706-94A6-B64C0B72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40465"/>
      </p:ext>
    </p:extLst>
  </p:cSld>
  <p:clrMapOvr>
    <a:masterClrMapping/>
  </p:clrMapOvr>
  <p:transition spd="slow">
    <p:blinds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BA722-FE87-46F9-97BB-059100EE2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06218"/>
      </p:ext>
    </p:extLst>
  </p:cSld>
  <p:clrMapOvr>
    <a:masterClrMapping/>
  </p:clrMapOvr>
  <p:transition spd="slow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E65CD-03D8-405C-88F0-50BA149FA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29948"/>
      </p:ext>
    </p:extLst>
  </p:cSld>
  <p:clrMapOvr>
    <a:masterClrMapping/>
  </p:clrMapOvr>
  <p:transition spd="slow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D8892-9490-45AD-91FC-60E32B5ED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46805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F485B-81B9-4975-86CD-3DAA98483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04373"/>
      </p:ext>
    </p:extLst>
  </p:cSld>
  <p:clrMapOvr>
    <a:masterClrMapping/>
  </p:clrMapOvr>
  <p:transition spd="slow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6673F-83C0-4B34-AFDA-210DA53DF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69627"/>
      </p:ext>
    </p:extLst>
  </p:cSld>
  <p:clrMapOvr>
    <a:masterClrMapping/>
  </p:clrMapOvr>
  <p:transition spd="slow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D108-9EDA-4154-81A6-6FCE86375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75542"/>
      </p:ext>
    </p:extLst>
  </p:cSld>
  <p:clrMapOvr>
    <a:masterClrMapping/>
  </p:clrMapOvr>
  <p:transition spd="slow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8481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2E763-C28D-4C11-A076-258AF5B52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21523"/>
      </p:ext>
    </p:extLst>
  </p:cSld>
  <p:clrMapOvr>
    <a:masterClrMapping/>
  </p:clrMapOvr>
  <p:transition spd="slow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smtClean="0">
                  <a:solidFill>
                    <a:srgbClr val="0E3558"/>
                  </a:solidFill>
                </a:rPr>
                <a:t>LOGO</a:t>
              </a: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0E3558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06905E-6D6A-48FB-85D1-B1AB7B7A3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48204"/>
      </p:ext>
    </p:extLst>
  </p:cSld>
  <p:clrMapOvr>
    <a:masterClrMapping/>
  </p:clrMapOvr>
  <p:transition spd="slow">
    <p:blinds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2BB2B-8A69-4626-B35F-3286BDA4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4332"/>
      </p:ext>
    </p:extLst>
  </p:cSld>
  <p:clrMapOvr>
    <a:masterClrMapping/>
  </p:clrMapOvr>
  <p:transition spd="slow">
    <p:blinds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D6F1D-730A-4FEB-AD2F-138B5BE3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11372"/>
      </p:ext>
    </p:extLst>
  </p:cSld>
  <p:clrMapOvr>
    <a:masterClrMapping/>
  </p:clrMapOvr>
  <p:transition spd="slow">
    <p:blinds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3070B-7CA4-4019-9D2E-C67073BD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33298"/>
      </p:ext>
    </p:extLst>
  </p:cSld>
  <p:clrMapOvr>
    <a:masterClrMapping/>
  </p:clrMapOvr>
  <p:transition spd="slow">
    <p:blinds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0F4F-EF04-40E7-BAED-945945300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10155"/>
      </p:ext>
    </p:extLst>
  </p:cSld>
  <p:clrMapOvr>
    <a:masterClrMapping/>
  </p:clrMapOvr>
  <p:transition spd="slow"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8B6DC-D79A-4C90-AD96-E89E28372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80504"/>
      </p:ext>
    </p:extLst>
  </p:cSld>
  <p:clrMapOvr>
    <a:masterClrMapping/>
  </p:clrMapOvr>
  <p:transition spd="slow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77E97-FFDA-4C02-BF17-3C697E84E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36491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E2746-4BFF-415A-8F03-9F68CCC39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00814"/>
      </p:ext>
    </p:extLst>
  </p:cSld>
  <p:clrMapOvr>
    <a:masterClrMapping/>
  </p:clrMapOvr>
  <p:transition spd="slow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405E-E1A8-472C-A99B-747348C58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14930"/>
      </p:ext>
    </p:extLst>
  </p:cSld>
  <p:clrMapOvr>
    <a:masterClrMapping/>
  </p:clrMapOvr>
  <p:transition spd="slow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5ED2-BBC2-4B54-AF8F-37B5EE463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26072"/>
      </p:ext>
    </p:extLst>
  </p:cSld>
  <p:clrMapOvr>
    <a:masterClrMapping/>
  </p:clrMapOvr>
  <p:transition spd="slow">
    <p:blinds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5B985-2537-42E9-A327-EB558A62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39254"/>
      </p:ext>
    </p:extLst>
  </p:cSld>
  <p:clrMapOvr>
    <a:masterClrMapping/>
  </p:clrMapOvr>
  <p:transition spd="slow">
    <p:blinds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F39E2-00FB-489A-8450-446CB56AF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4808"/>
      </p:ext>
    </p:extLst>
  </p:cSld>
  <p:clrMapOvr>
    <a:masterClrMapping/>
  </p:clrMapOvr>
  <p:transition spd="slow">
    <p:blinds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D515D-A945-40FB-9348-BFF08D0CD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60847"/>
      </p:ext>
    </p:extLst>
  </p:cSld>
  <p:clrMapOvr>
    <a:masterClrMapping/>
  </p:clrMapOvr>
  <p:transition spd="slow">
    <p:blinds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65077-3BE6-49AB-BEA1-21F9761C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117"/>
      </p:ext>
    </p:extLst>
  </p:cSld>
  <p:clrMapOvr>
    <a:masterClrMapping/>
  </p:clrMapOvr>
  <p:transition spd="slow">
    <p:blinds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289FF-2AFC-462C-9995-6278EE760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68946"/>
      </p:ext>
    </p:extLst>
  </p:cSld>
  <p:clrMapOvr>
    <a:masterClrMapping/>
  </p:clrMapOvr>
  <p:transition spd="slow">
    <p:blinds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8481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7742C-3898-42B8-BD0A-C3281114D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3503"/>
      </p:ext>
    </p:extLst>
  </p:cSld>
  <p:clrMapOvr>
    <a:masterClrMapping/>
  </p:clrMapOvr>
  <p:transition spd="slow">
    <p:blinds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smtClean="0">
                  <a:solidFill>
                    <a:srgbClr val="0E3558"/>
                  </a:solidFill>
                </a:rPr>
                <a:t>LOGO</a:t>
              </a: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0E3558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D12ED1-F820-44FD-9055-3650D9820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99754"/>
      </p:ext>
    </p:extLst>
  </p:cSld>
  <p:clrMapOvr>
    <a:masterClrMapping/>
  </p:clrMapOvr>
  <p:transition spd="slow">
    <p:blinds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6EFB5-7259-4B3A-9CEF-01FB81951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7752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82045-8B7E-41F6-9B2C-CA89518C8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23179"/>
      </p:ext>
    </p:extLst>
  </p:cSld>
  <p:clrMapOvr>
    <a:masterClrMapping/>
  </p:clrMapOvr>
  <p:transition spd="slow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76B5-FFAC-4101-B33D-D6695DBA5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87767"/>
      </p:ext>
    </p:extLst>
  </p:cSld>
  <p:clrMapOvr>
    <a:masterClrMapping/>
  </p:clrMapOvr>
  <p:transition spd="slow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4BDA7-1107-4252-9D3D-217B600C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9701"/>
      </p:ext>
    </p:extLst>
  </p:cSld>
  <p:clrMapOvr>
    <a:masterClrMapping/>
  </p:clrMapOvr>
  <p:transition spd="slow">
    <p:blinds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86E4-0EA1-4AB9-9A38-0B6F34ED2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1972"/>
      </p:ext>
    </p:extLst>
  </p:cSld>
  <p:clrMapOvr>
    <a:masterClrMapping/>
  </p:clrMapOvr>
  <p:transition spd="slow">
    <p:blinds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29842-55C0-4B8C-B910-9601518D7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59700"/>
      </p:ext>
    </p:extLst>
  </p:cSld>
  <p:clrMapOvr>
    <a:masterClrMapping/>
  </p:clrMapOvr>
  <p:transition spd="slow">
    <p:blinds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203E-212C-4014-8792-9790C898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88086"/>
      </p:ext>
    </p:extLst>
  </p:cSld>
  <p:clrMapOvr>
    <a:masterClrMapping/>
  </p:clrMapOvr>
  <p:transition spd="slow">
    <p:blinds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C3C09-8C77-4F2E-814A-4161ADDD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5218"/>
      </p:ext>
    </p:extLst>
  </p:cSld>
  <p:clrMapOvr>
    <a:masterClrMapping/>
  </p:clrMapOvr>
  <p:transition spd="slow">
    <p:blinds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5ACAF-8E49-43C5-B1CC-C7210FB4B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42188"/>
      </p:ext>
    </p:extLst>
  </p:cSld>
  <p:clrMapOvr>
    <a:masterClrMapping/>
  </p:clrMapOvr>
  <p:transition spd="slow">
    <p:blinds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CE9A2-4E68-42D8-B94C-2B5EC9D7F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67236"/>
      </p:ext>
    </p:extLst>
  </p:cSld>
  <p:clrMapOvr>
    <a:masterClrMapping/>
  </p:clrMapOvr>
  <p:transition spd="slow">
    <p:blinds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1ED18-1EB6-4CFC-80D1-A09CB1769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7027"/>
      </p:ext>
    </p:extLst>
  </p:cSld>
  <p:clrMapOvr>
    <a:masterClrMapping/>
  </p:clrMapOvr>
  <p:transition spd="slow">
    <p:blinds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AE68-F478-48D7-9913-B5646D479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41138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C3CAA-D3C9-4C7A-ABA4-A66BF6129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40128"/>
      </p:ext>
    </p:extLst>
  </p:cSld>
  <p:clrMapOvr>
    <a:masterClrMapping/>
  </p:clrMapOvr>
  <p:transition spd="slow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499C7-7E2D-43B1-9CA1-41BAB4FB8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53266"/>
      </p:ext>
    </p:extLst>
  </p:cSld>
  <p:clrMapOvr>
    <a:masterClrMapping/>
  </p:clrMapOvr>
  <p:transition spd="slow">
    <p:blinds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46125-1485-43F2-A9F6-4A190103C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40927"/>
      </p:ext>
    </p:extLst>
  </p:cSld>
  <p:clrMapOvr>
    <a:masterClrMapping/>
  </p:clrMapOvr>
  <p:transition spd="slow">
    <p:blinds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8481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5827C-9484-4D94-8146-46EA995FF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94865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F7B2E-5EF4-4486-87BC-EBF343876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51550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oleObject" Target="../embeddings/oleObject4.bin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19" imgW="10793651" imgH="1498413" progId="">
                  <p:embed/>
                </p:oleObj>
              </mc:Choice>
              <mc:Fallback>
                <p:oleObj name="Image" r:id="rId19" imgW="10793651" imgH="1498413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A2E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32767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fld id="{43A32D83-D503-4E49-A830-A1EB1E9DD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000" b="1" smtClean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1035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</p:sldLayoutIdLst>
  <p:transition spd="slow">
    <p:blinds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1F887851-F879-476D-9CF6-3E20CF37FCBC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B2B56CE2-79C2-4183-95DE-F09978D15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619359F-B82F-4A42-86F2-8A5F99B92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460" r:id="rId2"/>
    <p:sldLayoutId id="2147484523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524" r:id="rId9"/>
    <p:sldLayoutId id="2147484466" r:id="rId10"/>
    <p:sldLayoutId id="2147484467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Image" r:id="rId19" imgW="10793651" imgH="1498413" progId="">
                  <p:embed/>
                </p:oleObj>
              </mc:Choice>
              <mc:Fallback>
                <p:oleObj name="Image" r:id="rId19" imgW="10793651" imgH="1498413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A2E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32767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fld id="{93ED7DC6-D1AB-4565-929C-5C34E2FDA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000" b="1" smtClean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4107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  <p:sldLayoutId id="2147484479" r:id="rId13"/>
    <p:sldLayoutId id="2147484480" r:id="rId14"/>
    <p:sldLayoutId id="2147484481" r:id="rId15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Image" r:id="rId19" imgW="10793651" imgH="1498413" progId="">
                  <p:embed/>
                </p:oleObj>
              </mc:Choice>
              <mc:Fallback>
                <p:oleObj name="Image" r:id="rId19" imgW="10793651" imgH="1498413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A2E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32767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fld id="{C78B8F2E-FAA5-4C04-9320-98AEC3A49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000" b="1" smtClean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5131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  <p:sldLayoutId id="2147484492" r:id="rId12"/>
    <p:sldLayoutId id="2147484493" r:id="rId13"/>
    <p:sldLayoutId id="2147484494" r:id="rId14"/>
    <p:sldLayoutId id="2147484495" r:id="rId15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Image" r:id="rId19" imgW="10793651" imgH="1498413" progId="">
                  <p:embed/>
                </p:oleObj>
              </mc:Choice>
              <mc:Fallback>
                <p:oleObj name="Image" r:id="rId19" imgW="10793651" imgH="1498413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A2E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32767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fld id="{EDBFA79A-3194-4D0D-A276-1498FF6E5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000" b="1" smtClean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6155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  <p:sldLayoutId id="2147484507" r:id="rId13"/>
    <p:sldLayoutId id="2147484508" r:id="rId14"/>
    <p:sldLayoutId id="2147484509" r:id="rId15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80;&#1079;%20&#1095;&#1077;&#1075;&#1086;%20&#1078;&#1077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73238"/>
            <a:ext cx="7772400" cy="1470025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День знаний</a:t>
            </a:r>
            <a:b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«Поговорим </a:t>
            </a:r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 толерантности»</a:t>
            </a: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2916238" y="5084763"/>
            <a:ext cx="5976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-4763"/>
            <a:ext cx="700246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11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57531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9525" y="4076700"/>
            <a:ext cx="91344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Arial Black" pitchFamily="34" charset="0"/>
              </a:rPr>
              <a:t>Мы все разные: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Кто-то слушает классическую музыку, а кто-то тяжелый рок…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Кому-то нравится играть в футбол, а кому-то читать книги…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Кто-то любит смотреть кино, а кто-то рисует чудесные картины…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Но все мы особенные! И каждый из нас достоин уважения!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476250"/>
            <a:ext cx="8229600" cy="187325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altLang="ru-RU" smtClean="0">
                <a:solidFill>
                  <a:srgbClr val="FF0000"/>
                </a:solidFill>
                <a:latin typeface="Arial Black" pitchFamily="34" charset="0"/>
              </a:rPr>
              <a:t>Будь не таким, как другие, и </a:t>
            </a:r>
          </a:p>
          <a:p>
            <a:pPr marL="609600" indent="-609600" algn="ctr" eaLnBrk="1" hangingPunct="1">
              <a:buFontTx/>
              <a:buNone/>
            </a:pPr>
            <a:r>
              <a:rPr lang="ru-RU" altLang="ru-RU" smtClean="0">
                <a:solidFill>
                  <a:srgbClr val="FF0000"/>
                </a:solidFill>
                <a:latin typeface="Arial Black" pitchFamily="34" charset="0"/>
              </a:rPr>
              <a:t>позволь другим быть другими.</a:t>
            </a:r>
          </a:p>
          <a:p>
            <a:pPr marL="609600" indent="-609600" algn="r" eaLnBrk="1" hangingPunct="1">
              <a:buFontTx/>
              <a:buNone/>
            </a:pPr>
            <a:r>
              <a:rPr lang="ru-RU" altLang="ru-RU" smtClean="0">
                <a:solidFill>
                  <a:srgbClr val="FF0000"/>
                </a:solidFill>
              </a:rPr>
              <a:t>Хенрик Ягодзинский</a:t>
            </a:r>
          </a:p>
          <a:p>
            <a:pPr marL="609600" indent="-609600" algn="r" eaLnBrk="1" hangingPunct="1">
              <a:buFontTx/>
              <a:buNone/>
            </a:pPr>
            <a:endParaRPr lang="ru-RU" altLang="ru-RU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altLang="ru-RU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altLang="ru-RU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altLang="ru-RU" smtClean="0">
              <a:solidFill>
                <a:srgbClr val="0000CC"/>
              </a:solidFill>
            </a:endParaRPr>
          </a:p>
        </p:txBody>
      </p:sp>
      <p:pic>
        <p:nvPicPr>
          <p:cNvPr id="3686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630555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 smtClean="0">
                <a:solidFill>
                  <a:srgbClr val="FF0066"/>
                </a:solidFill>
              </a:rPr>
              <a:t>Ребята, относитесь друг к другу терпимее. </a:t>
            </a:r>
          </a:p>
          <a:p>
            <a:pPr algn="ctr" eaLnBrk="1" hangingPunct="1">
              <a:buFontTx/>
              <a:buNone/>
            </a:pPr>
            <a:r>
              <a:rPr lang="ru-RU" altLang="ru-RU" sz="4800" b="1" smtClean="0">
                <a:solidFill>
                  <a:srgbClr val="FF0066"/>
                </a:solidFill>
              </a:rPr>
              <a:t>Будете толерантны!</a:t>
            </a:r>
            <a:endParaRPr lang="ru-RU" altLang="ru-RU" sz="4800" b="1" smtClean="0">
              <a:solidFill>
                <a:srgbClr val="990000"/>
              </a:solidFill>
            </a:endParaRPr>
          </a:p>
        </p:txBody>
      </p:sp>
      <p:pic>
        <p:nvPicPr>
          <p:cNvPr id="3789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81300"/>
            <a:ext cx="58372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hlinkClick r:id="rId3" action="ppaction://hlinkfile"/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6163" y="260350"/>
            <a:ext cx="7626350" cy="129698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n>
                  <a:solidFill>
                    <a:srgbClr val="660066"/>
                  </a:solidFill>
                </a:ln>
                <a:solidFill>
                  <a:srgbClr val="002060"/>
                </a:solidFill>
                <a:hlinkClick r:id="rId3" action="ppaction://hlinkfile"/>
              </a:rPr>
              <a:t>Что такое толерантность?</a:t>
            </a:r>
            <a:endParaRPr lang="en-US" dirty="0">
              <a:ln>
                <a:solidFill>
                  <a:srgbClr val="660066"/>
                </a:solidFill>
              </a:ln>
              <a:solidFill>
                <a:srgbClr val="002060"/>
              </a:solidFill>
            </a:endParaRP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5500688" y="1357313"/>
            <a:ext cx="2411412" cy="571500"/>
            <a:chOff x="4373563" y="2060575"/>
            <a:chExt cx="2197100" cy="760413"/>
          </a:xfrm>
        </p:grpSpPr>
        <p:sp>
          <p:nvSpPr>
            <p:cNvPr id="26630" name="AutoShape 18"/>
            <p:cNvSpPr>
              <a:spLocks noChangeArrowheads="1"/>
            </p:cNvSpPr>
            <p:nvPr/>
          </p:nvSpPr>
          <p:spPr bwMode="auto">
            <a:xfrm>
              <a:off x="4373563" y="2060575"/>
              <a:ext cx="485775" cy="760413"/>
            </a:xfrm>
            <a:prstGeom prst="downArrow">
              <a:avLst>
                <a:gd name="adj1" fmla="val 50000"/>
                <a:gd name="adj2" fmla="val 391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solidFill>
                  <a:srgbClr val="0E3558"/>
                </a:solidFill>
              </a:endParaRPr>
            </a:p>
          </p:txBody>
        </p:sp>
        <p:sp>
          <p:nvSpPr>
            <p:cNvPr id="26631" name="AutoShape 19"/>
            <p:cNvSpPr>
              <a:spLocks noChangeArrowheads="1"/>
            </p:cNvSpPr>
            <p:nvPr/>
          </p:nvSpPr>
          <p:spPr bwMode="auto">
            <a:xfrm>
              <a:off x="5219700" y="2060575"/>
              <a:ext cx="485775" cy="760413"/>
            </a:xfrm>
            <a:prstGeom prst="downArrow">
              <a:avLst>
                <a:gd name="adj1" fmla="val 50000"/>
                <a:gd name="adj2" fmla="val 391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solidFill>
                  <a:srgbClr val="0E3558"/>
                </a:solidFill>
              </a:endParaRPr>
            </a:p>
          </p:txBody>
        </p:sp>
        <p:sp>
          <p:nvSpPr>
            <p:cNvPr id="26632" name="AutoShape 20"/>
            <p:cNvSpPr>
              <a:spLocks noChangeArrowheads="1"/>
            </p:cNvSpPr>
            <p:nvPr/>
          </p:nvSpPr>
          <p:spPr bwMode="auto">
            <a:xfrm>
              <a:off x="6084888" y="2060575"/>
              <a:ext cx="485775" cy="760413"/>
            </a:xfrm>
            <a:prstGeom prst="downArrow">
              <a:avLst>
                <a:gd name="adj1" fmla="val 50000"/>
                <a:gd name="adj2" fmla="val 391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solidFill>
                  <a:srgbClr val="0E3558"/>
                </a:solidFill>
              </a:endParaRPr>
            </a:p>
          </p:txBody>
        </p:sp>
      </p:grpSp>
      <p:pic>
        <p:nvPicPr>
          <p:cNvPr id="7" name="Рисунок 6" descr="толерантность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2565400"/>
            <a:ext cx="45926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2057400"/>
            <a:ext cx="4572000" cy="4800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990033"/>
                </a:solidFill>
              </a:rPr>
              <a:t>В испанском языке </a:t>
            </a:r>
            <a:r>
              <a:rPr lang="ru-RU" dirty="0">
                <a:solidFill>
                  <a:srgbClr val="000000"/>
                </a:solidFill>
              </a:rPr>
              <a:t>толерантность - способность признавать отличные от своих собственных идеи и мнения; </a:t>
            </a:r>
          </a:p>
          <a:p>
            <a:pPr algn="just">
              <a:defRPr/>
            </a:pPr>
            <a:r>
              <a:rPr lang="ru-RU" dirty="0">
                <a:solidFill>
                  <a:srgbClr val="990033"/>
                </a:solidFill>
              </a:rPr>
              <a:t>Во французском </a:t>
            </a:r>
            <a:r>
              <a:rPr lang="ru-RU" dirty="0">
                <a:solidFill>
                  <a:srgbClr val="000000"/>
                </a:solidFill>
              </a:rPr>
              <a:t>– отношение при котором допускается, что другие могут думать или действовать иначе, нежели ты сам; </a:t>
            </a:r>
          </a:p>
          <a:p>
            <a:pPr algn="just">
              <a:defRPr/>
            </a:pPr>
            <a:r>
              <a:rPr lang="ru-RU" dirty="0">
                <a:solidFill>
                  <a:srgbClr val="990033"/>
                </a:solidFill>
              </a:rPr>
              <a:t>В английском </a:t>
            </a:r>
            <a:r>
              <a:rPr lang="ru-RU" dirty="0">
                <a:solidFill>
                  <a:srgbClr val="000000"/>
                </a:solidFill>
              </a:rPr>
              <a:t>– готовность быть терпимым, снисходительным; </a:t>
            </a:r>
          </a:p>
          <a:p>
            <a:pPr algn="just">
              <a:defRPr/>
            </a:pPr>
            <a:r>
              <a:rPr lang="ru-RU" dirty="0">
                <a:solidFill>
                  <a:srgbClr val="990033"/>
                </a:solidFill>
              </a:rPr>
              <a:t>В китайском </a:t>
            </a:r>
            <a:r>
              <a:rPr lang="ru-RU" dirty="0">
                <a:solidFill>
                  <a:srgbClr val="000000"/>
                </a:solidFill>
              </a:rPr>
              <a:t>– позволять, принимать, быть великодушным; </a:t>
            </a:r>
          </a:p>
          <a:p>
            <a:pPr algn="just">
              <a:defRPr/>
            </a:pPr>
            <a:r>
              <a:rPr lang="ru-RU" dirty="0">
                <a:solidFill>
                  <a:srgbClr val="990033"/>
                </a:solidFill>
              </a:rPr>
              <a:t>В арабском </a:t>
            </a:r>
            <a:r>
              <a:rPr lang="ru-RU" dirty="0">
                <a:solidFill>
                  <a:srgbClr val="000000"/>
                </a:solidFill>
              </a:rPr>
              <a:t>– прощение, снисходительность, мягкость, милосердие, сострадание</a:t>
            </a:r>
          </a:p>
          <a:p>
            <a:pPr algn="just">
              <a:defRPr/>
            </a:pPr>
            <a:r>
              <a:rPr lang="ru-RU" dirty="0">
                <a:solidFill>
                  <a:srgbClr val="990033"/>
                </a:solidFill>
              </a:rPr>
              <a:t>В русском </a:t>
            </a:r>
            <a:r>
              <a:rPr lang="ru-RU" dirty="0">
                <a:solidFill>
                  <a:srgbClr val="000000"/>
                </a:solidFill>
              </a:rPr>
              <a:t>– способность терпимо относиться к чужим взглядам.</a:t>
            </a:r>
          </a:p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0"/>
            <a:ext cx="78581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олерантность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25" y="2781300"/>
            <a:ext cx="4264025" cy="3316288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173038"/>
            <a:ext cx="4857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Что такое толерантность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Что такое толерантность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Что такое толерантность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Я ответить вам могу!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32300" y="1989138"/>
            <a:ext cx="47164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Это значит уваженье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К мыслям, чувствам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и талантам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Это значит- отношенье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Как к друзьям, а не к врагу!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0"/>
            <a:ext cx="885828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E3558"/>
                </a:solidFill>
              </a:rPr>
              <a:t>Не беда, что не похожи</a:t>
            </a:r>
          </a:p>
          <a:p>
            <a:pPr>
              <a:defRPr/>
            </a:pPr>
            <a:r>
              <a:rPr lang="ru-RU" sz="2700" dirty="0">
                <a:solidFill>
                  <a:srgbClr val="0E3558"/>
                </a:solidFill>
              </a:rPr>
              <a:t>Формой глаз и цветом кожи:</a:t>
            </a:r>
          </a:p>
          <a:p>
            <a:pPr>
              <a:defRPr/>
            </a:pPr>
            <a:r>
              <a:rPr lang="ru-RU" sz="2700" dirty="0">
                <a:solidFill>
                  <a:srgbClr val="0E3558"/>
                </a:solidFill>
              </a:rPr>
              <a:t>Так велик и многогранен</a:t>
            </a:r>
          </a:p>
          <a:p>
            <a:pPr>
              <a:defRPr/>
            </a:pPr>
            <a:r>
              <a:rPr lang="ru-RU" sz="2700" dirty="0">
                <a:solidFill>
                  <a:srgbClr val="0E3558"/>
                </a:solidFill>
              </a:rPr>
              <a:t>Многолюден белый свет</a:t>
            </a:r>
          </a:p>
          <a:p>
            <a:pPr lvl="8">
              <a:defRPr/>
            </a:pPr>
            <a:r>
              <a:rPr lang="ru-RU" sz="2700" dirty="0">
                <a:solidFill>
                  <a:srgbClr val="0E3558"/>
                </a:solidFill>
              </a:rPr>
              <a:t>  Если ты- душою чистый,</a:t>
            </a:r>
          </a:p>
          <a:p>
            <a:pPr lvl="8">
              <a:defRPr/>
            </a:pPr>
            <a:r>
              <a:rPr lang="ru-RU" sz="2700" dirty="0">
                <a:solidFill>
                  <a:srgbClr val="0E3558"/>
                </a:solidFill>
              </a:rPr>
              <a:t>  Если добр твой образ мыслей  </a:t>
            </a:r>
          </a:p>
          <a:p>
            <a:pPr lvl="8">
              <a:defRPr/>
            </a:pPr>
            <a:r>
              <a:rPr lang="ru-RU" sz="2700" dirty="0">
                <a:solidFill>
                  <a:srgbClr val="0E3558"/>
                </a:solidFill>
              </a:rPr>
              <a:t>  То на каждую улыбку –</a:t>
            </a:r>
          </a:p>
          <a:p>
            <a:pPr lvl="8">
              <a:defRPr/>
            </a:pPr>
            <a:r>
              <a:rPr lang="ru-RU" sz="2700" dirty="0">
                <a:solidFill>
                  <a:srgbClr val="0E3558"/>
                </a:solidFill>
              </a:rPr>
              <a:t>  Друга ты найдешь в ответ!</a:t>
            </a:r>
          </a:p>
        </p:txBody>
      </p:sp>
      <p:pic>
        <p:nvPicPr>
          <p:cNvPr id="9" name="Содержимое 8" descr="толерантность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81300"/>
            <a:ext cx="4175125" cy="3187700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950" y="333375"/>
            <a:ext cx="45021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Уважай чужой обычай,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Идеалы и привычки,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Через внешние отличья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В суть и в душу загляни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6100" y="1989138"/>
            <a:ext cx="47879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И духовные богатства: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Дружбу, Мир,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Любовь и Братство,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Чувство общего Единства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В самом сердце Сохрани!</a:t>
            </a:r>
          </a:p>
        </p:txBody>
      </p:sp>
      <p:pic>
        <p:nvPicPr>
          <p:cNvPr id="30724" name="Содержимое 8" descr="толерантность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24125"/>
            <a:ext cx="4356100" cy="4333875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Ирина\Desktop\b7fd4b9091a50853e1d5507f72cdd8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876"/>
            <a:ext cx="4896544" cy="688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" y="231775"/>
            <a:ext cx="4965700" cy="6416675"/>
          </a:xfrm>
        </p:spPr>
      </p:pic>
      <p:sp>
        <p:nvSpPr>
          <p:cNvPr id="5" name="TextBox 4"/>
          <p:cNvSpPr txBox="1"/>
          <p:nvPr/>
        </p:nvSpPr>
        <p:spPr>
          <a:xfrm>
            <a:off x="4932363" y="1916113"/>
            <a:ext cx="3960812" cy="3048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Белая ворона – это человек, который сильно выделяется в коллективе (толпе).</a:t>
            </a:r>
          </a:p>
        </p:txBody>
      </p:sp>
    </p:spTree>
    <p:extLst>
      <p:ext uri="{BB962C8B-B14F-4D97-AF65-F5344CB8AC3E}">
        <p14:creationId xmlns:p14="http://schemas.microsoft.com/office/powerpoint/2010/main" val="31586442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>
          <a:xfrm>
            <a:off x="1312863" y="341313"/>
            <a:ext cx="6511925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Мы разные,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но мы - вместе!</a:t>
            </a:r>
          </a:p>
        </p:txBody>
      </p:sp>
      <p:pic>
        <p:nvPicPr>
          <p:cNvPr id="3277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060575"/>
            <a:ext cx="461962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говорим о толерантности">
  <a:themeElements>
    <a:clrScheme name="cdb2004167l 1">
      <a:dk1>
        <a:srgbClr val="0E3558"/>
      </a:dk1>
      <a:lt1>
        <a:srgbClr val="FFFFFF"/>
      </a:lt1>
      <a:dk2>
        <a:srgbClr val="006666"/>
      </a:dk2>
      <a:lt2>
        <a:srgbClr val="969696"/>
      </a:lt2>
      <a:accent1>
        <a:srgbClr val="E3BE05"/>
      </a:accent1>
      <a:accent2>
        <a:srgbClr val="4BC77A"/>
      </a:accent2>
      <a:accent3>
        <a:srgbClr val="FFFFFF"/>
      </a:accent3>
      <a:accent4>
        <a:srgbClr val="0A2C4A"/>
      </a:accent4>
      <a:accent5>
        <a:srgbClr val="EFDBAA"/>
      </a:accent5>
      <a:accent6>
        <a:srgbClr val="43B46E"/>
      </a:accent6>
      <a:hlink>
        <a:srgbClr val="CC3300"/>
      </a:hlink>
      <a:folHlink>
        <a:srgbClr val="333399"/>
      </a:folHlink>
    </a:clrScheme>
    <a:fontScheme name="cdb200416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7l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db2004167l">
  <a:themeElements>
    <a:clrScheme name="cdb2004167l 1">
      <a:dk1>
        <a:srgbClr val="0E3558"/>
      </a:dk1>
      <a:lt1>
        <a:srgbClr val="FFFFFF"/>
      </a:lt1>
      <a:dk2>
        <a:srgbClr val="006666"/>
      </a:dk2>
      <a:lt2>
        <a:srgbClr val="969696"/>
      </a:lt2>
      <a:accent1>
        <a:srgbClr val="E3BE05"/>
      </a:accent1>
      <a:accent2>
        <a:srgbClr val="4BC77A"/>
      </a:accent2>
      <a:accent3>
        <a:srgbClr val="FFFFFF"/>
      </a:accent3>
      <a:accent4>
        <a:srgbClr val="0A2C4A"/>
      </a:accent4>
      <a:accent5>
        <a:srgbClr val="EFDBAA"/>
      </a:accent5>
      <a:accent6>
        <a:srgbClr val="43B46E"/>
      </a:accent6>
      <a:hlink>
        <a:srgbClr val="CC3300"/>
      </a:hlink>
      <a:folHlink>
        <a:srgbClr val="333399"/>
      </a:folHlink>
    </a:clrScheme>
    <a:fontScheme name="cdb200416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7l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db2004167l">
  <a:themeElements>
    <a:clrScheme name="cdb2004167l 1">
      <a:dk1>
        <a:srgbClr val="0E3558"/>
      </a:dk1>
      <a:lt1>
        <a:srgbClr val="FFFFFF"/>
      </a:lt1>
      <a:dk2>
        <a:srgbClr val="006666"/>
      </a:dk2>
      <a:lt2>
        <a:srgbClr val="969696"/>
      </a:lt2>
      <a:accent1>
        <a:srgbClr val="E3BE05"/>
      </a:accent1>
      <a:accent2>
        <a:srgbClr val="4BC77A"/>
      </a:accent2>
      <a:accent3>
        <a:srgbClr val="FFFFFF"/>
      </a:accent3>
      <a:accent4>
        <a:srgbClr val="0A2C4A"/>
      </a:accent4>
      <a:accent5>
        <a:srgbClr val="EFDBAA"/>
      </a:accent5>
      <a:accent6>
        <a:srgbClr val="43B46E"/>
      </a:accent6>
      <a:hlink>
        <a:srgbClr val="CC3300"/>
      </a:hlink>
      <a:folHlink>
        <a:srgbClr val="333399"/>
      </a:folHlink>
    </a:clrScheme>
    <a:fontScheme name="cdb200416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7l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db2004167l">
  <a:themeElements>
    <a:clrScheme name="cdb2004167l 1">
      <a:dk1>
        <a:srgbClr val="0E3558"/>
      </a:dk1>
      <a:lt1>
        <a:srgbClr val="FFFFFF"/>
      </a:lt1>
      <a:dk2>
        <a:srgbClr val="006666"/>
      </a:dk2>
      <a:lt2>
        <a:srgbClr val="969696"/>
      </a:lt2>
      <a:accent1>
        <a:srgbClr val="E3BE05"/>
      </a:accent1>
      <a:accent2>
        <a:srgbClr val="4BC77A"/>
      </a:accent2>
      <a:accent3>
        <a:srgbClr val="FFFFFF"/>
      </a:accent3>
      <a:accent4>
        <a:srgbClr val="0A2C4A"/>
      </a:accent4>
      <a:accent5>
        <a:srgbClr val="EFDBAA"/>
      </a:accent5>
      <a:accent6>
        <a:srgbClr val="43B46E"/>
      </a:accent6>
      <a:hlink>
        <a:srgbClr val="CC3300"/>
      </a:hlink>
      <a:folHlink>
        <a:srgbClr val="333399"/>
      </a:folHlink>
    </a:clrScheme>
    <a:fontScheme name="cdb200416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7l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Поговорим о толерантности</Template>
  <TotalTime>31</TotalTime>
  <Words>845</Words>
  <Application>Microsoft Office PowerPoint</Application>
  <PresentationFormat>Экран (4:3)</PresentationFormat>
  <Paragraphs>86</Paragraphs>
  <Slides>14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Поговорим о толерантности</vt:lpstr>
      <vt:lpstr>2_Воздушный поток</vt:lpstr>
      <vt:lpstr>Воздушный поток</vt:lpstr>
      <vt:lpstr>1_cdb2004167l</vt:lpstr>
      <vt:lpstr>2_cdb2004167l</vt:lpstr>
      <vt:lpstr>3_cdb2004167l</vt:lpstr>
      <vt:lpstr>Image</vt:lpstr>
      <vt:lpstr>День знаний «Поговорим о толерантности»</vt:lpstr>
      <vt:lpstr>Что такое толерантность?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разные,  но мы - вместе!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«Поговорим о толерантности»</dc:title>
  <dc:creator>Ирина</dc:creator>
  <cp:lastModifiedBy>Ирина</cp:lastModifiedBy>
  <cp:revision>4</cp:revision>
  <dcterms:created xsi:type="dcterms:W3CDTF">2014-09-09T10:41:55Z</dcterms:created>
  <dcterms:modified xsi:type="dcterms:W3CDTF">2017-01-06T13:47:34Z</dcterms:modified>
</cp:coreProperties>
</file>