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90" r:id="rId4"/>
    <p:sldId id="291" r:id="rId5"/>
    <p:sldId id="257" r:id="rId6"/>
    <p:sldId id="261" r:id="rId7"/>
    <p:sldId id="259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D0B5"/>
    <a:srgbClr val="D1CBAF"/>
    <a:srgbClr val="CAC3A2"/>
    <a:srgbClr val="AEA472"/>
    <a:srgbClr val="B6AD8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6" autoAdjust="0"/>
    <p:restoredTop sz="94660"/>
  </p:normalViewPr>
  <p:slideViewPr>
    <p:cSldViewPr>
      <p:cViewPr varScale="1">
        <p:scale>
          <a:sx n="100" d="100"/>
          <a:sy n="100" d="100"/>
        </p:scale>
        <p:origin x="-28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C5DF3-D483-4101-935A-00400AC7F5EB}" type="datetimeFigureOut">
              <a:rPr lang="ru-RU" smtClean="0"/>
              <a:pPr/>
              <a:t>10.01.2017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F76C-EFD0-4F4C-AAD8-E1B6476C47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2016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C5DF3-D483-4101-935A-00400AC7F5EB}" type="datetimeFigureOut">
              <a:rPr lang="ru-RU" smtClean="0"/>
              <a:pPr/>
              <a:t>10.01.2017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F76C-EFD0-4F4C-AAD8-E1B6476C47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8205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C5DF3-D483-4101-935A-00400AC7F5EB}" type="datetimeFigureOut">
              <a:rPr lang="ru-RU" smtClean="0"/>
              <a:pPr/>
              <a:t>10.01.2017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F76C-EFD0-4F4C-AAD8-E1B6476C47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0399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C5DF3-D483-4101-935A-00400AC7F5EB}" type="datetimeFigureOut">
              <a:rPr lang="ru-RU" smtClean="0"/>
              <a:pPr/>
              <a:t>10.01.2017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F76C-EFD0-4F4C-AAD8-E1B6476C47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1922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C5DF3-D483-4101-935A-00400AC7F5EB}" type="datetimeFigureOut">
              <a:rPr lang="ru-RU" smtClean="0"/>
              <a:pPr/>
              <a:t>10.01.2017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F76C-EFD0-4F4C-AAD8-E1B6476C47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7110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C5DF3-D483-4101-935A-00400AC7F5EB}" type="datetimeFigureOut">
              <a:rPr lang="ru-RU" smtClean="0"/>
              <a:pPr/>
              <a:t>10.01.2017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F76C-EFD0-4F4C-AAD8-E1B6476C47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1379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C5DF3-D483-4101-935A-00400AC7F5EB}" type="datetimeFigureOut">
              <a:rPr lang="ru-RU" smtClean="0"/>
              <a:pPr/>
              <a:t>10.01.2017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F76C-EFD0-4F4C-AAD8-E1B6476C47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039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C5DF3-D483-4101-935A-00400AC7F5EB}" type="datetimeFigureOut">
              <a:rPr lang="ru-RU" smtClean="0"/>
              <a:pPr/>
              <a:t>10.01.2017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F76C-EFD0-4F4C-AAD8-E1B6476C47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3532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C5DF3-D483-4101-935A-00400AC7F5EB}" type="datetimeFigureOut">
              <a:rPr lang="ru-RU" smtClean="0"/>
              <a:pPr/>
              <a:t>10.01.2017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F76C-EFD0-4F4C-AAD8-E1B6476C47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3817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C5DF3-D483-4101-935A-00400AC7F5EB}" type="datetimeFigureOut">
              <a:rPr lang="ru-RU" smtClean="0"/>
              <a:pPr/>
              <a:t>10.01.2017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F76C-EFD0-4F4C-AAD8-E1B6476C47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13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C5DF3-D483-4101-935A-00400AC7F5EB}" type="datetimeFigureOut">
              <a:rPr lang="ru-RU" smtClean="0"/>
              <a:pPr/>
              <a:t>10.01.2017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F76C-EFD0-4F4C-AAD8-E1B6476C47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5339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23" Type="http://schemas.microsoft.com/office/2007/relationships/hdphoto" Target="../media/hdphoto5.wdp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5D0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&amp;Rcy;&amp;ucy;&amp;scy;&amp;scy;&amp;kcy;&amp;acy;&amp;yacy; &amp;bcy;&amp;iecy;&amp;rcy;&amp;iocy;&amp;zcy;&amp;acy;"/>
          <p:cNvPicPr/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107" y1="33422" x2="4107" y2="33422"/>
                        <a14:foregroundMark x1="6071" y1="26260" x2="6071" y2="26260"/>
                        <a14:foregroundMark x1="5179" y1="27321" x2="5179" y2="27321"/>
                        <a14:foregroundMark x1="2857" y1="35013" x2="2857" y2="35013"/>
                        <a14:foregroundMark x1="6429" y1="37135" x2="6429" y2="37135"/>
                        <a14:foregroundMark x1="7500" y1="35279" x2="7500" y2="35279"/>
                        <a14:foregroundMark x1="893" y1="57294" x2="893" y2="57294"/>
                        <a14:foregroundMark x1="50893" y1="97347" x2="50893" y2="97347"/>
                        <a14:foregroundMark x1="52321" y1="98408" x2="52321" y2="98408"/>
                        <a14:foregroundMark x1="98393" y1="58621" x2="98393" y2="58621"/>
                        <a14:foregroundMark x1="96607" y1="61538" x2="96607" y2="61538"/>
                        <a14:foregroundMark x1="95000" y1="63395" x2="95000" y2="63395"/>
                        <a14:foregroundMark x1="92143" y1="73210" x2="92143" y2="73210"/>
                        <a14:foregroundMark x1="90357" y1="75066" x2="90357" y2="75066"/>
                        <a14:foregroundMark x1="88214" y1="77454" x2="88214" y2="77454"/>
                        <a14:foregroundMark x1="86071" y1="78249" x2="86071" y2="78249"/>
                        <a14:foregroundMark x1="89107" y1="76393" x2="89107" y2="76393"/>
                        <a14:foregroundMark x1="87143" y1="77984" x2="87143" y2="77984"/>
                        <a14:foregroundMark x1="79643" y1="83554" x2="79643" y2="83554"/>
                        <a14:foregroundMark x1="76964" y1="9814" x2="76964" y2="9814"/>
                        <a14:foregroundMark x1="97321" y1="10610" x2="97321" y2="10610"/>
                        <a14:foregroundMark x1="9464" y1="25995" x2="9464" y2="25995"/>
                        <a14:foregroundMark x1="5357" y1="32095" x2="5357" y2="32095"/>
                        <a14:backgroundMark x1="35714" y1="82493" x2="35714" y2="82493"/>
                        <a14:backgroundMark x1="38750" y1="84350" x2="38750" y2="84350"/>
                        <a14:backgroundMark x1="41071" y1="84881" x2="41071" y2="84881"/>
                        <a14:backgroundMark x1="40000" y1="84350" x2="40000" y2="84350"/>
                        <a14:backgroundMark x1="36786" y1="83024" x2="36786" y2="83024"/>
                        <a14:backgroundMark x1="32321" y1="80371" x2="32321" y2="80371"/>
                        <a14:backgroundMark x1="33036" y1="81167" x2="33036" y2="81167"/>
                        <a14:backgroundMark x1="34286" y1="81698" x2="34286" y2="81698"/>
                        <a14:backgroundMark x1="33393" y1="81167" x2="33393" y2="81167"/>
                        <a14:backgroundMark x1="32321" y1="80371" x2="32321" y2="80371"/>
                        <a14:backgroundMark x1="30536" y1="79045" x2="30536" y2="79045"/>
                        <a14:backgroundMark x1="31250" y1="79841" x2="31250" y2="79841"/>
                        <a14:backgroundMark x1="30000" y1="78780" x2="30000" y2="78780"/>
                        <a14:backgroundMark x1="29107" y1="78249" x2="29107" y2="78249"/>
                        <a14:backgroundMark x1="28214" y1="76923" x2="28214" y2="76923"/>
                        <a14:backgroundMark x1="51786" y1="96552" x2="51786" y2="96552"/>
                        <a14:backgroundMark x1="50357" y1="96552" x2="50357" y2="96552"/>
                        <a14:backgroundMark x1="9643" y1="33422" x2="9643" y2="33422"/>
                        <a14:backgroundMark x1="18214" y1="22281" x2="19107" y2="22281"/>
                        <a14:backgroundMark x1="20179" y1="21220" x2="20179" y2="21220"/>
                        <a14:backgroundMark x1="17857" y1="19098" x2="17857" y2="19098"/>
                        <a14:backgroundMark x1="42679" y1="84881" x2="42679" y2="84881"/>
                        <a14:backgroundMark x1="6607" y1="29973" x2="6607" y2="29973"/>
                        <a14:backgroundMark x1="7857" y1="28647" x2="7857" y2="28647"/>
                        <a14:backgroundMark x1="9464" y1="27321" x2="9464" y2="27321"/>
                        <a14:backgroundMark x1="78929" y1="17772" x2="78929" y2="17772"/>
                        <a14:backgroundMark x1="82857" y1="19098" x2="82857" y2="19098"/>
                        <a14:backgroundMark x1="83750" y1="20690" x2="83750" y2="20690"/>
                      </a14:backgroundRemoval>
                    </a14:imgEffect>
                    <a14:imgEffect>
                      <a14:artisticCrisscrossEtching trans="28000" pressure="0"/>
                    </a14:imgEffect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92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4760" y="3880442"/>
            <a:ext cx="646113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 descr="&amp;Pcy;&amp;acy;&amp;scy;&amp;khcy;&amp;acy; – &amp;ecy;&amp;tcy;&amp;ocy; &amp;ocy;&amp;zhcy;&amp;icy;&amp;dcy;&amp;acy;&amp;ncy;&amp;icy;&amp;iecy; &amp;vcy;&amp;iecy;&amp;scy;&amp;ncy;&amp;ycy;"/>
          <p:cNvPicPr/>
          <p:nvPr userDrawn="1"/>
        </p:nvPicPr>
        <p:blipFill>
          <a:blip r:embed="rId17" cstate="print">
            <a:extLst>
              <a:ext uri="{BEBA8EAE-BF5A-486C-A8C5-ECC9F3942E4B}">
                <a14:imgProps xmlns="" xmlns:a14="http://schemas.microsoft.com/office/drawing/2010/main">
                  <a14:imgLayer r:embed="rId18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7391"/>
            <a:ext cx="4464496" cy="628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BEBA8EAE-BF5A-486C-A8C5-ECC9F3942E4B}">
                <a14:imgProps xmlns="" xmlns:a14="http://schemas.microsoft.com/office/drawing/2010/main">
                  <a14:imgLayer r:embed="rId20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7639"/>
            <a:ext cx="4320480" cy="62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BEBA8EAE-BF5A-486C-A8C5-ECC9F3942E4B}">
                <a14:imgProps xmlns="" xmlns:a14="http://schemas.microsoft.com/office/drawing/2010/main">
                  <a14:imgLayer r:embed="rId20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270940" y="2925537"/>
            <a:ext cx="5259362" cy="64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http://img1.liveinternet.ru/images/attach/c/5/88/982/88982525_large_4068804_0_69c14_3a6c5dde_XL.png"/>
          <p:cNvPicPr/>
          <p:nvPr userDrawn="1"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5733256"/>
            <a:ext cx="2448272" cy="11681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C5DF3-D483-4101-935A-00400AC7F5EB}" type="datetimeFigureOut">
              <a:rPr lang="ru-RU" smtClean="0"/>
              <a:pPr/>
              <a:t>10.01.2017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12863" y="64615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EF76C-EFD0-4F4C-AAD8-E1B6476C471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BEBA8EAE-BF5A-486C-A8C5-ECC9F3942E4B}">
                <a14:imgProps xmlns="" xmlns:a14="http://schemas.microsoft.com/office/drawing/2010/main">
                  <a14:imgLayer r:embed="rId23">
                    <a14:imgEffect>
                      <a14:artisticMarker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794" y="980728"/>
            <a:ext cx="2036762" cy="571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7755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3" Type="http://schemas.openxmlformats.org/officeDocument/2006/relationships/image" Target="../media/image45.png"/><Relationship Id="rId21" Type="http://schemas.openxmlformats.org/officeDocument/2006/relationships/image" Target="../media/image62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1" Type="http://schemas.openxmlformats.org/officeDocument/2006/relationships/audio" Target="file:///C:\Documents%20and%20Settings\Admin\&#1056;&#1072;&#1073;&#1086;&#1095;&#1080;&#1081;%20&#1089;&#1090;&#1086;&#1083;\&#1040;&#1079;&#1073;&#1091;&#1082;&#1072;%20&#1088;&#1086;&#1076;&#1085;&#1086;&#1075;&#1086;%20&#1082;&#1088;&#1072;&#1103;\Dezha-Vyu-Zavolzhsk(muzofon.com).mp3" TargetMode="Externa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4" Type="http://schemas.openxmlformats.org/officeDocument/2006/relationships/image" Target="../media/image8.pn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2420888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        Азбука родного края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3768" y="5805264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357422" y="857232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/>
              <a:t>Музейные уроки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57422" y="428625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dirty="0" smtClean="0"/>
              <a:t>Автор проекта:</a:t>
            </a:r>
          </a:p>
          <a:p>
            <a:pPr algn="r">
              <a:defRPr/>
            </a:pPr>
            <a:r>
              <a:rPr lang="ru-RU" dirty="0" smtClean="0"/>
              <a:t>ученица </a:t>
            </a:r>
            <a:r>
              <a:rPr lang="ru-RU" dirty="0" smtClean="0"/>
              <a:t>9 </a:t>
            </a:r>
            <a:r>
              <a:rPr lang="ru-RU" dirty="0" smtClean="0"/>
              <a:t>В класса</a:t>
            </a:r>
          </a:p>
          <a:p>
            <a:pPr algn="r">
              <a:defRPr/>
            </a:pPr>
            <a:r>
              <a:rPr lang="ru-RU" dirty="0" err="1" smtClean="0"/>
              <a:t>Малинкина</a:t>
            </a:r>
            <a:r>
              <a:rPr lang="ru-RU" dirty="0" smtClean="0"/>
              <a:t> Полина</a:t>
            </a:r>
          </a:p>
          <a:p>
            <a:pPr algn="r">
              <a:defRPr/>
            </a:pPr>
            <a:r>
              <a:rPr lang="ru-RU" dirty="0" smtClean="0"/>
              <a:t>Руководитель проекта:</a:t>
            </a:r>
          </a:p>
          <a:p>
            <a:pPr algn="r">
              <a:defRPr/>
            </a:pPr>
            <a:r>
              <a:rPr lang="ru-RU" dirty="0" err="1" smtClean="0"/>
              <a:t>Малинкина</a:t>
            </a:r>
            <a:r>
              <a:rPr lang="ru-RU" dirty="0" smtClean="0"/>
              <a:t> Наталья Владимировна</a:t>
            </a:r>
          </a:p>
          <a:p>
            <a:pPr algn="r">
              <a:defRPr/>
            </a:pPr>
            <a:endParaRPr lang="ru-RU" dirty="0" smtClean="0"/>
          </a:p>
          <a:p>
            <a:pPr algn="ctr">
              <a:defRPr/>
            </a:pPr>
            <a:r>
              <a:rPr lang="ru-RU" dirty="0" smtClean="0"/>
              <a:t>2017</a:t>
            </a:r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47315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00694" y="642918"/>
            <a:ext cx="10134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Д</a:t>
            </a:r>
            <a:endParaRPr lang="ru-RU" sz="9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14810" y="2143116"/>
            <a:ext cx="32322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Д</a:t>
            </a:r>
            <a:r>
              <a:rPr lang="ru-RU" sz="2800" dirty="0" smtClean="0">
                <a:cs typeface="Times New Roman" pitchFamily="18" charset="0"/>
              </a:rPr>
              <a:t>ом культуры</a:t>
            </a:r>
          </a:p>
        </p:txBody>
      </p:sp>
      <p:pic>
        <p:nvPicPr>
          <p:cNvPr id="4" name="Объект 5" descr="ГДК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00628" y="3071810"/>
            <a:ext cx="2882900" cy="3001962"/>
          </a:xfrm>
          <a:prstGeom prst="rect">
            <a:avLst/>
          </a:prstGeom>
        </p:spPr>
      </p:pic>
      <p:pic>
        <p:nvPicPr>
          <p:cNvPr id="5" name="Рисунок 4" descr="Дом Бурнаева-Курочки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714356"/>
            <a:ext cx="3584575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714348" y="3429000"/>
            <a:ext cx="4000528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Здание, в котором располагается современный городской Дом культуры,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было построено в 1915-1916 годах местным владельцем химического завода Геннадием Алексеевичем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Бурнаевым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Курочкиным.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Для создания своего дома  Геннадий Алексеевич пригласил широко известного уже в то время архитектора Виктора Александровича Веснина.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86446" y="857232"/>
            <a:ext cx="78579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Е</a:t>
            </a:r>
            <a:endParaRPr lang="ru-RU" sz="9600" dirty="0">
              <a:solidFill>
                <a:srgbClr val="FF0000"/>
              </a:solidFill>
            </a:endParaRPr>
          </a:p>
        </p:txBody>
      </p:sp>
      <p:pic>
        <p:nvPicPr>
          <p:cNvPr id="3" name="Picture 2" descr="img_02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642918"/>
            <a:ext cx="4476781" cy="335758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86314" y="2214554"/>
            <a:ext cx="2465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Е</a:t>
            </a:r>
            <a:r>
              <a:rPr lang="ru-RU" sz="2800" dirty="0" smtClean="0">
                <a:cs typeface="Times New Roman" pitchFamily="18" charset="0"/>
              </a:rPr>
              <a:t>ремино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4071942"/>
            <a:ext cx="58579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Местом религиозного паломничества стал Николенькин ключик в д. Еремино, связанный с именем местно чтимого святого Николая Тихомирова. Мощи блаженного Николеньки покоятся в </a:t>
            </a:r>
            <a:r>
              <a:rPr lang="ru-RU" sz="2000" b="1" dirty="0" err="1" smtClean="0"/>
              <a:t>Крестовоздвиженском</a:t>
            </a:r>
            <a:r>
              <a:rPr lang="ru-RU" sz="2000" b="1" dirty="0" smtClean="0"/>
              <a:t> храме с. Воздвиженье.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00694" y="714356"/>
            <a:ext cx="1208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Ж</a:t>
            </a:r>
            <a:endParaRPr lang="ru-RU" sz="9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00496" y="2143116"/>
            <a:ext cx="35641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ru-RU" sz="2800" dirty="0" err="1" smtClean="0">
                <a:solidFill>
                  <a:srgbClr val="FF0000"/>
                </a:solidFill>
                <a:cs typeface="Times New Roman" pitchFamily="18" charset="0"/>
              </a:rPr>
              <a:t>Ж</a:t>
            </a:r>
            <a:r>
              <a:rPr lang="ru-RU" sz="2800" dirty="0" err="1" smtClean="0">
                <a:cs typeface="Times New Roman" pitchFamily="18" charset="0"/>
              </a:rPr>
              <a:t>илинская</a:t>
            </a:r>
            <a:r>
              <a:rPr lang="ru-RU" sz="2800" dirty="0" smtClean="0">
                <a:cs typeface="Times New Roman" pitchFamily="18" charset="0"/>
              </a:rPr>
              <a:t> гора</a:t>
            </a:r>
          </a:p>
        </p:txBody>
      </p:sp>
      <p:pic>
        <p:nvPicPr>
          <p:cNvPr id="4" name="Picture 8" descr="http://im5-tub-ru.yandex.net/i?id=144256320-29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2857496"/>
            <a:ext cx="2135187" cy="333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85786" y="642918"/>
            <a:ext cx="428628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Знаменитый художник И.И.Левитан неоднократно изображал на своих картинах Волгу. Привлекла внимание художника </a:t>
            </a:r>
            <a:r>
              <a:rPr lang="ru-RU" sz="2000" b="1" dirty="0" err="1" smtClean="0"/>
              <a:t>Жилинская</a:t>
            </a:r>
            <a:r>
              <a:rPr lang="ru-RU" sz="2000" b="1" dirty="0" smtClean="0"/>
              <a:t> гора, которая до сих пор является в Заволжске примечательным местом. Названа она так потому, что здесь раньше была деревня Жилино, позднее вошедшая в черту города.</a:t>
            </a:r>
          </a:p>
          <a:p>
            <a:r>
              <a:rPr lang="ru-RU" sz="2000" b="1" dirty="0" smtClean="0"/>
              <a:t>Побродив по окрестностям, Левитан сделал этюд с </a:t>
            </a:r>
            <a:r>
              <a:rPr lang="ru-RU" sz="2000" b="1" dirty="0" err="1" smtClean="0"/>
              <a:t>Жилинской</a:t>
            </a:r>
            <a:r>
              <a:rPr lang="ru-RU" sz="2000" b="1" dirty="0" smtClean="0"/>
              <a:t> горы, где изобразил деревенские избушки у крутого обрыва, на склонах которого растут сосны. Так в 1890 году появился рисунок «Пейзаж на Волге. Жилино близ Кинешмы» (9,8х15,8). Рисунок находится в Третьяковской галерее.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29322" y="500042"/>
            <a:ext cx="7143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З</a:t>
            </a:r>
            <a:endParaRPr lang="ru-RU" sz="9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14356"/>
            <a:ext cx="4572032" cy="342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572000" y="185736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З</a:t>
            </a:r>
            <a:r>
              <a:rPr lang="ru-RU" sz="2800" dirty="0" smtClean="0">
                <a:cs typeface="Times New Roman" pitchFamily="18" charset="0"/>
              </a:rPr>
              <a:t>аволжск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4214818"/>
            <a:ext cx="62865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Указом Президиума Верховного Совета РСФСР от 4 октября 1954 года рабочий посёлок Заволжье Кинешемского района Ивановской области был преобразован в город Заволжск. Такое название город получил по своему географическому положению относительно центра области – за Волгой.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86446" y="714356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И</a:t>
            </a:r>
            <a:endParaRPr lang="ru-RU" sz="9600" dirty="0"/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785786" y="4857760"/>
            <a:ext cx="65008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Могучая река вдохновляла известного художника Исаака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Ильича Левитана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создание значительных картин.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 вместе с тем привлекала художника скромная красота селений на берегу Волги. Он любил путешествовать по реке, любуясь с парохода волжскими берегами, часто высаживался на берег, делал наброски.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7686" y="2071678"/>
            <a:ext cx="310854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И</a:t>
            </a:r>
            <a:r>
              <a:rPr lang="ru-RU" sz="2800" dirty="0" smtClean="0">
                <a:cs typeface="Times New Roman" pitchFamily="18" charset="0"/>
              </a:rPr>
              <a:t>саак</a:t>
            </a:r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 И</a:t>
            </a:r>
            <a:r>
              <a:rPr lang="ru-RU" sz="2800" dirty="0" smtClean="0">
                <a:cs typeface="Times New Roman" pitchFamily="18" charset="0"/>
              </a:rPr>
              <a:t>льич </a:t>
            </a:r>
          </a:p>
          <a:p>
            <a:pPr lvl="2"/>
            <a:r>
              <a:rPr lang="ru-RU" sz="2800" dirty="0" smtClean="0">
                <a:cs typeface="Times New Roman" pitchFamily="18" charset="0"/>
              </a:rPr>
              <a:t>Левитан</a:t>
            </a:r>
          </a:p>
        </p:txBody>
      </p:sp>
      <p:pic>
        <p:nvPicPr>
          <p:cNvPr id="5" name="Picture 6" descr="http://im4-tub-ru.yandex.net/i?id=33357282-17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928670"/>
            <a:ext cx="2911475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5008" y="214290"/>
            <a:ext cx="8771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К</a:t>
            </a:r>
            <a:endParaRPr lang="ru-RU" sz="9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28926" y="1428736"/>
            <a:ext cx="52228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ru-RU" sz="2800" dirty="0" err="1" smtClean="0">
                <a:solidFill>
                  <a:srgbClr val="FF0000"/>
                </a:solidFill>
                <a:cs typeface="Times New Roman" pitchFamily="18" charset="0"/>
              </a:rPr>
              <a:t>К</a:t>
            </a:r>
            <a:r>
              <a:rPr lang="ru-RU" sz="2800" dirty="0" err="1" smtClean="0">
                <a:cs typeface="Times New Roman" pitchFamily="18" charset="0"/>
              </a:rPr>
              <a:t>окорев</a:t>
            </a:r>
            <a:r>
              <a:rPr lang="ru-RU" sz="2800" dirty="0" smtClean="0">
                <a:cs typeface="Times New Roman" pitchFamily="18" charset="0"/>
              </a:rPr>
              <a:t> Павел Андреевич </a:t>
            </a:r>
          </a:p>
        </p:txBody>
      </p:sp>
      <p:pic>
        <p:nvPicPr>
          <p:cNvPr id="4" name="Picture 9" descr="IMAGE0256"/>
          <p:cNvPicPr>
            <a:picLocks noChangeAspect="1" noChangeArrowheads="1"/>
          </p:cNvPicPr>
          <p:nvPr/>
        </p:nvPicPr>
        <p:blipFill>
          <a:blip r:embed="rId2" cstate="print"/>
          <a:srcRect l="19824" t="6837" r="15553" b="68602"/>
          <a:stretch>
            <a:fillRect/>
          </a:stretch>
        </p:blipFill>
        <p:spPr bwMode="auto">
          <a:xfrm>
            <a:off x="857224" y="928670"/>
            <a:ext cx="1978025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000364" y="1857364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Один из восьми Героев Советского Союза, наш земляк. В Красной армии с 1941 года, участвовал в обороне Москвы. Он остался на захваченном плацдарме и отражал контратаки противника. Выкатив орудие на прямую наводку, меткими выстрелами уничтожил штурмовое орудие и четыре станковых пулемета с расчетами.</a:t>
            </a:r>
          </a:p>
          <a:p>
            <a:r>
              <a:rPr lang="ru-RU" b="1" dirty="0" smtClean="0"/>
              <a:t>В одном из боев расчет </a:t>
            </a:r>
            <a:r>
              <a:rPr lang="ru-RU" b="1" dirty="0" err="1" smtClean="0"/>
              <a:t>Кокорева</a:t>
            </a:r>
            <a:r>
              <a:rPr lang="ru-RU" b="1" dirty="0" smtClean="0"/>
              <a:t> погиб, а сам он получил осколочные ранения. Превозмогая боль, он продолжал вести огонь из орудия по танкам и пехоте. Уничтожил два танка и до сорока вражеских автоматчиков. Когда контратака была отбита, тяжелораненого </a:t>
            </a:r>
            <a:r>
              <a:rPr lang="ru-RU" b="1" dirty="0" err="1" smtClean="0"/>
              <a:t>Кокорева</a:t>
            </a:r>
            <a:r>
              <a:rPr lang="ru-RU" b="1" dirty="0" smtClean="0"/>
              <a:t> вынесли на носилках с поля боя.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388" y="214290"/>
            <a:ext cx="9589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Л</a:t>
            </a:r>
            <a:endParaRPr lang="ru-RU" sz="9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57950" y="1571612"/>
            <a:ext cx="1160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Л</a:t>
            </a:r>
            <a:r>
              <a:rPr lang="ru-RU" sz="2800" dirty="0" smtClean="0">
                <a:cs typeface="Times New Roman" pitchFamily="18" charset="0"/>
              </a:rPr>
              <a:t>ицей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4653136"/>
            <a:ext cx="61206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2000" b="1" dirty="0" smtClean="0"/>
              <a:t>02.03.2005 г. МОУ средняя общеобразовательная школа №1 г. Заволжска переименовано в МОУ Заволжский лицей (Постановление главы администрации Заволжского района Ивановской области №173 от 02.03.2005)</a:t>
            </a:r>
            <a:endParaRPr lang="ru-RU" sz="2000" b="1" dirty="0"/>
          </a:p>
        </p:txBody>
      </p:sp>
      <p:pic>
        <p:nvPicPr>
          <p:cNvPr id="19458" name="Picture 2" descr="https://portal.iv-edu.ru/dep/mouozavl/zavolgskiyrn_zavolgskijlicey/schoollife/photo/%D0%97%D0%B4%D0%B0%D0%BD%D0%B8%D0%B5%20%D0%BE%D1%81%D0%BD%D0%BE%D0%B2%D0%BD%D0%BE%D0%B9%20%D0%B8%20%D1%81%D1%82%D0%B0%D1%80%D1%88%D0%B5%D0%B9%20%D1%88%D0%BA%D0%BE%D0%BB%D1%8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2808312" cy="187221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11560" y="2852936"/>
            <a:ext cx="38884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        ул. Мира, д. 20                                                                           </a:t>
            </a:r>
            <a:endParaRPr lang="ru-RU" sz="1200" dirty="0" smtClean="0"/>
          </a:p>
          <a:p>
            <a:r>
              <a:rPr lang="ru-RU" sz="1200" b="1" dirty="0" smtClean="0"/>
              <a:t> (здание основной и старшей школы) </a:t>
            </a:r>
            <a:r>
              <a:rPr lang="ru-RU" sz="1100" b="1" dirty="0" smtClean="0"/>
              <a:t> </a:t>
            </a:r>
            <a:r>
              <a:rPr lang="ru-RU" b="1" dirty="0" smtClean="0"/>
              <a:t> </a:t>
            </a:r>
            <a:endParaRPr lang="ru-RU" dirty="0"/>
          </a:p>
        </p:txBody>
      </p:sp>
      <p:pic>
        <p:nvPicPr>
          <p:cNvPr id="19460" name="Picture 4" descr="https://portal.iv-edu.ru/dep/mouozavl/zavolgskiyrn_zavolgskijlicey/schoollife/photo/%D0%97%D0%B4%D0%B0%D0%BD%D0%B8%D0%B5%20%D0%BD%D0%B0%D1%87%D0%B0%D0%BB%D1%8C%D0%BD%D0%BE%D0%B9%20%D1%88%D0%BA%D0%BE%D0%BB%D1%8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214554"/>
            <a:ext cx="2736304" cy="186329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851920" y="4149080"/>
            <a:ext cx="30963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ул. Мира, д. 5 (здание начальной школы)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72198" y="214290"/>
            <a:ext cx="12602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 smtClean="0">
                <a:solidFill>
                  <a:srgbClr val="FF0000"/>
                </a:solidFill>
              </a:rPr>
              <a:t>М</a:t>
            </a:r>
            <a:endParaRPr lang="ru-RU" sz="96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64088" y="1412776"/>
            <a:ext cx="2463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cs typeface="Times New Roman" pitchFamily="18" charset="0"/>
              </a:rPr>
              <a:t>М</a:t>
            </a:r>
            <a:r>
              <a:rPr lang="ru-RU" sz="2400" dirty="0" smtClean="0">
                <a:cs typeface="Times New Roman" pitchFamily="18" charset="0"/>
              </a:rPr>
              <a:t>узей школьный</a:t>
            </a:r>
            <a:endParaRPr lang="ru-RU" sz="2400" dirty="0"/>
          </a:p>
        </p:txBody>
      </p:sp>
      <p:pic>
        <p:nvPicPr>
          <p:cNvPr id="5" name="Рисунок 4" descr="C:\Documents and Settings\User\Рабочий стол\музей\DSC01381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2736304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Documents and Settings\User\Рабочий стол\музей\DSC01379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88840"/>
            <a:ext cx="2439144" cy="2008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Documents and Settings\User\Рабочий стол\музей\DSC01410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77072"/>
            <a:ext cx="2710120" cy="1942171"/>
          </a:xfrm>
          <a:prstGeom prst="rect">
            <a:avLst/>
          </a:prstGeom>
          <a:noFill/>
          <a:ln>
            <a:noFill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5076056" y="1844824"/>
            <a:ext cx="2519264" cy="219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Музей истории Заволжского лицея возник очень давно. Сначала он существовал как краеведческий музей средней школы №1. Он был образован в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1962</a:t>
            </a: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году. Его основателями были учитель истории Журавлева Юлия Дмитриевна, учитель химии </a:t>
            </a:r>
            <a:r>
              <a:rPr kumimoji="0" lang="ru-RU" sz="105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Вагина</a:t>
            </a: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Вера Сергеевна, учитель географии Горячева Алевтина Михайловна, учитель черчения и рисования </a:t>
            </a:r>
            <a:r>
              <a:rPr kumimoji="0" lang="ru-RU" sz="105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Дорин</a:t>
            </a: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Николай Иванович. 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683568" y="2492896"/>
            <a:ext cx="201622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18191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музейной экспозиции четыре отдела: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18191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18191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«Культура и быт населения нашего края»,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«Героика Великой Отечественной войны», «Летопись школьной жизни», «Дивные городища. История родного края»</a:t>
            </a:r>
            <a:endParaRPr kumimoji="0" lang="ru-RU" sz="1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83568" y="4797152"/>
            <a:ext cx="424847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 2013-2014 учебного года музеем руководит учитель русского языка и литературы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Малинкина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Наталья Владимировна. Музей стал победителем в областном смотре - конкурсе школьных музеев.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14942" y="642918"/>
            <a:ext cx="96212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Н</a:t>
            </a:r>
            <a:endParaRPr lang="ru-RU" sz="9600" dirty="0"/>
          </a:p>
        </p:txBody>
      </p:sp>
      <p:pic>
        <p:nvPicPr>
          <p:cNvPr id="38914" name="Picture 2" descr="Г.И.Невельско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14356"/>
            <a:ext cx="2500330" cy="320586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357554" y="1928802"/>
            <a:ext cx="55721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u-RU" sz="2800" dirty="0" err="1" smtClean="0">
                <a:solidFill>
                  <a:srgbClr val="FF0000"/>
                </a:solidFill>
                <a:cs typeface="Times New Roman" pitchFamily="18" charset="0"/>
              </a:rPr>
              <a:t>Н</a:t>
            </a:r>
            <a:r>
              <a:rPr lang="ru-RU" sz="2800" dirty="0" err="1" smtClean="0">
                <a:cs typeface="Times New Roman" pitchFamily="18" charset="0"/>
              </a:rPr>
              <a:t>евельской</a:t>
            </a:r>
            <a:r>
              <a:rPr lang="ru-RU" sz="2800" dirty="0" smtClean="0">
                <a:cs typeface="Times New Roman" pitchFamily="18" charset="0"/>
              </a:rPr>
              <a:t>  Геннадий Иванович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57554" y="2928934"/>
            <a:ext cx="43577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Мы имеем все основания гордиться, что наша заволжская земля связана с именем адмирала Геннадия Ивановича </a:t>
            </a:r>
            <a:r>
              <a:rPr lang="ru-RU" b="1" dirty="0" err="1" smtClean="0"/>
              <a:t>Невельского</a:t>
            </a:r>
            <a:r>
              <a:rPr lang="ru-RU" b="1" dirty="0" smtClean="0"/>
              <a:t>, русского морского путешественника и открывателя Дальнего Востока. Долгие годы он приезжал в Кинешму погостить к родной сестре, здесь проводили лето его дети, в Кинешме похоронена мать </a:t>
            </a:r>
            <a:r>
              <a:rPr lang="ru-RU" b="1" dirty="0" err="1" smtClean="0"/>
              <a:t>Невельского</a:t>
            </a:r>
            <a:r>
              <a:rPr lang="ru-RU" b="1" dirty="0" smtClean="0"/>
              <a:t>, а в Заволжском районе в собственном имении </a:t>
            </a:r>
            <a:r>
              <a:rPr lang="ru-RU" b="1" dirty="0" err="1" smtClean="0"/>
              <a:t>Рогозиниха</a:t>
            </a:r>
            <a:r>
              <a:rPr lang="ru-RU" b="1" dirty="0" smtClean="0"/>
              <a:t> каждое лето жила большая семья Геннадия Ивановича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28184" y="404664"/>
            <a:ext cx="101662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О</a:t>
            </a:r>
            <a:endParaRPr lang="ru-RU" sz="9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628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ru-RU" sz="2400" dirty="0" smtClean="0">
                <a:solidFill>
                  <a:srgbClr val="FF0000"/>
                </a:solidFill>
                <a:cs typeface="Times New Roman" pitchFamily="18" charset="0"/>
              </a:rPr>
              <a:t>О</a:t>
            </a:r>
            <a:r>
              <a:rPr lang="ru-RU" sz="2400" dirty="0" smtClean="0">
                <a:cs typeface="Times New Roman" pitchFamily="18" charset="0"/>
              </a:rPr>
              <a:t>гуз Алексей</a:t>
            </a:r>
          </a:p>
          <a:p>
            <a:pPr lvl="2"/>
            <a:r>
              <a:rPr lang="ru-RU" sz="2400" dirty="0" smtClean="0">
                <a:cs typeface="Times New Roman" pitchFamily="18" charset="0"/>
              </a:rPr>
              <a:t>Александрович</a:t>
            </a:r>
          </a:p>
        </p:txBody>
      </p:sp>
      <p:pic>
        <p:nvPicPr>
          <p:cNvPr id="5" name="Рисунок 4" descr="G:\фото школа\img109.jpg"/>
          <p:cNvPicPr/>
          <p:nvPr/>
        </p:nvPicPr>
        <p:blipFill>
          <a:blip r:embed="rId2" cstate="print"/>
          <a:srcRect l="8777" t="22417" r="35718" b="22916"/>
          <a:stretch>
            <a:fillRect/>
          </a:stretch>
        </p:blipFill>
        <p:spPr bwMode="auto">
          <a:xfrm rot="5400000">
            <a:off x="1799691" y="224645"/>
            <a:ext cx="1872209" cy="28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3568" y="2636912"/>
            <a:ext cx="64807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/>
              <a:t>Огуз Алексей Александрович – учитель-фронтовик, преподавал в нашей школе математику, астрономию сразу после войны. Его очень любили и уважали. На уроках Алексея Александровича всегда было интересно. Глядя на учителя математики, способного  вдохновенно рассказывать о поэзии Лермонтова, трудно было узнать настоящего героя, не раз рисковавшего жизнью ради Родины.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/>
              <a:t>Во время Великой Отечественной войны  Алексей Александрович </a:t>
            </a: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служил в железнодорожных войсках. Вражеские танки прорвались к городу Воронежу. Группе воинов-железнодорожников, в нее входил и Алексей Александрович, приказали заминировать мост и охранять его. Мост приказали не взрывать, пока не будет угрозы его захвата врагом. Мост имел большое значение для наших войск, которые были на подходе. Отряд железнодорожников отразил все атаки врага, и тогда гитлеровцы решили уничтожить защитников моста артиллерийским огнем. И тут загорелся один из зарядов, которыми минирован мост. Мог произойти взрыв в любой момент. И тогда  Алексей Александрович выпрыгнул из окопа и кинулся к заряду. Он за несколько секунд до взрыва сорвал заряд и бросил в реку. Мост был спасен. Осколками мины отец был ранен в ногу и лицо, но продолжал сражаться с врагом еще двое суток. И тут подоспели наши войска. По спасенному мосту прошли советские танки и артиллерия. Сейчас на этом месте стоит памятник героям </a:t>
            </a:r>
            <a:r>
              <a:rPr lang="ru-RU" sz="12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ВОв</a:t>
            </a: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этот подвиг Огуз Алексей Александрович был награжден орденом «Красного знамени». </a:t>
            </a:r>
            <a:endParaRPr lang="ru-RU" sz="1600" b="1" dirty="0" smtClean="0">
              <a:latin typeface="Arial" pitchFamily="34" charset="0"/>
            </a:endParaRPr>
          </a:p>
          <a:p>
            <a:pPr algn="just"/>
            <a:endParaRPr lang="ru-RU" sz="1200" b="1" dirty="0" smtClean="0"/>
          </a:p>
          <a:p>
            <a:pPr algn="just"/>
            <a:endParaRPr lang="ru-RU" sz="1200" b="1" dirty="0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899592" y="5117995"/>
            <a:ext cx="77048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00" y="751344"/>
            <a:ext cx="607223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/>
              <a:t>Цель проекта</a:t>
            </a:r>
            <a:r>
              <a:rPr lang="ru-RU" sz="2000" dirty="0" smtClean="0"/>
              <a:t>: создание азбуки родного края для обучающихся начальной школы</a:t>
            </a:r>
            <a:r>
              <a:rPr lang="ru-RU" sz="2000" b="1" dirty="0" smtClean="0"/>
              <a:t>;  </a:t>
            </a:r>
            <a:r>
              <a:rPr lang="ru-RU" sz="2000" dirty="0" smtClean="0"/>
              <a:t>знакомство</a:t>
            </a:r>
            <a:r>
              <a:rPr lang="ru-RU" sz="2000" b="1" dirty="0" smtClean="0"/>
              <a:t> с </a:t>
            </a:r>
            <a:r>
              <a:rPr lang="ru-RU" sz="2000" dirty="0" smtClean="0"/>
              <a:t> историей родного края, с истоками любимого уголка земли; формирование патриотических чувств через изучение истории родного края.</a:t>
            </a:r>
            <a:r>
              <a:rPr lang="ru-RU" sz="2000" b="1" i="1" dirty="0" smtClean="0"/>
              <a:t> </a:t>
            </a:r>
          </a:p>
          <a:p>
            <a:pPr algn="just"/>
            <a:endParaRPr lang="ru-RU" sz="2000" b="1" i="1" dirty="0" smtClean="0"/>
          </a:p>
          <a:p>
            <a:pPr algn="just"/>
            <a:r>
              <a:rPr lang="ru-RU" sz="2000" b="1" i="1" dirty="0" smtClean="0"/>
              <a:t>Задачи проекта</a:t>
            </a:r>
            <a:r>
              <a:rPr lang="ru-RU" sz="2000" b="1" dirty="0" smtClean="0"/>
              <a:t>: </a:t>
            </a:r>
            <a:r>
              <a:rPr lang="ru-RU" sz="2000" dirty="0" smtClean="0"/>
              <a:t>расширение и углубление знаний учащихся по истории родного города; приобщение учащихся к самостоятельному получению знаний на основе сбора и изучения краеведческого материала,  развитие познавательного интереса учащихся начальной школы к изучению истории родного края; воспитание у учащихся уважения к историческому прошлому своего народа, ответственности за судьбу родного края и страны; формирование активной жизненной позиции.</a:t>
            </a:r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</p:txBody>
      </p:sp>
    </p:spTree>
    <p:extLst>
      <p:ext uri="{BB962C8B-B14F-4D97-AF65-F5344CB8AC3E}">
        <p14:creationId xmlns="" xmlns:p14="http://schemas.microsoft.com/office/powerpoint/2010/main" val="236551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5008" y="357166"/>
            <a:ext cx="9605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П</a:t>
            </a:r>
            <a:endParaRPr lang="ru-RU" sz="9600" dirty="0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428868"/>
            <a:ext cx="2808030" cy="353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929058" y="171448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П</a:t>
            </a:r>
            <a:r>
              <a:rPr lang="ru-RU" sz="2800" dirty="0" smtClean="0">
                <a:cs typeface="Times New Roman" pitchFamily="18" charset="0"/>
              </a:rPr>
              <a:t>амятник Фрунзе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1142984"/>
            <a:ext cx="414340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Михаил Васильевич Фрунзе (1885-1925) - известный революционер-большевик. В 1918 г. стал первым губернатором вновь созданной Иваново-Вознесенской губернии. По его инициативе в Иванове открыт один из первых технических вузов - политехнический институт. В 1925 г. имя М.В.Фрунзе присвоено Заволжскому химическому заводу. Одна из основных улиц поселка Заволжье названа в его честь.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88224" y="116632"/>
            <a:ext cx="84029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Р</a:t>
            </a:r>
            <a:endParaRPr lang="ru-RU" sz="9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52120" y="836712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endParaRPr lang="ru-RU" sz="2800" dirty="0" smtClean="0">
              <a:cs typeface="Times New Roman" pitchFamily="18" charset="0"/>
            </a:endParaRPr>
          </a:p>
          <a:p>
            <a:pPr lvl="2"/>
            <a:r>
              <a:rPr lang="ru-RU" sz="2000" dirty="0" smtClean="0">
                <a:solidFill>
                  <a:srgbClr val="FF0000"/>
                </a:solidFill>
                <a:cs typeface="Times New Roman" pitchFamily="18" charset="0"/>
              </a:rPr>
              <a:t>Р</a:t>
            </a:r>
            <a:r>
              <a:rPr lang="ru-RU" sz="2000" dirty="0" smtClean="0">
                <a:cs typeface="Times New Roman" pitchFamily="18" charset="0"/>
              </a:rPr>
              <a:t>узский Николай </a:t>
            </a:r>
          </a:p>
          <a:p>
            <a:pPr lvl="2"/>
            <a:r>
              <a:rPr lang="ru-RU" sz="2000" dirty="0" smtClean="0">
                <a:cs typeface="Times New Roman" pitchFamily="18" charset="0"/>
              </a:rPr>
              <a:t>Павлович</a:t>
            </a:r>
          </a:p>
        </p:txBody>
      </p:sp>
      <p:pic>
        <p:nvPicPr>
          <p:cNvPr id="14338" name="Picture 2" descr="Портрет Николая Павловича Рузског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764704"/>
            <a:ext cx="1728192" cy="276510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1560" y="620688"/>
            <a:ext cx="41044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/>
              <a:t>На живописном берегу Волги в Заволжском районе Ивановской области располагалось имение Студеные Ключи крупного сахарозаводчика, землевладельца, </a:t>
            </a:r>
            <a:r>
              <a:rPr lang="ru-RU" sz="1200" b="1" dirty="0" err="1" smtClean="0"/>
              <a:t>пароходовладельца</a:t>
            </a:r>
            <a:r>
              <a:rPr lang="ru-RU" sz="1200" b="1" dirty="0" smtClean="0"/>
              <a:t> Николая Павловича Рузского. Интересно, что дворяне Рузские принадлежали к одной из ветвей рода Лермонтовых. </a:t>
            </a:r>
          </a:p>
          <a:p>
            <a:pPr algn="just"/>
            <a:r>
              <a:rPr lang="ru-RU" sz="1200" b="1" dirty="0" smtClean="0"/>
              <a:t>Студеные Ключи до революции были одним из культурных центров Кинешемского края. Николай Павлович Рузский был большим любителем искусства. Среди его друзей было много музыкантов, в т.ч. С.С. Прокофьев, С.В. Рахманинов, много художников. Николай Павлович играл на виолончели. Вторая баллада для виолончели Прокофьева была посвящена ему и им же была первым исполнена. </a:t>
            </a:r>
          </a:p>
          <a:p>
            <a:pPr algn="just"/>
            <a:r>
              <a:rPr lang="ru-RU" sz="1200" b="1" dirty="0" smtClean="0"/>
              <a:t>Будучи знатоком и ценителем искусства, Николай Павлович собрал в Студеных Ключах удивительную коллекцию живописи, фарфора, вышивок, предметов декоративно-прикладного искусства.</a:t>
            </a:r>
          </a:p>
          <a:p>
            <a:pPr algn="just"/>
            <a:r>
              <a:rPr lang="ru-RU" sz="1200" b="1" dirty="0" smtClean="0"/>
              <a:t>Н.П. Рузский старался приобщить к культуре, знаниям и крестьян. В 1917 он на свои средства закончил строительство Дома просвещения в ближайшем селе Воздвиженье, собирал для этого дом библиотеку. На Рождество в усадьбе устраивались елки для крестьянских детей. </a:t>
            </a:r>
          </a:p>
          <a:p>
            <a:pPr algn="just"/>
            <a:r>
              <a:rPr lang="ru-RU" sz="1200" b="1" dirty="0" smtClean="0"/>
              <a:t>В 1918 г. Николай Павлович уезжает за границу и умирает в Париже в 1927 г. В Студеных Ключах Рузский оставил свою чудесную коллекцию.</a:t>
            </a:r>
          </a:p>
          <a:p>
            <a:pPr algn="just"/>
            <a:r>
              <a:rPr lang="ru-RU" sz="1200" b="1" dirty="0" smtClean="0"/>
              <a:t>В 1919 году художественные ценности из усадьбы были переданы в государственные музеи Кинешмы, Иваново-Вознесенска.</a:t>
            </a:r>
            <a:endParaRPr lang="ru-RU" sz="1200" b="1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293096"/>
            <a:ext cx="3093918" cy="2018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00760" y="714356"/>
            <a:ext cx="8370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С</a:t>
            </a:r>
            <a:endParaRPr lang="ru-RU" sz="9600" dirty="0"/>
          </a:p>
        </p:txBody>
      </p:sp>
      <p:pic>
        <p:nvPicPr>
          <p:cNvPr id="3" name="Picture 7" descr="-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7" y="571480"/>
            <a:ext cx="3929090" cy="302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786314" y="2071678"/>
            <a:ext cx="39864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С</a:t>
            </a:r>
            <a:r>
              <a:rPr lang="ru-RU" sz="2800" dirty="0" smtClean="0">
                <a:cs typeface="Times New Roman" pitchFamily="18" charset="0"/>
              </a:rPr>
              <a:t>вято-Богоявленский храм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3718679"/>
            <a:ext cx="66437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Первые данные о Богоявленской церкви упомянуты в 1628г. Строительство каменного храма началось на средства прихожан ещё при Петре Великом и завершилось в 1778г. Вновь выстроенный храм был освещён в честь Богоявления Господня. Храм был богат и имел много достопримечательностей, здесь было три престола (сейчас остался один), множество церковной утвари из золота и серебра, большое количество икон. 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57884" y="500042"/>
            <a:ext cx="79380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Т</a:t>
            </a:r>
            <a:endParaRPr lang="ru-RU" sz="9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421481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/>
              <a:t>Святой источник расположен у деревни Вершинино. Преподобный Тихон </a:t>
            </a:r>
            <a:r>
              <a:rPr lang="ru-RU" sz="2000" b="1" dirty="0" err="1" smtClean="0"/>
              <a:t>Лухский</a:t>
            </a:r>
            <a:r>
              <a:rPr lang="ru-RU" sz="2000" b="1" dirty="0" smtClean="0"/>
              <a:t> в начале 1490-х жил в наших краях и по преданию самолично расчистил этот источник и освятил его.</a:t>
            </a:r>
            <a:endParaRPr lang="ru-RU" sz="2000" b="1" dirty="0"/>
          </a:p>
        </p:txBody>
      </p:sp>
      <p:pic>
        <p:nvPicPr>
          <p:cNvPr id="33796" name="Picture 4" descr="http://sobory.ru/pic/11150/11181b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3000372"/>
            <a:ext cx="2151462" cy="330994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14810" y="185736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Т</a:t>
            </a:r>
            <a:r>
              <a:rPr lang="ru-RU" sz="2800" dirty="0" smtClean="0">
                <a:cs typeface="Times New Roman" pitchFamily="18" charset="0"/>
              </a:rPr>
              <a:t>ихон </a:t>
            </a:r>
            <a:r>
              <a:rPr lang="ru-RU" sz="2800" dirty="0" err="1" smtClean="0">
                <a:cs typeface="Times New Roman" pitchFamily="18" charset="0"/>
              </a:rPr>
              <a:t>Лухский</a:t>
            </a:r>
            <a:endParaRPr lang="ru-RU" sz="2800" dirty="0" smtClean="0">
              <a:cs typeface="Times New Roman" pitchFamily="18" charset="0"/>
            </a:endParaRPr>
          </a:p>
          <a:p>
            <a:pPr lvl="2"/>
            <a:r>
              <a:rPr lang="ru-RU" sz="2800" dirty="0" smtClean="0">
                <a:cs typeface="Times New Roman" pitchFamily="18" charset="0"/>
              </a:rPr>
              <a:t>преподобный</a:t>
            </a:r>
          </a:p>
        </p:txBody>
      </p:sp>
      <p:pic>
        <p:nvPicPr>
          <p:cNvPr id="33798" name="Picture 6" descr="БИБЛИОТЕКА ИЗОБРАЗИТЕЛЬНЫХ ИСКУССТВ - Наумова (Комарова) Мария Владимиров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785794"/>
            <a:ext cx="2571768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88224" y="260648"/>
            <a:ext cx="8579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У</a:t>
            </a:r>
            <a:endParaRPr lang="ru-RU" sz="9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64088" y="1628800"/>
            <a:ext cx="295382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У</a:t>
            </a:r>
            <a:r>
              <a:rPr lang="ru-RU" sz="2800" dirty="0" smtClean="0">
                <a:cs typeface="Times New Roman" pitchFamily="18" charset="0"/>
              </a:rPr>
              <a:t>чителя-</a:t>
            </a:r>
          </a:p>
          <a:p>
            <a:pPr lvl="2"/>
            <a:r>
              <a:rPr lang="ru-RU" sz="2800" dirty="0" smtClean="0">
                <a:cs typeface="Times New Roman" pitchFamily="18" charset="0"/>
              </a:rPr>
              <a:t>фронтовики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3429000"/>
            <a:ext cx="504056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В 1941 году началась Великая Отечественная война. Учителя уходили на фронт. Смирнов Александр Яковлевич (преподаватель математики), </a:t>
            </a:r>
            <a:r>
              <a:rPr lang="ru-RU" sz="1400" b="1" dirty="0" err="1" smtClean="0"/>
              <a:t>Силко</a:t>
            </a:r>
            <a:r>
              <a:rPr lang="ru-RU" sz="1400" b="1" dirty="0" smtClean="0"/>
              <a:t> Павел Савельевич (преподаватель физкультуры), Третьяков Алексей Николаевич (преподаватель истории), Шумилин Михаил Петрович (преподаватель русского языка). Ушли и не вернулись! Директором стала Кузнецова Анна Гавриловна, которая работала всю войну до 1946 года.</a:t>
            </a:r>
          </a:p>
          <a:p>
            <a:endParaRPr lang="ru-RU" sz="1200" b="1" dirty="0"/>
          </a:p>
        </p:txBody>
      </p:sp>
      <p:pic>
        <p:nvPicPr>
          <p:cNvPr id="5" name="Рисунок 4" descr="G:\фото школа\img116.jpg"/>
          <p:cNvPicPr/>
          <p:nvPr/>
        </p:nvPicPr>
        <p:blipFill>
          <a:blip r:embed="rId2" cstate="print"/>
          <a:srcRect l="37816" t="40638" r="44151" b="53806"/>
          <a:stretch>
            <a:fillRect/>
          </a:stretch>
        </p:blipFill>
        <p:spPr bwMode="auto">
          <a:xfrm rot="16200000">
            <a:off x="395537" y="1124745"/>
            <a:ext cx="2160242" cy="129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85786" y="2857496"/>
            <a:ext cx="12062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err="1" smtClean="0"/>
              <a:t>Силко</a:t>
            </a:r>
            <a:r>
              <a:rPr lang="ru-RU" sz="1400" b="1" dirty="0" smtClean="0"/>
              <a:t> Павел </a:t>
            </a:r>
          </a:p>
          <a:p>
            <a:r>
              <a:rPr lang="ru-RU" sz="1400" b="1" dirty="0" smtClean="0"/>
              <a:t>Савельевич</a:t>
            </a:r>
            <a:endParaRPr lang="ru-RU" sz="1400" dirty="0"/>
          </a:p>
        </p:txBody>
      </p:sp>
      <p:pic>
        <p:nvPicPr>
          <p:cNvPr id="7" name="Рисунок 6" descr="G:\фото школа\img116.jpg"/>
          <p:cNvPicPr/>
          <p:nvPr/>
        </p:nvPicPr>
        <p:blipFill>
          <a:blip r:embed="rId2" cstate="print"/>
          <a:srcRect l="59413" t="31045" r="27973" b="64817"/>
          <a:stretch>
            <a:fillRect/>
          </a:stretch>
        </p:blipFill>
        <p:spPr bwMode="auto">
          <a:xfrm rot="16200000">
            <a:off x="2051720" y="1052736"/>
            <a:ext cx="208823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323528" y="2832611"/>
            <a:ext cx="5543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3822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Шумилин Михаил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3822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Петрович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Рисунок 8" descr="G:\фото школа\img116.jpg"/>
          <p:cNvPicPr/>
          <p:nvPr/>
        </p:nvPicPr>
        <p:blipFill>
          <a:blip r:embed="rId2" cstate="print"/>
          <a:srcRect l="43262" t="59955" r="45500" b="35069"/>
          <a:stretch>
            <a:fillRect/>
          </a:stretch>
        </p:blipFill>
        <p:spPr bwMode="auto">
          <a:xfrm rot="16200000">
            <a:off x="3959932" y="1016730"/>
            <a:ext cx="208823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355976" y="2852936"/>
            <a:ext cx="14349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Кузнецова Анна</a:t>
            </a:r>
          </a:p>
          <a:p>
            <a:r>
              <a:rPr lang="ru-RU" sz="1400" b="1" dirty="0" smtClean="0"/>
              <a:t> Гавриловна</a:t>
            </a:r>
            <a:endParaRPr lang="ru-RU" sz="1400" dirty="0"/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857224" y="5357826"/>
            <a:ext cx="48965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Учителя-участники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ВОв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пришедшие в школу в послевоенное время,  явились настоящими наставниками, воспитывающими школьников личным примером.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Рисунок 11" descr="G:\школа 2\img123.jpg"/>
          <p:cNvPicPr/>
          <p:nvPr/>
        </p:nvPicPr>
        <p:blipFill>
          <a:blip r:embed="rId3" cstate="print"/>
          <a:srcRect l="66529" t="1625" r="9520" b="75628"/>
          <a:stretch>
            <a:fillRect/>
          </a:stretch>
        </p:blipFill>
        <p:spPr bwMode="auto">
          <a:xfrm>
            <a:off x="5940152" y="2780928"/>
            <a:ext cx="1440160" cy="206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G:\фото школа\img109.jpg"/>
          <p:cNvPicPr/>
          <p:nvPr/>
        </p:nvPicPr>
        <p:blipFill>
          <a:blip r:embed="rId4" cstate="print"/>
          <a:srcRect l="37621" t="47669" r="35718" b="41300"/>
          <a:stretch>
            <a:fillRect/>
          </a:stretch>
        </p:blipFill>
        <p:spPr bwMode="auto">
          <a:xfrm rot="5400000">
            <a:off x="7220336" y="3084920"/>
            <a:ext cx="2016224" cy="140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7524328" y="5013176"/>
            <a:ext cx="1437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/>
              <a:t>Огуз Алексей </a:t>
            </a:r>
          </a:p>
          <a:p>
            <a:pPr algn="ctr"/>
            <a:r>
              <a:rPr lang="ru-RU" sz="1400" b="1" dirty="0" smtClean="0"/>
              <a:t>Александрович </a:t>
            </a: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868144" y="5013176"/>
            <a:ext cx="1589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Касаткин Василий</a:t>
            </a:r>
          </a:p>
          <a:p>
            <a:r>
              <a:rPr lang="ru-RU" sz="1400" b="1" dirty="0" smtClean="0"/>
              <a:t> Сергеевич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72132" y="642918"/>
            <a:ext cx="10759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Ф</a:t>
            </a:r>
            <a:endParaRPr lang="ru-RU" sz="9600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00042"/>
            <a:ext cx="324007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643306" y="2071678"/>
            <a:ext cx="4357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Ф</a:t>
            </a:r>
            <a:r>
              <a:rPr lang="ru-RU" sz="2800" dirty="0" smtClean="0">
                <a:cs typeface="Times New Roman" pitchFamily="18" charset="0"/>
              </a:rPr>
              <a:t>илософов Василий Аркадьевич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00496" y="3214686"/>
            <a:ext cx="36433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территории современного Заволжска находилась усадьба Мысы. История ее связана с возникновением в этих местах первого химического предприятия</a:t>
            </a:r>
            <a:r>
              <a:rPr lang="ru-RU" b="1" dirty="0" smtClean="0"/>
              <a:t>.</a:t>
            </a:r>
            <a:r>
              <a:rPr lang="ru-RU" dirty="0" smtClean="0"/>
              <a:t> Ее владелец, отставной поручик Василий Аркадьевич Философов, был основателем завода. Позже он продает завод </a:t>
            </a:r>
            <a:r>
              <a:rPr lang="ru-RU" dirty="0" err="1" smtClean="0"/>
              <a:t>Бурнаевым-Курочкиным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86446" y="500042"/>
            <a:ext cx="86273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Х</a:t>
            </a:r>
            <a:endParaRPr lang="ru-RU" sz="9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6248" y="1785926"/>
            <a:ext cx="45775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Х</a:t>
            </a:r>
            <a:r>
              <a:rPr lang="ru-RU" sz="2800" dirty="0" smtClean="0">
                <a:cs typeface="Times New Roman" pitchFamily="18" charset="0"/>
              </a:rPr>
              <a:t>удожественно-краеведческий</a:t>
            </a:r>
          </a:p>
          <a:p>
            <a:pPr lvl="2" algn="ctr"/>
            <a:r>
              <a:rPr lang="ru-RU" sz="2800" dirty="0" smtClean="0">
                <a:cs typeface="Times New Roman" pitchFamily="18" charset="0"/>
              </a:rPr>
              <a:t> музей</a:t>
            </a:r>
          </a:p>
        </p:txBody>
      </p:sp>
      <p:pic>
        <p:nvPicPr>
          <p:cNvPr id="5" name="Объект 5" descr="Городской музей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85794"/>
            <a:ext cx="3535362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28662" y="3857628"/>
            <a:ext cx="571504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Заволжский городской музей</a:t>
            </a:r>
            <a:r>
              <a:rPr lang="ru-RU" sz="2000" b="1" dirty="0" smtClean="0"/>
              <a:t>, первый особняк </a:t>
            </a:r>
            <a:r>
              <a:rPr lang="ru-RU" sz="2000" b="1" dirty="0" err="1" smtClean="0"/>
              <a:t>Бурнаевых</a:t>
            </a:r>
            <a:r>
              <a:rPr lang="ru-RU" sz="2000" b="1" dirty="0" smtClean="0"/>
              <a:t> – Курочкиных, был построен в 1907 – 1908 году. Глядя на здание с Волги, несложно увидеть в нём сходство с западноевропейским замком. Музей здесь размещается с 1986 года.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60232" y="188640"/>
            <a:ext cx="9941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Ц</a:t>
            </a:r>
            <a:endParaRPr lang="ru-RU" sz="9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1484784"/>
            <a:ext cx="3347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r>
              <a:rPr 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Ц</a:t>
            </a:r>
            <a:r>
              <a:rPr lang="ru-RU" sz="2000" b="1" dirty="0" smtClean="0">
                <a:cs typeface="Times New Roman" pitchFamily="18" charset="0"/>
              </a:rPr>
              <a:t>ентральная улица</a:t>
            </a:r>
          </a:p>
          <a:p>
            <a:pPr lvl="2" algn="ctr"/>
            <a:r>
              <a:rPr lang="ru-RU" sz="2000" b="1" dirty="0" smtClean="0">
                <a:cs typeface="Times New Roman" pitchFamily="18" charset="0"/>
              </a:rPr>
              <a:t> города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924944"/>
            <a:ext cx="3456384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Самой первой улицей молодого города была улица Фрунзе. В 1960-е годы начала активно застраиваться улица Советская, которая становится второй главной улицей Заволжска.</a:t>
            </a:r>
          </a:p>
          <a:p>
            <a:r>
              <a:rPr lang="ru-RU" sz="1600" dirty="0" smtClean="0"/>
              <a:t>В 1968 году главная улица города - Советская - была переименована в улицу Мира.</a:t>
            </a:r>
          </a:p>
          <a:p>
            <a:r>
              <a:rPr lang="ru-RU" sz="1600" dirty="0" smtClean="0"/>
              <a:t>Сегодня улицу Мира справедливо можно считать центральной улицей нашего города.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4" name="Picture 2" descr="-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2609850" cy="169545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11560" y="2420888"/>
            <a:ext cx="25333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Улица Фрунзе. Фото 1960-х г.г.</a:t>
            </a:r>
            <a:endParaRPr lang="ru-RU" sz="14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764704"/>
            <a:ext cx="2689225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3286116" y="2357430"/>
            <a:ext cx="3851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Перекресток улиц Фрунзе и Советской. </a:t>
            </a:r>
          </a:p>
          <a:p>
            <a:r>
              <a:rPr lang="ru-RU" sz="1400" b="1" dirty="0" smtClean="0"/>
              <a:t>Фото 1958 г.</a:t>
            </a:r>
            <a:endParaRPr lang="ru-RU" sz="1400" b="1" dirty="0"/>
          </a:p>
        </p:txBody>
      </p:sp>
      <p:pic>
        <p:nvPicPr>
          <p:cNvPr id="8197" name="Picture 5" descr="-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924944"/>
            <a:ext cx="2647950" cy="2057401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788024" y="5013176"/>
            <a:ext cx="237626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Улица Мира.</a:t>
            </a:r>
            <a:br>
              <a:rPr lang="ru-RU" sz="1400" b="1" dirty="0" smtClean="0"/>
            </a:br>
            <a:r>
              <a:rPr lang="ru-RU" sz="1400" b="1" dirty="0" smtClean="0"/>
              <a:t>Вид с колеса обозрения.</a:t>
            </a:r>
            <a:br>
              <a:rPr lang="ru-RU" sz="1400" b="1" dirty="0" smtClean="0"/>
            </a:br>
            <a:r>
              <a:rPr lang="ru-RU" sz="1400" b="1" dirty="0" smtClean="0"/>
              <a:t>1980-е годы.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86380" y="571480"/>
            <a:ext cx="88517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Ч</a:t>
            </a:r>
            <a:endParaRPr lang="ru-RU" sz="9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928669"/>
            <a:ext cx="2571768" cy="3804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357686" y="1928802"/>
            <a:ext cx="2401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ru-RU" sz="2800" dirty="0" err="1" smtClean="0">
                <a:solidFill>
                  <a:srgbClr val="FF0000"/>
                </a:solidFill>
                <a:cs typeface="Times New Roman" pitchFamily="18" charset="0"/>
              </a:rPr>
              <a:t>Ч</a:t>
            </a:r>
            <a:r>
              <a:rPr lang="ru-RU" sz="2800" dirty="0" err="1" smtClean="0">
                <a:cs typeface="Times New Roman" pitchFamily="18" charset="0"/>
              </a:rPr>
              <a:t>ирково</a:t>
            </a:r>
            <a:endParaRPr lang="ru-RU" sz="2800" dirty="0" smtClean="0">
              <a:cs typeface="Times New Roman" pitchFamily="18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643306" y="2571744"/>
            <a:ext cx="364333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76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Рядом с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Алекиным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располагалась деревня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Чирково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Находилась она на столбовой дороге из Кинешмы в Кострому и Галич. Жители деревни промышляли рыбной ловлей, перевозом через Волгу пассажиров и содержанием ямских лошадей, кое-кто из них имел лавочки и бойко торговал. Были здесь и владельцы постоялых дворов. Ещё в 1950-е годы вдоль тракта росли огромные берёзы, которым было за 100 лет.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00192" y="332656"/>
            <a:ext cx="12891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Ш</a:t>
            </a:r>
            <a:endParaRPr lang="ru-RU" sz="9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80112" y="1916832"/>
            <a:ext cx="2117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Ш</a:t>
            </a:r>
            <a:r>
              <a:rPr lang="ru-RU" sz="2800" dirty="0" smtClean="0">
                <a:cs typeface="Times New Roman" pitchFamily="18" charset="0"/>
              </a:rPr>
              <a:t>кола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55576" y="3933056"/>
            <a:ext cx="2736304" cy="183860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55576" y="566124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/>
              <a:t>Средняя школа № 1 </a:t>
            </a:r>
            <a:br>
              <a:rPr lang="ru-RU" sz="1400" b="1" dirty="0" smtClean="0"/>
            </a:br>
            <a:r>
              <a:rPr lang="ru-RU" sz="1400" b="1" dirty="0" smtClean="0"/>
              <a:t>(ныне Заволжский лицей). Построена в 1960 г., рассчитана на 520 учеников. </a:t>
            </a:r>
            <a:br>
              <a:rPr lang="ru-RU" sz="1400" b="1" dirty="0" smtClean="0"/>
            </a:br>
            <a:r>
              <a:rPr lang="ru-RU" sz="1400" b="1" dirty="0" smtClean="0"/>
              <a:t>Фото 1970-х г.г.</a:t>
            </a:r>
            <a:endParaRPr lang="ru-RU" sz="1400" b="1" dirty="0"/>
          </a:p>
        </p:txBody>
      </p:sp>
      <p:pic>
        <p:nvPicPr>
          <p:cNvPr id="8" name="Picture 2" descr="https://portal.iv-edu.ru/dep/mouozavl/zavolgskiyrn_zavolgskijlicey/schoollife/photo/%D0%97%D0%B4%D0%B0%D0%BD%D0%B8%D0%B5%20%D0%BE%D1%81%D0%BD%D0%BE%D0%B2%D0%BD%D0%BE%D0%B9%20%D0%B8%20%D1%81%D1%82%D0%B0%D1%80%D1%88%D0%B5%D0%B9%20%D1%88%D0%BA%D0%BE%D0%BB%D1%8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149080"/>
            <a:ext cx="2736304" cy="182420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292080" y="5949280"/>
            <a:ext cx="1357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Школа сегодня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635896" y="2348880"/>
            <a:ext cx="23397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1200" b="1" dirty="0" smtClean="0"/>
              <a:t>01.09.1952 г. На средства химического завода им. Фрунзе построено здание бывшей восьмилетней школы №2, нынешней начальной школы МОУ Заволжский лицей. В современном просторном здании и разместилась Заволжская средняя школа №1.</a:t>
            </a:r>
            <a:endParaRPr lang="ru-RU" sz="1200" b="1" dirty="0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620688"/>
            <a:ext cx="2456783" cy="183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683568" y="2636912"/>
            <a:ext cx="2592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1200" b="1" dirty="0" smtClean="0"/>
              <a:t>1936 г. Построено и сдано в эксплуатацию здание новой школы (ныне школа рабочей молодежи). Здесь размещается Заволжская семилетняя школа №8 пос. Заволжье Кинешемского района.</a:t>
            </a:r>
            <a:endParaRPr lang="ru-RU" sz="1200" b="1" dirty="0"/>
          </a:p>
        </p:txBody>
      </p:sp>
      <p:pic>
        <p:nvPicPr>
          <p:cNvPr id="15" name="Picture 4" descr="https://portal.iv-edu.ru/dep/mouozavl/zavolgskiyrn_zavolgskijlicey/schoollife/photo/%D0%97%D0%B4%D0%B0%D0%BD%D0%B8%D0%B5%20%D0%BD%D0%B0%D1%87%D0%B0%D0%BB%D1%8C%D0%BD%D0%BE%D0%B9%20%D1%88%D0%BA%D0%BE%D0%BB%D1%8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548680"/>
            <a:ext cx="2317488" cy="1578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Родной дом</a:t>
            </a:r>
            <a:endParaRPr lang="ru-RU" dirty="0"/>
          </a:p>
        </p:txBody>
      </p:sp>
      <p:pic>
        <p:nvPicPr>
          <p:cNvPr id="4" name="Picture 6" descr="http://www.motto.net.ua/large/201210/433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000240"/>
            <a:ext cx="6049663" cy="3781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43570" y="500042"/>
            <a:ext cx="132600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Щ</a:t>
            </a:r>
            <a:endParaRPr lang="ru-RU" sz="9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00562" y="2143116"/>
            <a:ext cx="2729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ru-RU" sz="2800" dirty="0" err="1" smtClean="0">
                <a:solidFill>
                  <a:srgbClr val="FF0000"/>
                </a:solidFill>
                <a:cs typeface="Times New Roman" pitchFamily="18" charset="0"/>
              </a:rPr>
              <a:t>Щ</a:t>
            </a:r>
            <a:r>
              <a:rPr lang="ru-RU" sz="2800" dirty="0" err="1" smtClean="0">
                <a:cs typeface="Times New Roman" pitchFamily="18" charset="0"/>
              </a:rPr>
              <a:t>елыково</a:t>
            </a:r>
            <a:endParaRPr lang="ru-RU" sz="2800" dirty="0" smtClean="0"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4000504"/>
            <a:ext cx="67866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Усадьба известного драматурга  Александра Николаевича Островского - имение ЩЕЛЫКОВО. Родина Снегурочки. Современное </a:t>
            </a:r>
            <a:r>
              <a:rPr lang="ru-RU" b="1" dirty="0" err="1" smtClean="0"/>
              <a:t>Щелыково</a:t>
            </a:r>
            <a:r>
              <a:rPr lang="ru-RU" b="1" dirty="0" smtClean="0"/>
              <a:t> это место, где раньше плелись лапти. Лапти плелись из липовой коры - лыка. Сбор коры раньше именовали - щипать лыко, деревню, а потом имение именно так и стали сокращенно называть </a:t>
            </a:r>
            <a:r>
              <a:rPr lang="ru-RU" b="1" i="1" dirty="0" err="1" smtClean="0"/>
              <a:t>Щелыково</a:t>
            </a:r>
            <a:r>
              <a:rPr lang="ru-RU" b="1" dirty="0" smtClean="0"/>
              <a:t> (ЩИПАТЬ ЛЫКО). Теперь в лаптях никто уже не ходит, но название осталось.</a:t>
            </a:r>
            <a:endParaRPr lang="ru-RU" b="1" dirty="0"/>
          </a:p>
        </p:txBody>
      </p:sp>
      <p:pic>
        <p:nvPicPr>
          <p:cNvPr id="26626" name="Picture 2" descr="http://sanatoriy-shelykovo.ru/Images/Gallery/4726da05-bcd5-4acf-8625-c7faa64500d9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14356"/>
            <a:ext cx="3806642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6248" y="928670"/>
            <a:ext cx="31935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Ъ Ы Ь</a:t>
            </a:r>
            <a:endParaRPr lang="ru-RU" sz="9600" dirty="0"/>
          </a:p>
        </p:txBody>
      </p:sp>
      <p:pic>
        <p:nvPicPr>
          <p:cNvPr id="6" name="Dezha-Vyu-Zavolzhsk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572396" y="6215082"/>
            <a:ext cx="304800" cy="3048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4638" y="2214554"/>
            <a:ext cx="4763246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sum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1538" y="2214554"/>
            <a:ext cx="4786346" cy="3554019"/>
          </a:xfrm>
          <a:prstGeom prst="rect">
            <a:avLst/>
          </a:prstGeom>
        </p:spPr>
      </p:pic>
      <p:pic>
        <p:nvPicPr>
          <p:cNvPr id="4098" name="Picture 2" descr="Чирков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2214554"/>
            <a:ext cx="4786346" cy="3571898"/>
          </a:xfrm>
          <a:prstGeom prst="rect">
            <a:avLst/>
          </a:prstGeom>
          <a:noFill/>
        </p:spPr>
      </p:pic>
      <p:pic>
        <p:nvPicPr>
          <p:cNvPr id="8" name="Рисунок 7" descr="sum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1538" y="2214554"/>
            <a:ext cx="4786346" cy="3571900"/>
          </a:xfrm>
          <a:prstGeom prst="rect">
            <a:avLst/>
          </a:prstGeom>
        </p:spPr>
      </p:pic>
      <p:pic>
        <p:nvPicPr>
          <p:cNvPr id="9" name="Рисунок 8" descr="vatutina str_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1538" y="2214554"/>
            <a:ext cx="4786346" cy="3643338"/>
          </a:xfrm>
          <a:prstGeom prst="rect">
            <a:avLst/>
          </a:prstGeom>
        </p:spPr>
      </p:pic>
      <p:pic>
        <p:nvPicPr>
          <p:cNvPr id="10" name="Рисунок 9" descr="vlga-kin-sm1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1538" y="2214554"/>
            <a:ext cx="4786346" cy="3643338"/>
          </a:xfrm>
          <a:prstGeom prst="rect">
            <a:avLst/>
          </a:prstGeom>
        </p:spPr>
      </p:pic>
      <p:pic>
        <p:nvPicPr>
          <p:cNvPr id="12" name="Рисунок 11" descr="park-e-s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1539" y="2214555"/>
            <a:ext cx="4827299" cy="3643337"/>
          </a:xfrm>
          <a:prstGeom prst="rect">
            <a:avLst/>
          </a:prstGeom>
        </p:spPr>
      </p:pic>
      <p:pic>
        <p:nvPicPr>
          <p:cNvPr id="13" name="Рисунок 12" descr="school-2_1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71538" y="2214554"/>
            <a:ext cx="4857784" cy="3641855"/>
          </a:xfrm>
          <a:prstGeom prst="rect">
            <a:avLst/>
          </a:prstGeom>
        </p:spPr>
      </p:pic>
      <p:pic>
        <p:nvPicPr>
          <p:cNvPr id="14" name="Рисунок 13" descr="school-1-e-s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1538" y="2214554"/>
            <a:ext cx="4857784" cy="3643338"/>
          </a:xfrm>
          <a:prstGeom prst="rect">
            <a:avLst/>
          </a:prstGeom>
        </p:spPr>
      </p:pic>
      <p:pic>
        <p:nvPicPr>
          <p:cNvPr id="16" name="Рисунок 15" descr="sv-b-khram-volland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1538" y="2214554"/>
            <a:ext cx="4857783" cy="3641854"/>
          </a:xfrm>
          <a:prstGeom prst="rect">
            <a:avLst/>
          </a:prstGeom>
        </p:spPr>
      </p:pic>
      <p:pic>
        <p:nvPicPr>
          <p:cNvPr id="15" name="Рисунок 14" descr="poliklinika-s1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1538" y="2214554"/>
            <a:ext cx="4859763" cy="3643338"/>
          </a:xfrm>
          <a:prstGeom prst="rect">
            <a:avLst/>
          </a:prstGeom>
        </p:spPr>
      </p:pic>
      <p:pic>
        <p:nvPicPr>
          <p:cNvPr id="20" name="Рисунок 19" descr="heroes-all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71538" y="2214554"/>
            <a:ext cx="4857784" cy="3643338"/>
          </a:xfrm>
          <a:prstGeom prst="rect">
            <a:avLst/>
          </a:prstGeom>
        </p:spPr>
      </p:pic>
      <p:pic>
        <p:nvPicPr>
          <p:cNvPr id="17" name="Рисунок 16" descr="vid-na-sclep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71537" y="2214554"/>
            <a:ext cx="4859761" cy="3643338"/>
          </a:xfrm>
          <a:prstGeom prst="rect">
            <a:avLst/>
          </a:prstGeom>
        </p:spPr>
      </p:pic>
      <p:pic>
        <p:nvPicPr>
          <p:cNvPr id="18" name="Рисунок 17" descr="park-enter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71537" y="2214554"/>
            <a:ext cx="4859761" cy="3643338"/>
          </a:xfrm>
          <a:prstGeom prst="rect">
            <a:avLst/>
          </a:prstGeom>
        </p:spPr>
      </p:pic>
      <p:pic>
        <p:nvPicPr>
          <p:cNvPr id="22" name="Рисунок 21" descr="volga-mera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71538" y="2214554"/>
            <a:ext cx="4869772" cy="3643338"/>
          </a:xfrm>
          <a:prstGeom prst="rect">
            <a:avLst/>
          </a:prstGeom>
        </p:spPr>
      </p:pic>
      <p:pic>
        <p:nvPicPr>
          <p:cNvPr id="23" name="Рисунок 22" descr="mira-31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071538" y="2214554"/>
            <a:ext cx="4859762" cy="3643338"/>
          </a:xfrm>
          <a:prstGeom prst="rect">
            <a:avLst/>
          </a:prstGeom>
        </p:spPr>
      </p:pic>
      <p:pic>
        <p:nvPicPr>
          <p:cNvPr id="24" name="Рисунок 23" descr="sum1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071538" y="2214554"/>
            <a:ext cx="4857784" cy="3643338"/>
          </a:xfrm>
          <a:prstGeom prst="rect">
            <a:avLst/>
          </a:prstGeom>
        </p:spPr>
      </p:pic>
      <p:pic>
        <p:nvPicPr>
          <p:cNvPr id="25" name="Рисунок 24" descr="zhz-muz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000100" y="2214554"/>
            <a:ext cx="4929222" cy="3643338"/>
          </a:xfrm>
          <a:prstGeom prst="rect">
            <a:avLst/>
          </a:prstGeom>
        </p:spPr>
      </p:pic>
      <p:pic>
        <p:nvPicPr>
          <p:cNvPr id="26" name="Рисунок 25" descr="park-I-K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000100" y="2214554"/>
            <a:ext cx="4929222" cy="3658868"/>
          </a:xfrm>
          <a:prstGeom prst="rect">
            <a:avLst/>
          </a:prstGeom>
        </p:spPr>
      </p:pic>
      <p:pic>
        <p:nvPicPr>
          <p:cNvPr id="27" name="Рисунок 26" descr="vatutina-near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000100" y="2214554"/>
            <a:ext cx="4962941" cy="36433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8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1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4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7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3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6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9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2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5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8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110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40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370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1">
                <p:cTn id="8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5008" y="571480"/>
            <a:ext cx="8572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Э</a:t>
            </a:r>
            <a:endParaRPr lang="ru-RU" sz="9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57620" y="207167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Э</a:t>
            </a:r>
            <a:r>
              <a:rPr lang="ru-RU" sz="2800" dirty="0" smtClean="0">
                <a:cs typeface="Times New Roman" pitchFamily="18" charset="0"/>
              </a:rPr>
              <a:t>вакогоспитали</a:t>
            </a:r>
          </a:p>
        </p:txBody>
      </p:sp>
      <p:pic>
        <p:nvPicPr>
          <p:cNvPr id="4" name="Picture 2" descr="-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928670"/>
            <a:ext cx="3671887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-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786190"/>
            <a:ext cx="3868737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786314" y="2714620"/>
            <a:ext cx="25003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 средней школе №3, а также в здании школы на улице Фрунзе во время Великой Отечественной войны находился эвакогоспиталь.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86380" y="142852"/>
            <a:ext cx="130997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Ю</a:t>
            </a:r>
            <a:endParaRPr lang="ru-RU" sz="9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29058" y="1285860"/>
            <a:ext cx="46620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Ю</a:t>
            </a:r>
            <a:r>
              <a:rPr lang="ru-RU" sz="2800" dirty="0" smtClean="0">
                <a:cs typeface="Times New Roman" pitchFamily="18" charset="0"/>
              </a:rPr>
              <a:t>дин Николай Николаевич</a:t>
            </a:r>
          </a:p>
        </p:txBody>
      </p:sp>
      <p:pic>
        <p:nvPicPr>
          <p:cNvPr id="4" name="Picture 10" descr="IMAGE0256"/>
          <p:cNvPicPr>
            <a:picLocks noChangeAspect="1" noChangeArrowheads="1"/>
          </p:cNvPicPr>
          <p:nvPr/>
        </p:nvPicPr>
        <p:blipFill>
          <a:blip r:embed="rId2" cstate="print"/>
          <a:srcRect l="16719" t="70021" r="20351" b="5418"/>
          <a:stretch>
            <a:fillRect/>
          </a:stretch>
        </p:blipFill>
        <p:spPr bwMode="auto">
          <a:xfrm>
            <a:off x="1071538" y="571480"/>
            <a:ext cx="189865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000364" y="2056686"/>
            <a:ext cx="550072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Среди наших земляков 8 Героев Советского Союза. Отличался в боях множество раз</a:t>
            </a:r>
          </a:p>
          <a:p>
            <a:r>
              <a:rPr lang="ru-RU" b="1" dirty="0" smtClean="0"/>
              <a:t>26 июня 1944 года, накануне форсирования реки Днепр, рядовой Юдин с группой бойцов переправился на правый берег. Им было поручено уничтожить хорошо укрепленный дзот. Юдин успешно выполнил задачу, тем самым обеспечив переправу основных сил полка.</a:t>
            </a:r>
          </a:p>
          <a:p>
            <a:r>
              <a:rPr lang="ru-RU" b="1" dirty="0" smtClean="0"/>
              <a:t>Указом Президиума Верховного Совета СССР от 24 марта 1945 года за образцовое выполнение заданий командования и проявленные мужество и героизм в боях с </a:t>
            </a:r>
            <a:r>
              <a:rPr lang="ru-RU" b="1" dirty="0" err="1" smtClean="0"/>
              <a:t>немецко</a:t>
            </a:r>
            <a:r>
              <a:rPr lang="ru-RU" b="1" dirty="0" smtClean="0"/>
              <a:t> - фашистскими захватчиками гвардии рядовому Юдину Николаю Николаевичу присвоено звание Героя Советского Союза с вручением Ордена Ленина и медали «Золотая Звезда» (№ 8288).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28184" y="476672"/>
            <a:ext cx="89159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Я</a:t>
            </a:r>
            <a:endParaRPr lang="ru-RU" sz="96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63888" y="2564904"/>
            <a:ext cx="338336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У каждого заботой</a:t>
            </a:r>
            <a:b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</a:b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Своей</a:t>
            </a:r>
            <a:b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</a:b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Глаза полны,</a:t>
            </a:r>
            <a:b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</a:b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Наша Родина не что-то,</a:t>
            </a:r>
            <a:b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</a:b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Она сегодня - мы.</a:t>
            </a:r>
            <a:b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</a:b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У каждого дорога</a:t>
            </a:r>
            <a:b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</a:b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Своя или тропа,</a:t>
            </a:r>
            <a:b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</a:b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Но пусть нас очень много,</a:t>
            </a:r>
            <a:b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</a:b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Мы все ее судьба.</a:t>
            </a:r>
            <a:b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</a:b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Она не позабудет</a:t>
            </a:r>
            <a:b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</a:b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Ни света и ни тьмы,</a:t>
            </a:r>
            <a:b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</a:b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Она такою будет,</a:t>
            </a:r>
            <a:b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</a:b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Какими будем мы.</a:t>
            </a:r>
            <a:b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</a:b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И ей, одной - единой,</a:t>
            </a:r>
            <a:b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</a:b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В любые времена</a:t>
            </a:r>
            <a:b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</a:b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Не спрячешься за спины</a:t>
            </a:r>
            <a:b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</a:b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Хоть широка страна.</a:t>
            </a:r>
            <a:endParaRPr kumimoji="0" lang="ru-RU" sz="1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64088" y="1700808"/>
            <a:ext cx="26255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Times New Roman" pitchFamily="18" charset="0"/>
              </a:rPr>
              <a:t>Я</a:t>
            </a:r>
            <a:r>
              <a:rPr lang="ru-RU" dirty="0" smtClean="0">
                <a:cs typeface="Times New Roman" pitchFamily="18" charset="0"/>
              </a:rPr>
              <a:t>, ты, он, она – </a:t>
            </a:r>
          </a:p>
          <a:p>
            <a:r>
              <a:rPr lang="ru-RU" dirty="0" smtClean="0">
                <a:cs typeface="Times New Roman" pitchFamily="18" charset="0"/>
              </a:rPr>
              <a:t>вместе мы одна </a:t>
            </a:r>
            <a:r>
              <a:rPr lang="ru-RU" b="1" dirty="0" smtClean="0">
                <a:solidFill>
                  <a:srgbClr val="FF0000"/>
                </a:solidFill>
                <a:cs typeface="Times New Roman" pitchFamily="18" charset="0"/>
              </a:rPr>
              <a:t>страна…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5805264"/>
            <a:ext cx="16006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/>
              <a:t>Б. </a:t>
            </a:r>
            <a:r>
              <a:rPr lang="ru-RU" sz="1600" i="1" dirty="0" err="1" smtClean="0"/>
              <a:t>Скотневский</a:t>
            </a:r>
            <a:r>
              <a:rPr lang="ru-RU" sz="1600" i="1" dirty="0" smtClean="0"/>
              <a:t> </a:t>
            </a:r>
            <a:endParaRPr lang="ru-RU" sz="1600" i="1" dirty="0"/>
          </a:p>
        </p:txBody>
      </p:sp>
      <p:pic>
        <p:nvPicPr>
          <p:cNvPr id="6" name="Picture 8" descr="-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4437112"/>
            <a:ext cx="249627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-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620688"/>
            <a:ext cx="2453580" cy="1863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" descr="-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564904"/>
            <a:ext cx="2520280" cy="180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Родной город</a:t>
            </a:r>
            <a:endParaRPr lang="ru-RU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3463" y="1600201"/>
            <a:ext cx="5583944" cy="418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57224" y="3429000"/>
            <a:ext cx="6000792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9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В современную черту нашего города вошли существовавшие ранее сёла, деревни и усадьбы левобережья Волги.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Times New Roman" pitchFamily="18" charset="0"/>
              </a:rPr>
              <a:t>Жители деревни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Times New Roman" pitchFamily="18" charset="0"/>
              </a:rPr>
              <a:t>Алекино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Times New Roman" pitchFamily="18" charset="0"/>
              </a:rPr>
              <a:t> ловили рыбу в Волге. Водились здесь осетры, сазаны, стерлядь, щука, плотва. Кроме традиционных занятий, крестьяне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Times New Roman" pitchFamily="18" charset="0"/>
              </a:rPr>
              <a:t>Алекина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Times New Roman" pitchFamily="18" charset="0"/>
              </a:rPr>
              <a:t> имели редкую специальность - изготавливали мельничные жернова. Они выискивали в ближайших, а то и дальних, лесах подходящие крупные валуны, привозили их домой и в зимнюю, большей частью, пору обтесывали эти камни в жернова.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642918"/>
            <a:ext cx="3500462" cy="276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214942" y="2214554"/>
            <a:ext cx="1495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А</a:t>
            </a:r>
            <a:r>
              <a:rPr lang="ru-RU" sz="2800" dirty="0" err="1" smtClean="0"/>
              <a:t>лекино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57818" y="642918"/>
            <a:ext cx="9300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А</a:t>
            </a:r>
            <a:endParaRPr lang="ru-RU" sz="11500" dirty="0"/>
          </a:p>
        </p:txBody>
      </p:sp>
    </p:spTree>
    <p:extLst>
      <p:ext uri="{BB962C8B-B14F-4D97-AF65-F5344CB8AC3E}">
        <p14:creationId xmlns="" xmlns:p14="http://schemas.microsoft.com/office/powerpoint/2010/main" val="4025552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857753" y="2357430"/>
            <a:ext cx="23574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А</a:t>
            </a:r>
            <a:r>
              <a:rPr lang="ru-RU" sz="2800" dirty="0" smtClean="0"/>
              <a:t>ренский </a:t>
            </a:r>
          </a:p>
          <a:p>
            <a:r>
              <a:rPr lang="ru-RU" sz="2800" dirty="0" smtClean="0"/>
              <a:t>Антон Степанович 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57818" y="1071546"/>
            <a:ext cx="9300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А</a:t>
            </a:r>
            <a:endParaRPr lang="ru-RU" sz="115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642918"/>
            <a:ext cx="2498725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642910" y="4071942"/>
            <a:ext cx="80724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Аре́нский</a:t>
            </a:r>
            <a:r>
              <a:rPr lang="ru-RU" b="1" dirty="0" smtClean="0"/>
              <a:t> Антон Степанович - русский композитор, пианист, дирижёр На территории современного Заволжска находилась усадьба </a:t>
            </a:r>
            <a:r>
              <a:rPr lang="ru-RU" b="1" dirty="0" err="1" smtClean="0"/>
              <a:t>Фроловка</a:t>
            </a:r>
            <a:r>
              <a:rPr lang="ru-RU" b="1" dirty="0" smtClean="0"/>
              <a:t> (не сохранилась). Аренский был воспитанником Петербургской Консерватории, учеником Н.А. Римского-Корсакова. Во </a:t>
            </a:r>
            <a:r>
              <a:rPr lang="ru-RU" b="1" dirty="0" err="1" smtClean="0"/>
              <a:t>Фроловке</a:t>
            </a:r>
            <a:r>
              <a:rPr lang="ru-RU" b="1" dirty="0" smtClean="0"/>
              <a:t> он создавал оперу «Сон на Волге». П.И.Чайковский, прослушав оперу А.С.Аренского, не удержался от похвалы: «Прекрасная опера! Иные сцены так хороши, что я был потрясён до слёз. Особенно сцена «Сна» удивительна».</a:t>
            </a:r>
            <a:br>
              <a:rPr lang="ru-RU" b="1" dirty="0" smtClean="0"/>
            </a:br>
            <a:r>
              <a:rPr lang="ru-RU" b="1" dirty="0" smtClean="0"/>
              <a:t>Опера была закончена в 1888 году, а в 1891 году поставлена на сцене Московского Большого театра.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25552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7686" y="642918"/>
            <a:ext cx="8691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Б</a:t>
            </a:r>
            <a:endParaRPr lang="ru-RU" sz="9600" dirty="0"/>
          </a:p>
        </p:txBody>
      </p:sp>
      <p:pic>
        <p:nvPicPr>
          <p:cNvPr id="18434" name="Picture 2" descr="Ф.А.Бредихи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42919"/>
            <a:ext cx="2143140" cy="330891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000364" y="1857364"/>
            <a:ext cx="368722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Б</a:t>
            </a:r>
            <a:r>
              <a:rPr lang="vi-VN" sz="2800" dirty="0" smtClean="0">
                <a:cs typeface="Times New Roman" pitchFamily="18" charset="0"/>
              </a:rPr>
              <a:t>реди́хин </a:t>
            </a:r>
            <a:endParaRPr lang="ru-RU" sz="2800" dirty="0" smtClean="0">
              <a:cs typeface="Times New Roman" pitchFamily="18" charset="0"/>
            </a:endParaRPr>
          </a:p>
          <a:p>
            <a:pPr lvl="2"/>
            <a:r>
              <a:rPr lang="vi-VN" sz="2800" dirty="0" smtClean="0">
                <a:cs typeface="Times New Roman" pitchFamily="18" charset="0"/>
              </a:rPr>
              <a:t>Фёдор </a:t>
            </a:r>
            <a:endParaRPr lang="ru-RU" sz="2800" dirty="0" smtClean="0">
              <a:cs typeface="Times New Roman" pitchFamily="18" charset="0"/>
            </a:endParaRPr>
          </a:p>
          <a:p>
            <a:pPr lvl="2"/>
            <a:r>
              <a:rPr lang="vi-VN" sz="2800" dirty="0" smtClean="0">
                <a:cs typeface="Times New Roman" pitchFamily="18" charset="0"/>
              </a:rPr>
              <a:t>Алекса́ндрович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4071942"/>
            <a:ext cx="63579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 русской астрономии Бредихин занимает выдающееся место; это один из замечательных русских ученых. Его работы обогатили науку. Каждое лето семья Бредихиных проводила в усадьбе Погост, которая находилась на территории Заволжского района.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29322" y="785794"/>
            <a:ext cx="87556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В</a:t>
            </a:r>
            <a:endParaRPr lang="ru-RU" sz="9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57818" y="2143116"/>
            <a:ext cx="1907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</a:t>
            </a:r>
            <a:r>
              <a:rPr lang="ru-RU" sz="2800" dirty="0" smtClean="0"/>
              <a:t>ладычное</a:t>
            </a:r>
            <a:endParaRPr lang="ru-RU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457141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857224" y="4643446"/>
            <a:ext cx="60722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Владычное – село, которое находилось раньше на территории города Заволжска. Оно упоминается в документах XV века. Сегодня это микрорайон "Фибра". 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7950" y="1000108"/>
            <a:ext cx="7168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Г</a:t>
            </a:r>
            <a:endParaRPr lang="ru-RU" sz="9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43636" y="2357430"/>
            <a:ext cx="87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Г</a:t>
            </a:r>
            <a:r>
              <a:rPr lang="ru-RU" sz="2800" b="1" dirty="0" smtClean="0"/>
              <a:t>ерб</a:t>
            </a:r>
            <a:endParaRPr lang="ru-RU" sz="28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714356"/>
            <a:ext cx="1728786" cy="2917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642910" y="3714752"/>
            <a:ext cx="7286676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76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Волнистая лазоревая оконечность – символизирует великую русскую реку.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76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Радуга над оконечностью – аллегорически символизирует мост, соединяющий два города, а её разноцветье - символизирует химический завод. Радуга как небесный знак – символ встречи Неба и Земли, символ дороги в рай (границы между внешним миром и раем), предзнаменование  счастливых событий.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76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Чайка, парящая на фоне радуги – символ свободы, устремленности, возвышенности.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76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Серебро – символ чистоты, совершенства, мира и взаимопонимания.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76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Лазурь - символ возвышенных устремлений, искренности, преданности, возрождения.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76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Красный цвет символизирует труд, жизнеутверждающую силу, мужество, праздник, красоту.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76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Золото – символ богатства, стабильности, уважения и интеллекта.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2172</Words>
  <Application>Microsoft Office PowerPoint</Application>
  <PresentationFormat>Экран (4:3)</PresentationFormat>
  <Paragraphs>159</Paragraphs>
  <Slides>34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Родной дом</vt:lpstr>
      <vt:lpstr>Родной город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85</cp:revision>
  <dcterms:created xsi:type="dcterms:W3CDTF">2014-06-27T10:16:45Z</dcterms:created>
  <dcterms:modified xsi:type="dcterms:W3CDTF">2017-01-10T06:11:26Z</dcterms:modified>
</cp:coreProperties>
</file>