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1" r:id="rId5"/>
    <p:sldId id="259" r:id="rId6"/>
    <p:sldId id="267" r:id="rId7"/>
    <p:sldId id="260" r:id="rId8"/>
    <p:sldId id="269" r:id="rId9"/>
    <p:sldId id="262" r:id="rId10"/>
    <p:sldId id="263" r:id="rId11"/>
    <p:sldId id="265" r:id="rId12"/>
    <p:sldId id="266" r:id="rId13"/>
    <p:sldId id="268" r:id="rId14"/>
    <p:sldId id="276" r:id="rId15"/>
    <p:sldId id="277" r:id="rId16"/>
    <p:sldId id="278" r:id="rId17"/>
    <p:sldId id="279" r:id="rId18"/>
    <p:sldId id="281" r:id="rId19"/>
    <p:sldId id="282" r:id="rId20"/>
    <p:sldId id="280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D7E6"/>
    <a:srgbClr val="FFCCFF"/>
    <a:srgbClr val="EE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556" autoAdjust="0"/>
  </p:normalViewPr>
  <p:slideViewPr>
    <p:cSldViewPr>
      <p:cViewPr>
        <p:scale>
          <a:sx n="89" d="100"/>
          <a:sy n="89" d="100"/>
        </p:scale>
        <p:origin x="-8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80727A-2E31-4617-8488-9AA9A5AE4E6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F3A8122-8EEF-4537-9B73-C1E82D9965E3}">
      <dgm:prSet phldrT="[Текст]"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400" dirty="0" smtClean="0">
              <a:solidFill>
                <a:schemeClr val="tx1"/>
              </a:solidFill>
            </a:rPr>
            <a:t>Информационный блок:</a:t>
          </a:r>
        </a:p>
        <a:p>
          <a:pPr algn="just"/>
          <a:r>
            <a:rPr lang="ru-RU" sz="1400" dirty="0" smtClean="0">
              <a:solidFill>
                <a:schemeClr val="tx1"/>
              </a:solidFill>
            </a:rPr>
            <a:t>Переработка теоретических материалов, написание познавательных рассказов</a:t>
          </a:r>
          <a:endParaRPr lang="ru-RU" sz="1400" dirty="0">
            <a:solidFill>
              <a:schemeClr val="tx1"/>
            </a:solidFill>
          </a:endParaRPr>
        </a:p>
      </dgm:t>
    </dgm:pt>
    <dgm:pt modelId="{099420E4-D6D5-4680-B628-7603C26D488E}" type="parTrans" cxnId="{D332C586-DD71-45DF-87F2-1585093EAC4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1C46D2-6821-480C-88B7-8A75F8A6C1A2}" type="sibTrans" cxnId="{D332C586-DD71-45DF-87F2-1585093EAC4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0C9D20-9BD5-4C6D-8F3F-BF7DA3B36A02}">
      <dgm:prSet phldrT="[Текст]"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400" dirty="0" smtClean="0">
              <a:solidFill>
                <a:schemeClr val="tx1"/>
              </a:solidFill>
            </a:rPr>
            <a:t>Технологический блок:</a:t>
          </a:r>
        </a:p>
        <a:p>
          <a:pPr algn="just"/>
          <a:r>
            <a:rPr lang="ru-RU" sz="1400" dirty="0" smtClean="0">
              <a:solidFill>
                <a:schemeClr val="tx1"/>
              </a:solidFill>
            </a:rPr>
            <a:t>Разработка конспектов занятий с использованием развивающего обучения</a:t>
          </a:r>
          <a:endParaRPr lang="ru-RU" sz="1400" dirty="0">
            <a:solidFill>
              <a:schemeClr val="tx1"/>
            </a:solidFill>
          </a:endParaRPr>
        </a:p>
      </dgm:t>
    </dgm:pt>
    <dgm:pt modelId="{099886AF-C566-4D19-88B0-D224F78266B1}" type="parTrans" cxnId="{E953790D-199E-4046-91D2-C8B342B68D9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8889D6-BEC8-4925-B068-EB888A67F25B}" type="sibTrans" cxnId="{E953790D-199E-4046-91D2-C8B342B68D9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4C1EEFF-843D-40D4-9B58-C29354611083}">
      <dgm:prSet phldrT="[Текст]"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400" dirty="0" smtClean="0">
              <a:solidFill>
                <a:schemeClr val="tx1"/>
              </a:solidFill>
            </a:rPr>
            <a:t>Организационный блок: </a:t>
          </a:r>
        </a:p>
        <a:p>
          <a:pPr algn="just"/>
          <a:r>
            <a:rPr lang="ru-RU" sz="1400" dirty="0" smtClean="0">
              <a:solidFill>
                <a:schemeClr val="tx1"/>
              </a:solidFill>
            </a:rPr>
            <a:t>Создание предметно – развивающей среды</a:t>
          </a:r>
          <a:endParaRPr lang="ru-RU" sz="1400" dirty="0">
            <a:solidFill>
              <a:schemeClr val="tx1"/>
            </a:solidFill>
          </a:endParaRPr>
        </a:p>
      </dgm:t>
    </dgm:pt>
    <dgm:pt modelId="{10D8C8C1-063E-4983-ADA4-086331A9D65C}" type="parTrans" cxnId="{0E354D52-3882-4C7F-8B59-373126D28B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6F751DB-DA19-4E5D-84E7-87195670F6A7}" type="sibTrans" cxnId="{0E354D52-3882-4C7F-8B59-373126D28B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88FD72B-20A1-4BCA-80E3-5BD04A02654F}" type="pres">
      <dgm:prSet presAssocID="{DF80727A-2E31-4617-8488-9AA9A5AE4E63}" presName="compositeShape" presStyleCnt="0">
        <dgm:presLayoutVars>
          <dgm:dir/>
          <dgm:resizeHandles/>
        </dgm:presLayoutVars>
      </dgm:prSet>
      <dgm:spPr/>
    </dgm:pt>
    <dgm:pt modelId="{40469106-1615-41CC-A8D2-2FA78D667A21}" type="pres">
      <dgm:prSet presAssocID="{DF80727A-2E31-4617-8488-9AA9A5AE4E63}" presName="pyramid" presStyleLbl="node1" presStyleIdx="0" presStyleCn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  <a:effectLst/>
      </dgm:spPr>
    </dgm:pt>
    <dgm:pt modelId="{2F98E6C4-FB31-449C-BEE3-566F49C9FC97}" type="pres">
      <dgm:prSet presAssocID="{DF80727A-2E31-4617-8488-9AA9A5AE4E63}" presName="theList" presStyleCnt="0"/>
      <dgm:spPr/>
    </dgm:pt>
    <dgm:pt modelId="{9C6D99DA-2DD5-415E-9290-DFDBED62979F}" type="pres">
      <dgm:prSet presAssocID="{DF3A8122-8EEF-4537-9B73-C1E82D9965E3}" presName="aNode" presStyleLbl="fgAcc1" presStyleIdx="0" presStyleCnt="3" custScaleX="132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0D891-0CDC-4D5A-89AF-2D1F432A0FAF}" type="pres">
      <dgm:prSet presAssocID="{DF3A8122-8EEF-4537-9B73-C1E82D9965E3}" presName="aSpace" presStyleCnt="0"/>
      <dgm:spPr/>
    </dgm:pt>
    <dgm:pt modelId="{4A26D275-684A-4F3E-B172-B72BA210362F}" type="pres">
      <dgm:prSet presAssocID="{400C9D20-9BD5-4C6D-8F3F-BF7DA3B36A02}" presName="aNode" presStyleLbl="fgAcc1" presStyleIdx="1" presStyleCnt="3" custScaleX="136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7F6AE-E289-40AA-A00D-937BBFF3A638}" type="pres">
      <dgm:prSet presAssocID="{400C9D20-9BD5-4C6D-8F3F-BF7DA3B36A02}" presName="aSpace" presStyleCnt="0"/>
      <dgm:spPr/>
    </dgm:pt>
    <dgm:pt modelId="{C581B366-BAEA-4E72-9AD3-A4781C24A7AA}" type="pres">
      <dgm:prSet presAssocID="{14C1EEFF-843D-40D4-9B58-C29354611083}" presName="aNode" presStyleLbl="fgAcc1" presStyleIdx="2" presStyleCnt="3" custScaleX="137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288B0-CF9C-49EB-995D-05679670DE1E}" type="pres">
      <dgm:prSet presAssocID="{14C1EEFF-843D-40D4-9B58-C29354611083}" presName="aSpace" presStyleCnt="0"/>
      <dgm:spPr/>
    </dgm:pt>
  </dgm:ptLst>
  <dgm:cxnLst>
    <dgm:cxn modelId="{05C767E7-0F28-4189-A783-2A9CD5EB5370}" type="presOf" srcId="{400C9D20-9BD5-4C6D-8F3F-BF7DA3B36A02}" destId="{4A26D275-684A-4F3E-B172-B72BA210362F}" srcOrd="0" destOrd="0" presId="urn:microsoft.com/office/officeart/2005/8/layout/pyramid2"/>
    <dgm:cxn modelId="{D332C586-DD71-45DF-87F2-1585093EAC4B}" srcId="{DF80727A-2E31-4617-8488-9AA9A5AE4E63}" destId="{DF3A8122-8EEF-4537-9B73-C1E82D9965E3}" srcOrd="0" destOrd="0" parTransId="{099420E4-D6D5-4680-B628-7603C26D488E}" sibTransId="{2F1C46D2-6821-480C-88B7-8A75F8A6C1A2}"/>
    <dgm:cxn modelId="{F394A913-9908-49F1-8602-EA30FB8A3398}" type="presOf" srcId="{14C1EEFF-843D-40D4-9B58-C29354611083}" destId="{C581B366-BAEA-4E72-9AD3-A4781C24A7AA}" srcOrd="0" destOrd="0" presId="urn:microsoft.com/office/officeart/2005/8/layout/pyramid2"/>
    <dgm:cxn modelId="{E953790D-199E-4046-91D2-C8B342B68D92}" srcId="{DF80727A-2E31-4617-8488-9AA9A5AE4E63}" destId="{400C9D20-9BD5-4C6D-8F3F-BF7DA3B36A02}" srcOrd="1" destOrd="0" parTransId="{099886AF-C566-4D19-88B0-D224F78266B1}" sibTransId="{FB8889D6-BEC8-4925-B068-EB888A67F25B}"/>
    <dgm:cxn modelId="{0E354D52-3882-4C7F-8B59-373126D28B7D}" srcId="{DF80727A-2E31-4617-8488-9AA9A5AE4E63}" destId="{14C1EEFF-843D-40D4-9B58-C29354611083}" srcOrd="2" destOrd="0" parTransId="{10D8C8C1-063E-4983-ADA4-086331A9D65C}" sibTransId="{86F751DB-DA19-4E5D-84E7-87195670F6A7}"/>
    <dgm:cxn modelId="{C8BE3E71-DCD2-4CFC-B7BC-F99F4B40ED9A}" type="presOf" srcId="{DF3A8122-8EEF-4537-9B73-C1E82D9965E3}" destId="{9C6D99DA-2DD5-415E-9290-DFDBED62979F}" srcOrd="0" destOrd="0" presId="urn:microsoft.com/office/officeart/2005/8/layout/pyramid2"/>
    <dgm:cxn modelId="{536AFFF1-8AF4-433A-9637-6EC43CCB4753}" type="presOf" srcId="{DF80727A-2E31-4617-8488-9AA9A5AE4E63}" destId="{288FD72B-20A1-4BCA-80E3-5BD04A02654F}" srcOrd="0" destOrd="0" presId="urn:microsoft.com/office/officeart/2005/8/layout/pyramid2"/>
    <dgm:cxn modelId="{88AF2606-D154-46C4-9305-A09982FD670A}" type="presParOf" srcId="{288FD72B-20A1-4BCA-80E3-5BD04A02654F}" destId="{40469106-1615-41CC-A8D2-2FA78D667A21}" srcOrd="0" destOrd="0" presId="urn:microsoft.com/office/officeart/2005/8/layout/pyramid2"/>
    <dgm:cxn modelId="{10EDCB23-3760-43A9-B52F-F1EDD97D3D3A}" type="presParOf" srcId="{288FD72B-20A1-4BCA-80E3-5BD04A02654F}" destId="{2F98E6C4-FB31-449C-BEE3-566F49C9FC97}" srcOrd="1" destOrd="0" presId="urn:microsoft.com/office/officeart/2005/8/layout/pyramid2"/>
    <dgm:cxn modelId="{8167ED50-50C2-4C4B-9BE8-1925E31A3751}" type="presParOf" srcId="{2F98E6C4-FB31-449C-BEE3-566F49C9FC97}" destId="{9C6D99DA-2DD5-415E-9290-DFDBED62979F}" srcOrd="0" destOrd="0" presId="urn:microsoft.com/office/officeart/2005/8/layout/pyramid2"/>
    <dgm:cxn modelId="{C05B562E-711B-446B-BD78-069E45F2222C}" type="presParOf" srcId="{2F98E6C4-FB31-449C-BEE3-566F49C9FC97}" destId="{8380D891-0CDC-4D5A-89AF-2D1F432A0FAF}" srcOrd="1" destOrd="0" presId="urn:microsoft.com/office/officeart/2005/8/layout/pyramid2"/>
    <dgm:cxn modelId="{3D7233F1-2B2D-4F3A-8C8B-1039DB2663F8}" type="presParOf" srcId="{2F98E6C4-FB31-449C-BEE3-566F49C9FC97}" destId="{4A26D275-684A-4F3E-B172-B72BA210362F}" srcOrd="2" destOrd="0" presId="urn:microsoft.com/office/officeart/2005/8/layout/pyramid2"/>
    <dgm:cxn modelId="{4683D2BF-BA0A-4083-B42D-FDD1B4DE072E}" type="presParOf" srcId="{2F98E6C4-FB31-449C-BEE3-566F49C9FC97}" destId="{D307F6AE-E289-40AA-A00D-937BBFF3A638}" srcOrd="3" destOrd="0" presId="urn:microsoft.com/office/officeart/2005/8/layout/pyramid2"/>
    <dgm:cxn modelId="{33935231-546A-484F-A918-59F11C5AF540}" type="presParOf" srcId="{2F98E6C4-FB31-449C-BEE3-566F49C9FC97}" destId="{C581B366-BAEA-4E72-9AD3-A4781C24A7AA}" srcOrd="4" destOrd="0" presId="urn:microsoft.com/office/officeart/2005/8/layout/pyramid2"/>
    <dgm:cxn modelId="{C66112D8-AD97-4C88-BF87-49DEAAE9B481}" type="presParOf" srcId="{2F98E6C4-FB31-449C-BEE3-566F49C9FC97}" destId="{3F9288B0-CF9C-49EB-995D-05679670DE1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69106-1615-41CC-A8D2-2FA78D667A21}">
      <dsp:nvSpPr>
        <dsp:cNvPr id="0" name=""/>
        <dsp:cNvSpPr/>
      </dsp:nvSpPr>
      <dsp:spPr>
        <a:xfrm>
          <a:off x="1771280" y="0"/>
          <a:ext cx="3389322" cy="3389322"/>
        </a:xfrm>
        <a:prstGeom prst="triangle">
          <a:avLst/>
        </a:prstGeom>
        <a:solidFill>
          <a:schemeClr val="bg2"/>
        </a:solidFill>
        <a:ln w="9525" cap="flat" cmpd="sng" algn="ctr">
          <a:noFill/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9C6D99DA-2DD5-415E-9290-DFDBED62979F}">
      <dsp:nvSpPr>
        <dsp:cNvPr id="0" name=""/>
        <dsp:cNvSpPr/>
      </dsp:nvSpPr>
      <dsp:spPr>
        <a:xfrm>
          <a:off x="3103053" y="340752"/>
          <a:ext cx="2928835" cy="802316"/>
        </a:xfrm>
        <a:prstGeom prst="roundRect">
          <a:avLst/>
        </a:pr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Информационный блок: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Переработка теоретических материалов, написание познавательных рассказов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142219" y="379918"/>
        <a:ext cx="2850503" cy="723984"/>
      </dsp:txXfrm>
    </dsp:sp>
    <dsp:sp modelId="{4A26D275-684A-4F3E-B172-B72BA210362F}">
      <dsp:nvSpPr>
        <dsp:cNvPr id="0" name=""/>
        <dsp:cNvSpPr/>
      </dsp:nvSpPr>
      <dsp:spPr>
        <a:xfrm>
          <a:off x="3066383" y="1243358"/>
          <a:ext cx="3002174" cy="802316"/>
        </a:xfrm>
        <a:prstGeom prst="roundRect">
          <a:avLst/>
        </a:pr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Технологический блок: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Разработка конспектов занятий с использованием развивающего обучения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105549" y="1282524"/>
        <a:ext cx="2923842" cy="723984"/>
      </dsp:txXfrm>
    </dsp:sp>
    <dsp:sp modelId="{C581B366-BAEA-4E72-9AD3-A4781C24A7AA}">
      <dsp:nvSpPr>
        <dsp:cNvPr id="0" name=""/>
        <dsp:cNvSpPr/>
      </dsp:nvSpPr>
      <dsp:spPr>
        <a:xfrm>
          <a:off x="3048043" y="2145963"/>
          <a:ext cx="3038855" cy="802316"/>
        </a:xfrm>
        <a:prstGeom prst="roundRect">
          <a:avLst/>
        </a:pr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Организационный блок: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Создание предметно – развивающей среды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087209" y="2185129"/>
        <a:ext cx="2960523" cy="723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04574D-B82C-452E-AC02-192566B9DE8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428868"/>
            <a:ext cx="7406640" cy="235745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нравственно – патриотическому воспитанию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Родной свой край </a:t>
            </a:r>
            <a:b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 и знай!»</a:t>
            </a: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42852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Муниципальное дошкольное образовательное учреждение детский сад № 3 компенсирующего вида г. Можайска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67945" y="4857760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Воспитатель</a:t>
            </a:r>
          </a:p>
          <a:p>
            <a:r>
              <a:rPr lang="ru-RU" sz="2000" dirty="0" err="1" smtClean="0">
                <a:solidFill>
                  <a:schemeClr val="tx2"/>
                </a:solidFill>
              </a:rPr>
              <a:t>Мотевко</a:t>
            </a:r>
            <a:r>
              <a:rPr lang="ru-RU" sz="2000" dirty="0" smtClean="0">
                <a:solidFill>
                  <a:schemeClr val="tx2"/>
                </a:solidFill>
              </a:rPr>
              <a:t> Светлана Николаевна.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6286520"/>
            <a:ext cx="1779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Можайск 2014г.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85728"/>
            <a:ext cx="7498080" cy="635798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	</a:t>
            </a:r>
            <a:r>
              <a:rPr lang="ru-RU" sz="1800" b="1" i="1" dirty="0" smtClean="0">
                <a:solidFill>
                  <a:srgbClr val="C00000"/>
                </a:solidFill>
              </a:rPr>
              <a:t>Вид проекта: </a:t>
            </a:r>
            <a:r>
              <a:rPr lang="ru-RU" sz="1600" dirty="0" smtClean="0"/>
              <a:t>творческий, групповой.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	</a:t>
            </a:r>
            <a:r>
              <a:rPr lang="ru-RU" sz="1800" b="1" i="1" dirty="0" smtClean="0">
                <a:solidFill>
                  <a:srgbClr val="C00000"/>
                </a:solidFill>
              </a:rPr>
              <a:t>Участники:</a:t>
            </a:r>
            <a:r>
              <a:rPr lang="ru-RU" sz="1600" i="1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/>
              <a:t>дети старшей группы.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	</a:t>
            </a:r>
            <a:r>
              <a:rPr lang="ru-RU" sz="1800" b="1" i="1" dirty="0" smtClean="0">
                <a:solidFill>
                  <a:srgbClr val="C00000"/>
                </a:solidFill>
              </a:rPr>
              <a:t>Сроки реализации: </a:t>
            </a:r>
            <a:r>
              <a:rPr lang="ru-RU" sz="1600" dirty="0" smtClean="0"/>
              <a:t>в течение года.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	</a:t>
            </a:r>
            <a:r>
              <a:rPr lang="ru-RU" sz="1800" b="1" i="1" dirty="0" smtClean="0">
                <a:solidFill>
                  <a:srgbClr val="C00000"/>
                </a:solidFill>
              </a:rPr>
              <a:t>Основной раздел программы: </a:t>
            </a:r>
            <a:r>
              <a:rPr lang="ru-RU" sz="1600" dirty="0" smtClean="0"/>
              <a:t>познавательное развитие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</a:t>
            </a:r>
            <a:r>
              <a:rPr lang="ru-RU" sz="1800" b="1" dirty="0" smtClean="0">
                <a:solidFill>
                  <a:srgbClr val="C00000"/>
                </a:solidFill>
              </a:rPr>
              <a:t>Образовательные области:</a:t>
            </a:r>
            <a:r>
              <a:rPr lang="ru-RU" sz="1800" dirty="0" smtClean="0"/>
              <a:t> </a:t>
            </a:r>
            <a:r>
              <a:rPr lang="ru-RU" sz="1600" dirty="0" smtClean="0"/>
              <a:t>познавательное развитие, художественно-эстетическое развитие, социально-коммуникативное развитие, музыка, физическое развитие.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1800" b="1" i="1" dirty="0" smtClean="0">
                <a:solidFill>
                  <a:srgbClr val="C00000"/>
                </a:solidFill>
              </a:rPr>
              <a:t>     Разделы программы, содержание которых включено в проект:</a:t>
            </a:r>
            <a:r>
              <a:rPr lang="ru-RU" sz="1800" i="1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/>
              <a:t>развитие речи, изобразительная деятельность, игровая деятельность, музыкальная деятельность, занятия по ознакомлению с окружающим миром.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	</a:t>
            </a:r>
            <a:r>
              <a:rPr lang="ru-RU" sz="1800" b="1" i="1" dirty="0" smtClean="0">
                <a:solidFill>
                  <a:srgbClr val="C00000"/>
                </a:solidFill>
              </a:rPr>
              <a:t>Материально-технические ресурсы, необходимые для выполнения проекта:</a:t>
            </a:r>
            <a:r>
              <a:rPr lang="ru-RU" sz="1800" i="1" dirty="0" smtClean="0">
                <a:solidFill>
                  <a:srgbClr val="C00000"/>
                </a:solidFill>
              </a:rPr>
              <a:t> </a:t>
            </a:r>
          </a:p>
          <a:p>
            <a:pPr lvl="0" algn="just"/>
            <a:r>
              <a:rPr lang="ru-RU" sz="1600" dirty="0" smtClean="0"/>
              <a:t>подбор исторической литературы, </a:t>
            </a:r>
          </a:p>
          <a:p>
            <a:pPr lvl="0" algn="just"/>
            <a:r>
              <a:rPr lang="ru-RU" sz="1600" dirty="0" smtClean="0"/>
              <a:t>подбор произведений русского народного творчества, </a:t>
            </a:r>
          </a:p>
          <a:p>
            <a:pPr lvl="0" algn="just"/>
            <a:r>
              <a:rPr lang="ru-RU" sz="1600" dirty="0" smtClean="0"/>
              <a:t>подбор наглядного материала (иллюстрации, фотографии, зарисовки), </a:t>
            </a:r>
          </a:p>
          <a:p>
            <a:pPr lvl="0" algn="just"/>
            <a:r>
              <a:rPr lang="ru-RU" sz="1600" dirty="0" smtClean="0"/>
              <a:t>подготовка разного вида бросового материала </a:t>
            </a:r>
          </a:p>
          <a:p>
            <a:pPr lvl="0" algn="just"/>
            <a:r>
              <a:rPr lang="ru-RU" sz="1600" dirty="0" smtClean="0"/>
              <a:t>подготовка изобразительного материала для продуктивной деятельности, </a:t>
            </a:r>
          </a:p>
          <a:p>
            <a:pPr lvl="0" algn="just"/>
            <a:r>
              <a:rPr lang="ru-RU" sz="1600" dirty="0" smtClean="0"/>
              <a:t>дидактические игры, </a:t>
            </a:r>
          </a:p>
          <a:p>
            <a:pPr lvl="0" algn="just"/>
            <a:r>
              <a:rPr lang="ru-RU" sz="1600" dirty="0" smtClean="0"/>
              <a:t>выставки книг, рисунков, поделок,</a:t>
            </a:r>
          </a:p>
          <a:p>
            <a:pPr lvl="0" algn="just"/>
            <a:r>
              <a:rPr lang="ru-RU" sz="1600" dirty="0" smtClean="0"/>
              <a:t>создание условий для проведения открытых мероприятий (оформление групповой комнаты, музыкального зала). </a:t>
            </a:r>
          </a:p>
          <a:p>
            <a:pPr algn="just"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14290"/>
            <a:ext cx="7406640" cy="635798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Этапы проведения и реализации проекта:</a:t>
            </a:r>
          </a:p>
          <a:p>
            <a:pPr algn="just"/>
            <a:endParaRPr lang="ru-RU" sz="1800" b="1" i="1" dirty="0" smtClean="0">
              <a:solidFill>
                <a:schemeClr val="tx2"/>
              </a:solidFill>
            </a:endParaRPr>
          </a:p>
          <a:p>
            <a:pPr algn="just"/>
            <a:r>
              <a:rPr lang="ru-RU" sz="1800" b="1" i="1" dirty="0" smtClean="0">
                <a:solidFill>
                  <a:srgbClr val="C00000"/>
                </a:solidFill>
              </a:rPr>
              <a:t>I</a:t>
            </a:r>
            <a:r>
              <a:rPr lang="ru-RU" sz="1600" b="1" i="1" dirty="0" smtClean="0">
                <a:solidFill>
                  <a:srgbClr val="C00000"/>
                </a:solidFill>
              </a:rPr>
              <a:t>. Информационно-накопительный: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600" dirty="0" smtClean="0">
                <a:solidFill>
                  <a:schemeClr val="tx1"/>
                </a:solidFill>
              </a:rPr>
              <a:t>  Изучение интереса детей для определения целей проекта.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600" dirty="0" smtClean="0">
                <a:solidFill>
                  <a:schemeClr val="tx1"/>
                </a:solidFill>
              </a:rPr>
              <a:t>  Сбор и анализ этнографической литературы для взрослых и детей.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600" dirty="0" smtClean="0">
                <a:solidFill>
                  <a:schemeClr val="tx1"/>
                </a:solidFill>
              </a:rPr>
              <a:t>  Обращение к специалистам. 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 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</a:rPr>
              <a:t>II. Организационно-практический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Проведение цикла познавательных занятий, на темы: “Город </a:t>
            </a:r>
            <a:r>
              <a:rPr lang="ru-RU" sz="1600" dirty="0" smtClean="0"/>
              <a:t>Можайск</a:t>
            </a:r>
            <a:r>
              <a:rPr lang="ru-RU" sz="1600" dirty="0" smtClean="0">
                <a:solidFill>
                  <a:schemeClr val="tx1"/>
                </a:solidFill>
              </a:rPr>
              <a:t> – прошлое и настоящее», «Моя Родина – </a:t>
            </a:r>
            <a:r>
              <a:rPr lang="ru-RU" sz="1600" dirty="0" smtClean="0"/>
              <a:t>Можайский </a:t>
            </a:r>
            <a:r>
              <a:rPr lang="ru-RU" sz="1600" dirty="0" smtClean="0">
                <a:solidFill>
                  <a:schemeClr val="tx1"/>
                </a:solidFill>
              </a:rPr>
              <a:t>край!»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Оформление альбомов “Достопримечательности моего города”, “Красная книга </a:t>
            </a:r>
            <a:r>
              <a:rPr lang="ru-RU" sz="1600" dirty="0" smtClean="0"/>
              <a:t>Можайска</a:t>
            </a:r>
            <a:r>
              <a:rPr lang="ru-RU" sz="1600" dirty="0" smtClean="0">
                <a:solidFill>
                  <a:schemeClr val="tx1"/>
                </a:solidFill>
              </a:rPr>
              <a:t>”, «Хлеб – всему голова!», «Птицы </a:t>
            </a:r>
            <a:r>
              <a:rPr lang="ru-RU" sz="1600" dirty="0" smtClean="0"/>
              <a:t>Можайска и Можайского района</a:t>
            </a:r>
            <a:r>
              <a:rPr lang="ru-RU" sz="1600" dirty="0" smtClean="0">
                <a:solidFill>
                  <a:schemeClr val="tx1"/>
                </a:solidFill>
              </a:rPr>
              <a:t>»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Словотворчество с родителями «Сочини частушку о крае, городе»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Оформление дидактических игр по краеведению: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“Узнай, где я нахожусь?», «Собери картинку», «Бабушкин сундучок», «Карта моего города», Город  будущего», «Мой край родной», «Я - фотограф», «Вот моя улица, вот мой дом родной»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Выставка «Сделаем наш город чище» (совместно с родителями)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Лепка «Животные и птицы Можайского района»</a:t>
            </a:r>
          </a:p>
          <a:p>
            <a:pPr algn="just"/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85728"/>
            <a:ext cx="7406640" cy="635798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Экскурсии и фотоэкскурсии по городу</a:t>
            </a: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</a:rPr>
              <a:t>Разучивание стихов песен о </a:t>
            </a:r>
            <a:r>
              <a:rPr lang="ru-RU" sz="1600" dirty="0" smtClean="0"/>
              <a:t> Можайске</a:t>
            </a:r>
            <a:endParaRPr lang="ru-RU" sz="1600" dirty="0" smtClean="0">
              <a:solidFill>
                <a:schemeClr val="tx1"/>
              </a:solidFill>
            </a:endParaRP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</a:rPr>
              <a:t>Оформление музыкального уголка в русских традициях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Оформление стенда </a:t>
            </a:r>
            <a:r>
              <a:rPr lang="ru-RU" sz="1600" dirty="0" smtClean="0"/>
              <a:t> ко дню города Можайска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Изготовление макета </a:t>
            </a:r>
            <a:r>
              <a:rPr lang="ru-RU" sz="1600" dirty="0" smtClean="0"/>
              <a:t>города Можайска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Изготовление мини – музея «Русский дом </a:t>
            </a:r>
            <a:r>
              <a:rPr lang="ru-RU" sz="1600" dirty="0" smtClean="0"/>
              <a:t>в Можайске</a:t>
            </a:r>
            <a:r>
              <a:rPr lang="ru-RU" sz="1600" dirty="0" smtClean="0">
                <a:solidFill>
                  <a:schemeClr val="tx1"/>
                </a:solidFill>
              </a:rPr>
              <a:t>»</a:t>
            </a:r>
          </a:p>
          <a:p>
            <a:pPr algn="just"/>
            <a:r>
              <a:rPr lang="ru-RU" sz="1600" dirty="0" smtClean="0"/>
              <a:t> 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</a:rPr>
              <a:t>III. Презентационно - завершающий </a:t>
            </a: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</a:rPr>
              <a:t>Открытое занятие “Моя Родина – </a:t>
            </a:r>
            <a:r>
              <a:rPr lang="ru-RU" sz="1600" dirty="0" smtClean="0"/>
              <a:t>Можайск</a:t>
            </a:r>
            <a:r>
              <a:rPr lang="ru-RU" sz="1600" dirty="0" smtClean="0">
                <a:solidFill>
                  <a:schemeClr val="tx1"/>
                </a:solidFill>
              </a:rPr>
              <a:t> ” </a:t>
            </a: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</a:rPr>
              <a:t>Выставка продуктов детской  деятельности. </a:t>
            </a: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</a:rPr>
              <a:t>Оценка этапов реализации проекта детьми. </a:t>
            </a:r>
          </a:p>
          <a:p>
            <a:pPr algn="just"/>
            <a:endParaRPr lang="ru-RU" sz="1600" b="1" i="1" dirty="0" smtClean="0"/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</a:rPr>
              <a:t>IV. Контрольно-рефлексивный</a:t>
            </a:r>
            <a:r>
              <a:rPr lang="ru-RU" sz="1600" i="1" dirty="0" smtClean="0">
                <a:solidFill>
                  <a:srgbClr val="C00000"/>
                </a:solidFill>
              </a:rPr>
              <a:t> </a:t>
            </a: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</a:rPr>
              <a:t>Подведение итогов. </a:t>
            </a: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</a:rPr>
              <a:t>Беседа “Что мы хотели узнать, что узнали, для чего узнали?”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85728"/>
            <a:ext cx="7406640" cy="6286544"/>
          </a:xfrm>
        </p:spPr>
        <p:txBody>
          <a:bodyPr>
            <a:normAutofit/>
          </a:bodyPr>
          <a:lstStyle/>
          <a:p>
            <a:pPr algn="ctr"/>
            <a:r>
              <a:rPr lang="ru-RU" sz="2200" b="1" i="1" dirty="0" smtClean="0">
                <a:solidFill>
                  <a:srgbClr val="C00000"/>
                </a:solidFill>
              </a:rPr>
              <a:t>Необходимые условия реализации проекта: 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    интерес детей и родителей;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    методические разработки,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    интеграция со специалистами детского сада. </a:t>
            </a:r>
          </a:p>
          <a:p>
            <a:pPr algn="ctr"/>
            <a:endParaRPr lang="ru-RU" sz="1600" b="1" i="1" dirty="0" smtClean="0">
              <a:solidFill>
                <a:schemeClr val="tx2"/>
              </a:solidFill>
            </a:endParaRPr>
          </a:p>
          <a:p>
            <a:pPr algn="ctr"/>
            <a:r>
              <a:rPr lang="ru-RU" sz="1800" b="1" i="1" dirty="0" smtClean="0">
                <a:solidFill>
                  <a:srgbClr val="C00000"/>
                </a:solidFill>
              </a:rPr>
              <a:t>Предложения по возможному  распространению проекта: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	Проект можно использовать в любой старшей группе детского сада, в кружковой работе, для детей в группах кратковременного пребывания детей, в продленных группах начальной школы.</a:t>
            </a:r>
          </a:p>
          <a:p>
            <a:pPr lvl="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	В ходе работы по проекту мы пришли к выводу, что подобные занятия, игры, продуктивная деятельность объединяют детей общими впечатлениями, переживаниями, эмоциями, способствуют формированию коллективных взаимоотношений. Мы очень надеемся, что проводимая нами работа поможет детям испытывать любовь и привязанность к родному дому, семье, городу, краю; испытывать гордость и уважение за свою нацию, русскую культуру, язык, традиции, гордиться своим народом, его достижениями, научит любоваться природой, бережно относиться  к ней. </a:t>
            </a:r>
          </a:p>
          <a:p>
            <a:pPr algn="just"/>
            <a:endParaRPr lang="ru-RU" sz="1700" dirty="0" smtClean="0">
              <a:solidFill>
                <a:schemeClr val="tx1"/>
              </a:solidFill>
            </a:endParaRPr>
          </a:p>
          <a:p>
            <a:pPr algn="just"/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1604" y="0"/>
            <a:ext cx="6858048" cy="9286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Сотрудничество с семьями воспитанников по воспитанию нравственности и патриотических чувств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1071546"/>
            <a:ext cx="292895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Повышение  педагогических знаний родителей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1000108"/>
            <a:ext cx="2928958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Участие родителей в управлении образовательного пространства ДОУ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1714488"/>
            <a:ext cx="292895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Анкетирование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1857364"/>
            <a:ext cx="292895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Спонсорская помощь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2500306"/>
            <a:ext cx="292895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Памятки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2500306"/>
            <a:ext cx="2928958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Информационная помощь: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создание семейных газет, фотоальбомов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3357562"/>
            <a:ext cx="292895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Беседы на актуальные темы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3357562"/>
            <a:ext cx="292895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Совместная подготовка и участие в праздниках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8794" y="4214818"/>
            <a:ext cx="292895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Совместные музыкальные и спортивные развлечения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5072074"/>
            <a:ext cx="292895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Тестирование «Какой вы родитель?»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28794" y="5929330"/>
            <a:ext cx="292895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Педагогические гостиные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4143380"/>
            <a:ext cx="292895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Участие в работе родительского комитета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00760" y="5000636"/>
            <a:ext cx="292895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Участие в родительских конференциях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00760" y="5929330"/>
            <a:ext cx="292895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Техническая помощь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28604"/>
            <a:ext cx="7406640" cy="6000792"/>
          </a:xfrm>
        </p:spPr>
        <p:txBody>
          <a:bodyPr>
            <a:normAutofit/>
          </a:bodyPr>
          <a:lstStyle/>
          <a:p>
            <a:pPr algn="ctr"/>
            <a:r>
              <a:rPr lang="ru-RU" sz="3100" b="1" i="1" dirty="0" smtClean="0">
                <a:solidFill>
                  <a:srgbClr val="C00000"/>
                </a:solidFill>
              </a:rPr>
              <a:t> Достигнутые результаты :</a:t>
            </a:r>
          </a:p>
          <a:p>
            <a:pPr algn="ctr"/>
            <a:endParaRPr lang="ru-RU" sz="3100" b="1" i="1" dirty="0" smtClean="0">
              <a:solidFill>
                <a:srgbClr val="C00000"/>
              </a:solidFill>
            </a:endParaRPr>
          </a:p>
          <a:p>
            <a:pPr algn="just">
              <a:buSzTx/>
              <a:buFont typeface="Wingdings" pitchFamily="2" charset="2"/>
              <a:buChar char="§"/>
            </a:pPr>
            <a:r>
              <a:rPr lang="ru-RU" sz="2800" dirty="0" smtClean="0"/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рост познавательной активности детей  повысился на 24 %,</a:t>
            </a:r>
          </a:p>
          <a:p>
            <a:pPr algn="just">
              <a:buSzTx/>
            </a:pPr>
            <a:endParaRPr lang="ru-RU" sz="1900" dirty="0" smtClean="0">
              <a:solidFill>
                <a:schemeClr val="tx1"/>
              </a:solidFill>
            </a:endParaRPr>
          </a:p>
          <a:p>
            <a:pPr algn="just">
              <a:buSzTx/>
              <a:buFont typeface="Wingdings" pitchFamily="2" charset="2"/>
              <a:buChar char="§"/>
            </a:pPr>
            <a:r>
              <a:rPr lang="ru-RU" sz="1900" dirty="0" smtClean="0">
                <a:solidFill>
                  <a:schemeClr val="tx1"/>
                </a:solidFill>
              </a:rPr>
              <a:t> анализ результатов   усвоения знаний по программе «</a:t>
            </a:r>
            <a:r>
              <a:rPr lang="ru-RU" sz="1900" dirty="0" smtClean="0"/>
              <a:t>От рождения до школы</a:t>
            </a:r>
            <a:r>
              <a:rPr lang="ru-RU" sz="1900" dirty="0" smtClean="0">
                <a:solidFill>
                  <a:schemeClr val="tx1"/>
                </a:solidFill>
              </a:rPr>
              <a:t>» показал: среднее развитие у 73% детей , выше среднего у 20% детей ,  </a:t>
            </a:r>
          </a:p>
          <a:p>
            <a:pPr algn="just">
              <a:buSzTx/>
            </a:pPr>
            <a:endParaRPr lang="ru-RU" sz="1900" dirty="0" smtClean="0">
              <a:solidFill>
                <a:schemeClr val="tx1"/>
              </a:solidFill>
            </a:endParaRPr>
          </a:p>
          <a:p>
            <a:pPr algn="just">
              <a:buSzTx/>
              <a:buFont typeface="Wingdings" pitchFamily="2" charset="2"/>
              <a:buChar char="§"/>
            </a:pPr>
            <a:r>
              <a:rPr lang="ru-RU" sz="1900" dirty="0" smtClean="0">
                <a:solidFill>
                  <a:schemeClr val="tx1"/>
                </a:solidFill>
              </a:rPr>
              <a:t> высокий уровень социализации детей группы:  дети являются активными участниками городских конкурсов «</a:t>
            </a:r>
            <a:r>
              <a:rPr lang="ru-RU" sz="1900" dirty="0" smtClean="0"/>
              <a:t>Дошкольники, алло мы ищем таланты!</a:t>
            </a:r>
            <a:r>
              <a:rPr lang="ru-RU" sz="1900" dirty="0" smtClean="0">
                <a:solidFill>
                  <a:schemeClr val="tx1"/>
                </a:solidFill>
              </a:rPr>
              <a:t>», выставках «Дары Осени», где занимают призовые места,</a:t>
            </a:r>
          </a:p>
          <a:p>
            <a:pPr algn="just">
              <a:buSzTx/>
              <a:buFont typeface="Wingdings" pitchFamily="2" charset="2"/>
              <a:buChar char="§"/>
            </a:pPr>
            <a:endParaRPr lang="ru-RU" sz="1900" dirty="0" smtClean="0">
              <a:solidFill>
                <a:schemeClr val="tx1"/>
              </a:solidFill>
            </a:endParaRPr>
          </a:p>
          <a:p>
            <a:pPr algn="just">
              <a:buSzTx/>
              <a:buFont typeface="Wingdings" pitchFamily="2" charset="2"/>
              <a:buChar char="§"/>
            </a:pPr>
            <a:r>
              <a:rPr lang="ru-RU" sz="1900" dirty="0" smtClean="0">
                <a:solidFill>
                  <a:schemeClr val="tx1"/>
                </a:solidFill>
              </a:rPr>
              <a:t> повышение активности родителей в делах группы.</a:t>
            </a:r>
            <a:endParaRPr lang="ru-RU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57166"/>
            <a:ext cx="7406640" cy="6215106"/>
          </a:xfrm>
        </p:spPr>
        <p:txBody>
          <a:bodyPr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проекта: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IMG_075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472" y="1357298"/>
            <a:ext cx="3787875" cy="4071966"/>
          </a:xfrm>
          <a:prstGeom prst="rect">
            <a:avLst/>
          </a:prstGeom>
        </p:spPr>
      </p:pic>
      <p:pic>
        <p:nvPicPr>
          <p:cNvPr id="5" name="Рисунок 4" descr="IMG_069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214942" y="1357298"/>
            <a:ext cx="3315886" cy="4070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66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71600" y="81598"/>
            <a:ext cx="3929090" cy="3230586"/>
          </a:xfrm>
          <a:prstGeom prst="rect">
            <a:avLst/>
          </a:prstGeom>
        </p:spPr>
      </p:pic>
      <p:pic>
        <p:nvPicPr>
          <p:cNvPr id="1026" name="Picture 2" descr="C:\Users\Светлана\Desktop\1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90" y="2467597"/>
            <a:ext cx="3847774" cy="343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718" y="3286124"/>
            <a:ext cx="674882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Светлана\Desktop\IMG_54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718" y="214291"/>
            <a:ext cx="2076178" cy="285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Светлана\Desktop\0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388" y="332656"/>
            <a:ext cx="3346012" cy="285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67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28728" y="280173"/>
            <a:ext cx="2207168" cy="2789302"/>
          </a:xfrm>
          <a:prstGeom prst="rect">
            <a:avLst/>
          </a:prstGeom>
        </p:spPr>
      </p:pic>
      <p:pic>
        <p:nvPicPr>
          <p:cNvPr id="4" name="Рисунок 3" descr="IMG_072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11960" y="285728"/>
            <a:ext cx="3096344" cy="2517906"/>
          </a:xfrm>
          <a:prstGeom prst="rect">
            <a:avLst/>
          </a:prstGeom>
        </p:spPr>
      </p:pic>
      <p:pic>
        <p:nvPicPr>
          <p:cNvPr id="2050" name="Picture 2" descr="C:\Users\Светлана\Desktop\DSCF47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29000"/>
            <a:ext cx="3452015" cy="304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0"/>
            <a:ext cx="7572428" cy="68580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rgbClr val="C00000"/>
                </a:solidFill>
              </a:rPr>
              <a:t>                                           “Человеку никак нельзя жить без                                          Родины, как нельзя жить без сердца”.</a:t>
            </a:r>
            <a:r>
              <a:rPr lang="ru-RU" sz="1800" i="1" dirty="0" smtClean="0">
                <a:solidFill>
                  <a:srgbClr val="C00000"/>
                </a:solidFill>
              </a:rPr>
              <a:t>                       </a:t>
            </a:r>
          </a:p>
          <a:p>
            <a:pPr algn="r"/>
            <a:r>
              <a:rPr lang="ru-RU" sz="1800" i="1" dirty="0" smtClean="0">
                <a:solidFill>
                  <a:schemeClr val="tx1"/>
                </a:solidFill>
              </a:rPr>
              <a:t> К.Паустовский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just"/>
            <a:r>
              <a:rPr lang="ru-RU" sz="1800" dirty="0" smtClean="0"/>
              <a:t>	</a:t>
            </a:r>
            <a:r>
              <a:rPr lang="ru-RU" sz="1800" dirty="0" smtClean="0">
                <a:solidFill>
                  <a:schemeClr val="tx1"/>
                </a:solidFill>
              </a:rPr>
              <a:t>Родина, Отечество…В корнях этих слов близкие каждому образы: мать и отец, родители, те, кто дает жизнь новому существу. Воспитание чувства патриотизма у дошкольников – процесс сложный и длительный. Любовь к близким людям, к детскому саду, к родному городу и родной стране играют огромную роль в становлении личности ребенка.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Осознание значимости проблемы воспитания любви к родному краю, его природе побудило к проведению краеведческой работы, которая ведется по трем направлениям: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928662" y="3468678"/>
          <a:ext cx="7858180" cy="338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ветлана\Desktop\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2088232" cy="235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ветлана\Desktop\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315450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Светлана\Desktop\0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924944"/>
            <a:ext cx="522966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8000" dirty="0" smtClean="0"/>
              <a:t>Спасибо </a:t>
            </a:r>
            <a:br>
              <a:rPr lang="ru-RU" sz="8000" dirty="0" smtClean="0"/>
            </a:br>
            <a:r>
              <a:rPr lang="ru-RU" sz="8000" dirty="0" smtClean="0"/>
              <a:t>за внимание</a:t>
            </a:r>
            <a:r>
              <a:rPr lang="ru-RU" dirty="0" smtClean="0"/>
              <a:t>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6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290"/>
            <a:ext cx="7862150" cy="642942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</a:p>
          <a:p>
            <a:pPr algn="just">
              <a:buNone/>
            </a:pPr>
            <a:r>
              <a:rPr lang="ru-RU" sz="3300" dirty="0" smtClean="0"/>
              <a:t>		Знакомство детей с родным краем: с историко-культурными, национальными, географическими, природными особенностями формирует у них такие черты характера, которые помогут им стать патриотом и гражданином своей Родины. Ведь, яркие впечатления о родной природе, об истории родного края, полученные в детстве, нередко остаются в памяти человека на всю жизнь. </a:t>
            </a:r>
          </a:p>
          <a:p>
            <a:pPr algn="just">
              <a:buNone/>
            </a:pPr>
            <a:r>
              <a:rPr lang="ru-RU" sz="3300" dirty="0" smtClean="0"/>
              <a:t>		Поэт Симонов в стихотворении “Родина” пишет:</a:t>
            </a:r>
          </a:p>
          <a:p>
            <a:pPr algn="just">
              <a:buNone/>
            </a:pPr>
            <a:r>
              <a:rPr lang="ru-RU" sz="3300" dirty="0" smtClean="0"/>
              <a:t>    </a:t>
            </a:r>
            <a:r>
              <a:rPr lang="ru-RU" sz="3300" dirty="0" smtClean="0">
                <a:solidFill>
                  <a:srgbClr val="C00000"/>
                </a:solidFill>
              </a:rPr>
              <a:t>“Ты вспоминаешь не страну большую, которую изъездил и узнал.</a:t>
            </a:r>
            <a:br>
              <a:rPr lang="ru-RU" sz="3300" dirty="0" smtClean="0">
                <a:solidFill>
                  <a:srgbClr val="C00000"/>
                </a:solidFill>
              </a:rPr>
            </a:br>
            <a:r>
              <a:rPr lang="ru-RU" sz="3300" dirty="0" smtClean="0">
                <a:solidFill>
                  <a:srgbClr val="C00000"/>
                </a:solidFill>
              </a:rPr>
              <a:t>  Ты вспоминаешь Родину такую, какой её ты в детстве увидал”</a:t>
            </a:r>
          </a:p>
          <a:p>
            <a:pPr algn="just">
              <a:buNone/>
            </a:pPr>
            <a:r>
              <a:rPr lang="ru-RU" sz="3300" dirty="0" smtClean="0"/>
              <a:t>    		И действительно, как не велика наша страна, человек связывает свое чувство любви к ней с теми местами, где он родился, вырос; с улицей, по которой ходил не раз; с двором, где посадил первое деревце.</a:t>
            </a:r>
          </a:p>
          <a:p>
            <a:pPr algn="just">
              <a:buNone/>
            </a:pPr>
            <a:r>
              <a:rPr lang="ru-RU" sz="3300" dirty="0" smtClean="0"/>
              <a:t>  		Рост научно-технического прогресса, новые открытия и технические изобретения отодвинули на второй план духовные ценности. Проблемы воспитания у подрастающего поколения любви к своей малой родине выпали из поля зрения ученых и практиков на многие годы. С введением в действие закона РФ “Об образовании” произошли существенные изменения в развитии системы образования. Это повлекло изменения содержания образования. Одним из приоритетных направлений стало знакомство детей дошкольного возраста с национальным и региональным культурным наследием и историей страны, края. </a:t>
            </a:r>
          </a:p>
          <a:p>
            <a:pPr algn="just">
              <a:buNone/>
            </a:pPr>
            <a:endParaRPr lang="ru-RU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57166"/>
            <a:ext cx="7406640" cy="6286544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ahoma" charset="0"/>
              </a:rPr>
              <a:t>Основные задачи нравственно-патриотического воспитания в системе образования:</a:t>
            </a:r>
          </a:p>
          <a:p>
            <a:pPr algn="ctr"/>
            <a:endParaRPr lang="ru-RU" sz="2400" i="1" dirty="0" smtClean="0">
              <a:solidFill>
                <a:srgbClr val="C00000"/>
              </a:solidFill>
              <a:latin typeface="Tahoma" charset="0"/>
            </a:endParaRP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sz="2400" dirty="0" smtClean="0"/>
              <a:t>обеспечить историческую преемственность поколений, сохранение, распространение и развитие национальной культуры, воспитание бережного отношения к историческому и культурному наследию народов России; 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sz="2400" dirty="0" smtClean="0"/>
              <a:t>воспитание патриотов России, граждан правового, демократического государства, способных к социализации в условиях гражданского общества;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sz="2400" dirty="0" smtClean="0"/>
              <a:t>формирование мира и межличностных отношений и т.д.</a:t>
            </a:r>
          </a:p>
          <a:p>
            <a:pPr algn="r">
              <a:lnSpc>
                <a:spcPct val="90000"/>
              </a:lnSpc>
            </a:pPr>
            <a:r>
              <a:rPr lang="ru-RU" sz="1600" i="1" dirty="0" smtClean="0"/>
              <a:t>Из национальной доктрины образования в РФ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14290"/>
            <a:ext cx="7339034" cy="642942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	Проведенные среди детей и родителей воспитанников нашего ДОУ исследования показывают: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к 5-6 годам у 70% дошкольников отсутствует познавательный интерес к истории и культурному наследию города, края;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у 65 % детей отмечается низкий уровень знаний истории города, края;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80 % родителей не имеют возможности посещать культурные учреждения города из-за высокой занятости;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40 % родителей затрудняются в знании истории города, края;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20 % родителей не знают и не хотят знать историю города и края. 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	Задача воспитания чувства патриотизма, любви к малой Родине традиционно решалась в ДОУ, но результаты исследования показали необходимость усиления работы в данном направлении, наполнение ее новым содержанием. Поэтому возникла необходимость изменить формы организации педагогического процесса по ознакомлению детей с особенностями города и края. Решение данной проблемы мы видим в реализации проекта: «Родной свой край люби и знай!»</a:t>
            </a:r>
          </a:p>
          <a:p>
            <a:pPr algn="just"/>
            <a:endParaRPr lang="ru-RU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57166"/>
            <a:ext cx="7406640" cy="621510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</a:rPr>
              <a:t>Родной свой край люби и знай!</a:t>
            </a:r>
            <a:endParaRPr lang="ru-RU" sz="3600" dirty="0" smtClean="0">
              <a:solidFill>
                <a:schemeClr val="tx1"/>
              </a:solidFill>
            </a:endParaRP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	</a:t>
            </a:r>
            <a:r>
              <a:rPr lang="ru-RU" sz="1800" dirty="0" smtClean="0">
                <a:solidFill>
                  <a:schemeClr val="tx1"/>
                </a:solidFill>
              </a:rPr>
              <a:t>Метод проекта позволяет детям усвоить сложный краеведческий материал через совместный поиск решения проблемы, тем самым, делая познавательный процесс, интересным и мотивационным. Проектная деятельность развивает творческие способности дошкольников, помогает самому педагогу развиваться как творческой личности.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	Технология проектирования формирует у ребенка главную потребность – саморазвитие как естественное состояние. Метод проекта помогает осуществить гуманистический подход к воспитанию – уважению к ребенку, принятие его целей, интересов, создание условий для развития.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	Дидактический смысл проектной деятельности заключается в том, что она помогает связать обучение с жизнью, формирует навыки исследовательской деятельности, развивает познавательную активность, самостоятельность, творчество, умение планировать, работать в коллективе. Такие качества способствуют успешному обучению в школе.</a:t>
            </a:r>
          </a:p>
          <a:p>
            <a:pPr algn="just"/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85728"/>
            <a:ext cx="7406640" cy="6357982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/>
              <a:t>     </a:t>
            </a:r>
            <a:r>
              <a:rPr lang="ru-RU" sz="1800" b="1" i="1" dirty="0" smtClean="0">
                <a:solidFill>
                  <a:srgbClr val="C00000"/>
                </a:solidFill>
                <a:latin typeface="+mj-lt"/>
              </a:rPr>
              <a:t>  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Гипотеза:</a:t>
            </a:r>
            <a:endParaRPr lang="ru-RU" sz="2400" dirty="0" smtClean="0">
              <a:solidFill>
                <a:srgbClr val="C00000"/>
              </a:solidFill>
              <a:latin typeface="+mj-lt"/>
            </a:endParaRPr>
          </a:p>
          <a:p>
            <a:pPr algn="just"/>
            <a:r>
              <a:rPr lang="ru-RU" sz="1800" dirty="0" smtClean="0"/>
              <a:t>       </a:t>
            </a:r>
            <a:r>
              <a:rPr lang="ru-RU" sz="1800" dirty="0" smtClean="0">
                <a:solidFill>
                  <a:schemeClr val="tx1"/>
                </a:solidFill>
              </a:rPr>
              <a:t>Не следует ждать от детей взрослых форм проявления любви к родному городу, но если в ходе реализации проекта дети приобретут знания об истории города, символике, достопримечательностях, будут знать имена тех, кто основал и прославил город, начнут проявлять интерес к событиям городской жизни и отражать свои впечатления в продуктивной деятельности, то можно считать, что цель и задачи проекта выполнены.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just"/>
            <a:r>
              <a:rPr lang="ru-RU" sz="1800" b="1" i="1" dirty="0" smtClean="0">
                <a:solidFill>
                  <a:schemeClr val="tx1"/>
                </a:solidFill>
              </a:rPr>
              <a:t>                                         </a:t>
            </a:r>
          </a:p>
          <a:p>
            <a:pPr algn="just"/>
            <a:r>
              <a:rPr lang="ru-RU" sz="1800" b="1" i="1" dirty="0" smtClean="0">
                <a:solidFill>
                  <a:schemeClr val="tx1"/>
                </a:solidFill>
              </a:rPr>
              <a:t>                                                         </a:t>
            </a:r>
          </a:p>
          <a:p>
            <a:pPr algn="just"/>
            <a:r>
              <a:rPr lang="ru-RU" sz="1800" b="1" i="1" dirty="0" smtClean="0"/>
              <a:t>                                                  </a:t>
            </a:r>
            <a:r>
              <a:rPr lang="ru-RU" sz="1800" b="1" i="1" dirty="0" smtClean="0">
                <a:solidFill>
                  <a:schemeClr val="tx1"/>
                </a:solidFill>
              </a:rPr>
              <a:t>  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Цель проекта:</a:t>
            </a:r>
            <a:endParaRPr lang="ru-RU" sz="2400" dirty="0" smtClean="0">
              <a:solidFill>
                <a:srgbClr val="C00000"/>
              </a:solidFill>
              <a:latin typeface="+mj-lt"/>
            </a:endParaRPr>
          </a:p>
          <a:p>
            <a:pPr algn="just"/>
            <a:r>
              <a:rPr lang="ru-RU" sz="1800" dirty="0" smtClean="0"/>
              <a:t>	</a:t>
            </a:r>
            <a:r>
              <a:rPr lang="ru-RU" sz="1800" dirty="0" smtClean="0">
                <a:solidFill>
                  <a:schemeClr val="tx1"/>
                </a:solidFill>
              </a:rPr>
              <a:t>Воспитание гражданских чувств, чувства любви к Родине, родному краю; развитие способностей к практическому и умственному экспериментированию, речевому планированию, логическим операциям.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14290"/>
            <a:ext cx="7406640" cy="6215106"/>
          </a:xfrm>
        </p:spPr>
        <p:txBody>
          <a:bodyPr>
            <a:normAutofit/>
          </a:bodyPr>
          <a:lstStyle/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Предполагаемый результат </a:t>
            </a: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  </a:t>
            </a:r>
            <a:r>
              <a:rPr lang="ru-RU" sz="1800" dirty="0" smtClean="0">
                <a:solidFill>
                  <a:schemeClr val="tx1"/>
                </a:solidFill>
              </a:rPr>
              <a:t>Итоговым результатом является диагностика, где дети покажут свои знания. Учитывается активное участие детей в выставках, конкурсах, спортивно-патриотических мероприятиях, дискуссиях, других видах деятельности.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  Умение выражать собственное мнение, анализировать, живо реагировать на происходящее, оказывать посильную помощь.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  Освоение доступных знаний об истории родного Отечества.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  Приобретение детьми дошкольного возраста навыков социального общения со взрослыми.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  Проявление внимания и уважения к ветеранам, пожилым людям, оказание посильной помощи. 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28604"/>
            <a:ext cx="7406640" cy="628654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Задачи проекта: </a:t>
            </a:r>
            <a:endParaRPr lang="ru-RU" sz="2400" b="1" dirty="0" smtClean="0">
              <a:solidFill>
                <a:srgbClr val="C00000"/>
              </a:solidFill>
              <a:latin typeface="+mj-lt"/>
            </a:endParaRPr>
          </a:p>
          <a:p>
            <a:pPr algn="just"/>
            <a:r>
              <a:rPr lang="ru-RU" i="1" dirty="0" smtClean="0"/>
              <a:t>	</a:t>
            </a:r>
            <a:r>
              <a:rPr lang="ru-RU" sz="1800" i="1" dirty="0" smtClean="0">
                <a:solidFill>
                  <a:srgbClr val="C00000"/>
                </a:solidFill>
              </a:rPr>
              <a:t>Для педагога:</a:t>
            </a:r>
            <a:endParaRPr lang="ru-RU" sz="1800" dirty="0" smtClean="0">
              <a:solidFill>
                <a:srgbClr val="C00000"/>
              </a:solidFill>
            </a:endParaRP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 Дать знания детям о родном городе: история, символика, достопримечательности, промышленные объекты, их вред и польза, экологическая ситуация в городе.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 Познакомить с именами тех, кто основал и прославил город.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 Расширить знания детей о флоре и фауне </a:t>
            </a:r>
            <a:r>
              <a:rPr lang="ru-RU" sz="1800" dirty="0" smtClean="0"/>
              <a:t> Можайского района.</a:t>
            </a:r>
            <a:endParaRPr lang="ru-RU" sz="1800" dirty="0" smtClean="0">
              <a:solidFill>
                <a:schemeClr val="tx1"/>
              </a:solidFill>
            </a:endParaRP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 Воспитывать любовь к родному городу, краю, умение видеть прекрасное, гордиться им.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 Познакомить с культурой и традициями </a:t>
            </a:r>
            <a:r>
              <a:rPr lang="ru-RU" sz="1800" dirty="0" smtClean="0"/>
              <a:t> Можайска.</a:t>
            </a:r>
            <a:endParaRPr lang="ru-RU" sz="1800" dirty="0" smtClean="0">
              <a:solidFill>
                <a:schemeClr val="tx1"/>
              </a:solidFill>
            </a:endParaRP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 Формировать экологическую культуру у детей и их родителей, желание принимать участие в проведении мероприятий по охране </a:t>
            </a:r>
          </a:p>
          <a:p>
            <a:pPr lvl="0" algn="just"/>
            <a:r>
              <a:rPr lang="ru-RU" sz="1800" dirty="0" smtClean="0">
                <a:solidFill>
                  <a:schemeClr val="tx1"/>
                </a:solidFill>
              </a:rPr>
              <a:t>окружающей среды.</a:t>
            </a:r>
            <a:r>
              <a:rPr lang="ru-RU" sz="1800" b="1" i="1" dirty="0" smtClean="0">
                <a:solidFill>
                  <a:schemeClr val="tx1"/>
                </a:solidFill>
              </a:rPr>
              <a:t>                             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 </a:t>
            </a:r>
          </a:p>
          <a:p>
            <a:pPr algn="just"/>
            <a:r>
              <a:rPr lang="ru-RU" sz="1800" i="1" dirty="0" smtClean="0">
                <a:solidFill>
                  <a:schemeClr val="tx1"/>
                </a:solidFill>
              </a:rPr>
              <a:t>           </a:t>
            </a:r>
            <a:r>
              <a:rPr lang="ru-RU" sz="1800" i="1" dirty="0" smtClean="0">
                <a:solidFill>
                  <a:srgbClr val="C00000"/>
                </a:solidFill>
              </a:rPr>
              <a:t>Для детей: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 Принять сведения, данные  воспитателем. </a:t>
            </a:r>
          </a:p>
          <a:p>
            <a:pPr lvl="0" algn="just"/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l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</Template>
  <TotalTime>100</TotalTime>
  <Words>556</Words>
  <Application>Microsoft Office PowerPoint</Application>
  <PresentationFormat>Экран (4:3)</PresentationFormat>
  <Paragraphs>146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pril</vt:lpstr>
      <vt:lpstr>ПРОЕКТ  по нравственно – патриотическому воспитанию «Родной свой край  люби и знай!»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по нравственно – патриотическому воспитанию «Родной свой край  люби и знай!» </dc:title>
  <dc:creator>User</dc:creator>
  <cp:lastModifiedBy>Светлана</cp:lastModifiedBy>
  <cp:revision>12</cp:revision>
  <cp:lastPrinted>2015-03-10T17:37:58Z</cp:lastPrinted>
  <dcterms:created xsi:type="dcterms:W3CDTF">2013-09-25T18:41:28Z</dcterms:created>
  <dcterms:modified xsi:type="dcterms:W3CDTF">2017-01-20T09:12:59Z</dcterms:modified>
</cp:coreProperties>
</file>