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5"/>
  </p:notesMasterIdLst>
  <p:sldIdLst>
    <p:sldId id="256" r:id="rId3"/>
    <p:sldId id="291" r:id="rId4"/>
    <p:sldId id="257" r:id="rId5"/>
    <p:sldId id="313" r:id="rId6"/>
    <p:sldId id="317" r:id="rId7"/>
    <p:sldId id="258" r:id="rId8"/>
    <p:sldId id="319" r:id="rId9"/>
    <p:sldId id="353" r:id="rId10"/>
    <p:sldId id="316" r:id="rId11"/>
    <p:sldId id="337" r:id="rId12"/>
    <p:sldId id="338" r:id="rId13"/>
    <p:sldId id="339" r:id="rId14"/>
    <p:sldId id="340" r:id="rId15"/>
    <p:sldId id="342" r:id="rId16"/>
    <p:sldId id="352" r:id="rId17"/>
    <p:sldId id="341" r:id="rId18"/>
    <p:sldId id="343" r:id="rId19"/>
    <p:sldId id="344" r:id="rId20"/>
    <p:sldId id="346" r:id="rId21"/>
    <p:sldId id="355" r:id="rId22"/>
    <p:sldId id="345" r:id="rId23"/>
    <p:sldId id="347" r:id="rId24"/>
    <p:sldId id="356" r:id="rId25"/>
    <p:sldId id="335" r:id="rId26"/>
    <p:sldId id="354" r:id="rId27"/>
    <p:sldId id="358" r:id="rId28"/>
    <p:sldId id="350" r:id="rId29"/>
    <p:sldId id="357" r:id="rId30"/>
    <p:sldId id="351" r:id="rId31"/>
    <p:sldId id="359" r:id="rId32"/>
    <p:sldId id="360" r:id="rId33"/>
    <p:sldId id="33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CC00"/>
    <a:srgbClr val="FF00FF"/>
    <a:srgbClr val="66FF33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8" autoAdjust="0"/>
    <p:restoredTop sz="94622" autoAdjust="0"/>
  </p:normalViewPr>
  <p:slideViewPr>
    <p:cSldViewPr>
      <p:cViewPr>
        <p:scale>
          <a:sx n="75" d="100"/>
          <a:sy n="75" d="100"/>
        </p:scale>
        <p:origin x="-175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DF605-369B-46B8-BC15-472FDCC0921D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670FD4-F35B-45BC-8DC4-490A08BBD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6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82108-FC05-4459-863E-E9A9A058A3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1889-4725-417B-91E2-136B3D469306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0B38-A846-48B7-90A2-1331D0EB4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251B-74FE-46E8-89A2-B10116CEB21C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46EA-BF5A-46A4-85A5-E528D2B58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2413-6E61-441C-BF99-550EDE691915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28044-2F3F-4217-8A49-1737A8F01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2A980-AE89-48B9-9836-D76F7F7CD0A7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52EC-8D44-4FC0-B55B-FD753600F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1E28-7610-492F-B4D3-663CC869FABC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E088-9EC5-48C1-8CEE-25B3147F5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8BB5-2500-4F01-B400-64DE01D425A4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1222B-F86A-498C-A378-D295963D9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FC75-D77B-4D7B-B339-BD422E65BDC3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799F-7ABD-4210-89D9-19E82FBA9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6390-71B2-4AFE-B62F-9D036E16FD3A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238D-68DB-44DE-86A0-AEAF1D7F0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B60D-E150-43E6-B984-BAB22A51C0B7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5919-E322-44E7-9B7D-EEF67D962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C9B0-B26C-4445-9BC2-B7DA7B4E33E3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22FB-081A-48B3-B00F-58BB96D90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0090C-0E50-4CC5-9040-ED9589CCEED9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D4E7-AD4F-4BAF-B344-E175FC889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B5BE-5FD4-44E4-9B31-560BB758A976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02DD1-6306-458E-AB93-D598D066E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3E61-DB7B-4286-8B71-AFDBA71EAE15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F304-1ED8-4A2E-8ADD-D2BD018C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0E03-B7C7-4CB7-BDC3-06BC7F9EFB1E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0F87-3CCD-46F3-9C3A-6B3AB87F4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BACF-7075-4A09-BCF9-8A6F39429B3F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7739-B500-44C4-AEED-ED9F56155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0B81E-EA16-4D1C-8AA1-8703827C4F3C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F4C5-EC79-43EB-B6F5-ACDCBCFB6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FF86-AF48-4D82-9CED-AF47F480EE8E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2AF3-4FA9-431E-963C-B61ABA5C7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3857-4772-444F-B085-8807C376FC90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ED29-7A77-4CBB-A84A-A68EDE252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A800-162E-4B87-A3C7-16DA4E39D97B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8C4B-2D24-4A9D-BA28-2DEE00595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63F3-BAEE-4788-ACCD-F49511BC098B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C526-933F-4A88-8BB5-9E240E897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42383-B688-4F68-9270-70677435297F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F13C-0496-49E7-9033-F2D50DAA6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B412-8EFB-4E81-A183-061C385747F7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091D-908B-4932-AEC8-EF7E715F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EE59C0-4DC5-4A05-AD5B-EA081C316F49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CED033-D92C-4033-BC85-11251AB99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ECC8F-7849-4E5A-88F3-212F57D46030}" type="datetimeFigureOut">
              <a:rPr lang="ru-RU"/>
              <a:pPr>
                <a:defRPr/>
              </a:pPr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CCE26-A7F4-496E-8B1C-0CA65801B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4;&#1077;&#1090;&#1057;&#1072;&#1076;\&#1056;&#1072;&#1073;&#1086;&#1095;&#1080;&#1081;%20&#1089;&#1090;&#1086;&#1083;\&#1085;&#1072;%20&#1086;&#1090;&#1087;&#1088;&#1072;&#1074;&#1082;&#1091;\&#1080;&#1085;&#1085;&#1086;&#1074;&#1072;&#1094;&#1080;&#1086;&#1085;&#1085;&#1099;&#1081;%20&#1087;&#1086;&#1076;&#1093;&#1086;&#1076;%20&#1082;%20&#1088;&#1072;&#1079;&#1074;&#1080;&#1074;%20&#1089;&#1088;&#1077;&#1076;&#1077;\27%20FRIDRIK%20KARLSSON%20-DREAM%20AWAY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3399">
                <a:alpha val="6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412875"/>
            <a:ext cx="8229600" cy="403225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развивающей предметно – пространственной среды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6011863" y="4652963"/>
            <a:ext cx="30506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</a:rPr>
              <a:t>Подготовила  воспитатель</a:t>
            </a:r>
          </a:p>
          <a:p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</a:rPr>
              <a:t>МАДОУ № 234</a:t>
            </a:r>
            <a:endParaRPr lang="ru-RU" sz="20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</a:rPr>
              <a:t>Семина С.Ю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</a:rPr>
              <a:t>Центр «Играем в театр»</a:t>
            </a:r>
            <a:r>
              <a:rPr lang="ru-RU" smtClean="0"/>
              <a:t>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734050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0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4038600" cy="3028950"/>
          </a:xfrm>
        </p:spPr>
      </p:pic>
      <p:pic>
        <p:nvPicPr>
          <p:cNvPr id="36869" name="Picture 7" descr="0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2492375"/>
            <a:ext cx="4038600" cy="3028950"/>
          </a:xfrm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 flipV="1">
            <a:off x="2651125" y="4505325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tt-RU"/>
          </a:p>
        </p:txBody>
      </p:sp>
      <p:sp>
        <p:nvSpPr>
          <p:cNvPr id="36871" name="Rectangle 9"/>
          <p:cNvSpPr>
            <a:spLocks noChangeArrowheads="1"/>
          </p:cNvSpPr>
          <p:nvPr/>
        </p:nvSpPr>
        <p:spPr bwMode="auto">
          <a:xfrm>
            <a:off x="395288" y="4437063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i="1"/>
              <a:t>Театра мир подобен сказке,</a:t>
            </a:r>
            <a:endParaRPr lang="ru-RU" i="1"/>
          </a:p>
          <a:p>
            <a:r>
              <a:rPr lang="tt-RU" i="1"/>
              <a:t>Где парики, костюмы , маски...</a:t>
            </a:r>
            <a:endParaRPr lang="ru-RU" i="1"/>
          </a:p>
          <a:p>
            <a:r>
              <a:rPr lang="tt-RU" i="1"/>
              <a:t>Столь увлекателен процесс	</a:t>
            </a:r>
            <a:endParaRPr lang="ru-RU" i="1"/>
          </a:p>
          <a:p>
            <a:r>
              <a:rPr lang="tt-RU" i="1"/>
              <a:t>Попасть из жизни в мир чудес.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Центр творчества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949950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PB18015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51466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ldeti1-1024x76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3644900"/>
            <a:ext cx="4038600" cy="3028950"/>
          </a:xfrm>
        </p:spPr>
      </p:pic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5580063" y="162877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Все нарисует карандаш,</a:t>
            </a:r>
          </a:p>
          <a:p>
            <a:r>
              <a:rPr lang="ru-RU" sz="2000" i="1"/>
              <a:t>Когда ему работу дашь.</a:t>
            </a:r>
          </a:p>
          <a:p>
            <a:r>
              <a:rPr lang="ru-RU" sz="2000" i="1"/>
              <a:t>Но сам без дела не сиди</a:t>
            </a:r>
          </a:p>
          <a:p>
            <a:r>
              <a:rPr lang="ru-RU" sz="2000" i="1"/>
              <a:t>Ты карандашом руководи!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Центр «Маленькие строители»</a:t>
            </a:r>
          </a:p>
        </p:txBody>
      </p:sp>
      <p:pic>
        <p:nvPicPr>
          <p:cNvPr id="38915" name="Picture 6" descr="PB18015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357563"/>
            <a:ext cx="4038600" cy="3028950"/>
          </a:xfrm>
        </p:spPr>
      </p:pic>
      <p:pic>
        <p:nvPicPr>
          <p:cNvPr id="38916" name="Picture 7" descr="PB18015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538" y="1268413"/>
            <a:ext cx="4038600" cy="3028950"/>
          </a:xfrm>
        </p:spPr>
      </p:pic>
      <p:pic>
        <p:nvPicPr>
          <p:cNvPr id="38917" name="Picture 6" descr="80199256_large_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3210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8769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PB1801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404813"/>
            <a:ext cx="4005262" cy="5341937"/>
          </a:xfrm>
        </p:spPr>
      </p:pic>
      <p:pic>
        <p:nvPicPr>
          <p:cNvPr id="39941" name="Picture 6" descr="0_8204d_5cc338bb_X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060575"/>
            <a:ext cx="4038600" cy="297338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>Центр «Светофорик» </a:t>
            </a: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40964" name="Объект 3"/>
          <p:cNvSpPr>
            <a:spLocks noGrp="1"/>
          </p:cNvSpPr>
          <p:nvPr>
            <p:ph sz="half" idx="4294967295"/>
          </p:nvPr>
        </p:nvSpPr>
        <p:spPr>
          <a:xfrm>
            <a:off x="5580063" y="1628775"/>
            <a:ext cx="2890837" cy="4281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t-RU" sz="2800" i="1" smtClean="0"/>
              <a:t>О безопасности в пути,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На улице и дома, 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Мы будем,знаю,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      говорить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Сегодня в группе снова.</a:t>
            </a:r>
            <a:endParaRPr lang="ru-RU" sz="2800" i="1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661025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PB1801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50990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ru-RU" smtClean="0"/>
              <a:t>т</a:t>
            </a:r>
          </a:p>
        </p:txBody>
      </p:sp>
      <p:pic>
        <p:nvPicPr>
          <p:cNvPr id="41988" name="Picture 4" descr="PB1801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28307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ку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2849562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img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6021388"/>
            <a:ext cx="826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mtClean="0">
                <a:ea typeface="Calibri" pitchFamily="34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«Мы познаем мир»</a:t>
            </a:r>
            <a:b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52292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PB1801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4038600" cy="3028950"/>
          </a:xfrm>
        </p:spPr>
      </p:pic>
      <p:pic>
        <p:nvPicPr>
          <p:cNvPr id="43013" name="Picture 6" descr="arton13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2492375"/>
            <a:ext cx="4038600" cy="27686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</a:rPr>
              <a:t>Музыкальный центр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/>
          </a:p>
        </p:txBody>
      </p:sp>
      <p:sp>
        <p:nvSpPr>
          <p:cNvPr id="44035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765175"/>
            <a:ext cx="4038600" cy="53609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t-RU" sz="2800" i="1" smtClean="0"/>
              <a:t>Хороши у нас игрушки:</a:t>
            </a:r>
          </a:p>
          <a:p>
            <a:pPr eaLnBrk="1" hangingPunct="1">
              <a:buFont typeface="Arial" charset="0"/>
              <a:buNone/>
            </a:pPr>
            <a:r>
              <a:rPr lang="tt-RU" sz="2800" i="1" smtClean="0"/>
              <a:t>Куклы, мишки,погремушки,</a:t>
            </a:r>
          </a:p>
          <a:p>
            <a:pPr eaLnBrk="1" hangingPunct="1">
              <a:buFont typeface="Arial" charset="0"/>
              <a:buNone/>
            </a:pPr>
            <a:r>
              <a:rPr lang="tt-RU" sz="2800" i="1" smtClean="0"/>
              <a:t>С ними весело играть,</a:t>
            </a:r>
          </a:p>
          <a:p>
            <a:pPr eaLnBrk="1" hangingPunct="1">
              <a:buFont typeface="Arial" charset="0"/>
              <a:buNone/>
            </a:pPr>
            <a:r>
              <a:rPr lang="tt-RU" sz="2800" i="1" smtClean="0"/>
              <a:t>Песни петь и    танцевать.</a:t>
            </a:r>
            <a:endParaRPr lang="ru-RU" sz="2800" i="1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52292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PB1801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557338"/>
            <a:ext cx="4278313" cy="3208337"/>
          </a:xfrm>
        </p:spPr>
      </p:pic>
      <p:pic>
        <p:nvPicPr>
          <p:cNvPr id="44038" name="Picture 6" descr="29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73463"/>
            <a:ext cx="32639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</a:rPr>
              <a:t>Центр сюжетно-ролевых игр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52292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 descr="PB18014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2205038"/>
            <a:ext cx="4038600" cy="3028950"/>
          </a:xfrm>
        </p:spPr>
      </p:pic>
      <p:pic>
        <p:nvPicPr>
          <p:cNvPr id="45061" name="Picture 7" descr="PB1801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908050"/>
            <a:ext cx="4038600" cy="302895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52292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PB18014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476250"/>
            <a:ext cx="3394075" cy="4525963"/>
          </a:xfrm>
        </p:spPr>
      </p:pic>
      <p:pic>
        <p:nvPicPr>
          <p:cNvPr id="46085" name="Picture 6" descr="P51501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981075"/>
            <a:ext cx="4038600" cy="302895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3399">
                <a:alpha val="62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154737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«Ребенок по своей природе – пытливый             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исследователь, открыватель мира. Так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пусть перед ним открывается чудесный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мир в живых красках, ярких и  трепетных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звуках, в сказке и игре, в собственном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творчестве, в красоте,  воодушевляющем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его сердце…»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В.А. Сухомлинский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7 FRIDRIK KARLSSON -DREAM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 numSld="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829175" cy="43688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pic>
        <p:nvPicPr>
          <p:cNvPr id="47107" name="Picture 4" descr="PB1801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524351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P51501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88913"/>
            <a:ext cx="51498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949950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</a:rPr>
              <a:t>Центр физической культуры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589588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 descr="PB18013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3394075" cy="4525962"/>
          </a:xfrm>
        </p:spPr>
      </p:pic>
      <p:pic>
        <p:nvPicPr>
          <p:cNvPr id="48133" name="Picture 6" descr="14995555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5450" y="1916113"/>
            <a:ext cx="45481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589588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155" name="Объект 3"/>
          <p:cNvSpPr>
            <a:spLocks noGrp="1"/>
          </p:cNvSpPr>
          <p:nvPr>
            <p:ph sz="half" idx="4294967295"/>
          </p:nvPr>
        </p:nvSpPr>
        <p:spPr>
          <a:xfrm>
            <a:off x="4716463" y="1052513"/>
            <a:ext cx="4038600" cy="5462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t-RU" sz="2800" i="1" smtClean="0"/>
              <a:t>Чтоб успешно   развиваться 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Нужно спортом заниматься,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От занятий физкультурой</a:t>
            </a:r>
          </a:p>
          <a:p>
            <a:pPr>
              <a:buFont typeface="Arial" charset="0"/>
              <a:buNone/>
            </a:pPr>
            <a:r>
              <a:rPr lang="tt-RU" sz="2800" i="1" smtClean="0"/>
              <a:t>Будет стройная фигура</a:t>
            </a:r>
            <a:endParaRPr lang="ru-RU" sz="2800" i="1" smtClean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52292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PB1801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3394075" cy="452596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Центр краеведения</a:t>
            </a:r>
          </a:p>
        </p:txBody>
      </p:sp>
      <p:sp>
        <p:nvSpPr>
          <p:cNvPr id="5017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 smtClean="0"/>
              <a:t>л</a:t>
            </a:r>
          </a:p>
        </p:txBody>
      </p:sp>
      <p:sp>
        <p:nvSpPr>
          <p:cNvPr id="50180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д</a:t>
            </a:r>
          </a:p>
        </p:txBody>
      </p:sp>
      <p:pic>
        <p:nvPicPr>
          <p:cNvPr id="50181" name="Picture 9" descr="PB1801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383087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8769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9" descr="PB1801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621213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Говорим по-татарски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ea typeface="Calibri" pitchFamily="34" charset="0"/>
                <a:cs typeface="Times New Roman" pitchFamily="18" charset="0"/>
              </a:rPr>
            </a:br>
            <a:endParaRPr lang="ru-RU" sz="40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3" name="Объект 3"/>
          <p:cNvSpPr>
            <a:spLocks noGrp="1"/>
          </p:cNvSpPr>
          <p:nvPr>
            <p:ph sz="half" idx="4294967295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о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876925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PB1801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5811838" cy="4357688"/>
          </a:xfrm>
        </p:spPr>
      </p:pic>
      <p:pic>
        <p:nvPicPr>
          <p:cNvPr id="51206" name="Picture 8" descr="img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429000"/>
            <a:ext cx="20843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9" descr="img1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420938"/>
            <a:ext cx="21812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Уголок сенсомоторного развития</a:t>
            </a:r>
          </a:p>
        </p:txBody>
      </p:sp>
      <p:sp>
        <p:nvSpPr>
          <p:cNvPr id="52227" name="Rectangle 10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sz="2800" smtClean="0"/>
              <a:t>о</a:t>
            </a:r>
          </a:p>
        </p:txBody>
      </p:sp>
      <p:pic>
        <p:nvPicPr>
          <p:cNvPr id="52228" name="Picture 5" descr="PB1801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726238" cy="50450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Учебная зона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      о</a:t>
            </a:r>
          </a:p>
        </p:txBody>
      </p:sp>
      <p:pic>
        <p:nvPicPr>
          <p:cNvPr id="53252" name="Picture 4" descr="0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6734175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083300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 descr="0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3799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0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47180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0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99720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Зона дидактических игр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</a:t>
            </a:r>
          </a:p>
        </p:txBody>
      </p:sp>
      <p:pic>
        <p:nvPicPr>
          <p:cNvPr id="55300" name="Picture 6" descr="PB1801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811713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7" descr="PB1801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50165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pic>
        <p:nvPicPr>
          <p:cNvPr id="56323" name="Picture 3" descr="00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1188" y="333375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</a:rPr>
              <a:t>Ящик замечательных вещей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685800" y="404813"/>
            <a:ext cx="7772400" cy="215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675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23850" y="981075"/>
            <a:ext cx="8424863" cy="41036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детей дошкольного возраста в соответствии с особенностями каждого возрастного этапа, охраны и укрепления их здоровья,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учёта особенностей и коррекции недостатков их развития»</a:t>
            </a:r>
          </a:p>
          <a:p>
            <a:pPr marL="0" indent="0" algn="ctr" eaLnBrk="1" hangingPunct="1">
              <a:buFont typeface="Arial" charset="0"/>
              <a:buNone/>
            </a:pPr>
            <a:endParaRPr lang="tt-RU" sz="2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«Об утверждении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 дошкольного образования» № 1155 от 17.10.2013 г.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Уголок дежурства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м</a:t>
            </a:r>
          </a:p>
        </p:txBody>
      </p:sp>
      <p:pic>
        <p:nvPicPr>
          <p:cNvPr id="57348" name="Picture 4" descr="91856962_large_4979214_shema_dejyrstv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4621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91856965_large_4979214_dejyrstv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141663"/>
            <a:ext cx="479425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</a:t>
            </a:r>
          </a:p>
        </p:txBody>
      </p:sp>
      <p:pic>
        <p:nvPicPr>
          <p:cNvPr id="58372" name="Picture 4" descr="0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0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620713"/>
            <a:ext cx="4038600" cy="55054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000"/>
              </a:spcAft>
              <a:buFont typeface="Arial" charset="0"/>
              <a:buNone/>
            </a:pPr>
            <a:r>
              <a:rPr lang="tt-RU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 – пространственная среда созданная в нашей группе, педагогически целесообразна, отличается высокой культурой, эстетикой, создает комфортную обстановку, способствует эмоциональному и физическому благополучию детей.</a:t>
            </a:r>
            <a:endParaRPr lang="ru-RU" sz="240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/>
            <a:endParaRPr lang="ru-RU" sz="24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732463"/>
            <a:ext cx="82661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clip_image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4663" y="2492375"/>
            <a:ext cx="4567237" cy="310197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к организации развивающей предметно – пространственной среды ( согласно программе «От рождения до школы»)</a:t>
            </a:r>
            <a:b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 должна быть: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-содержательно – насыщенной,развивающей,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-трансформируемой,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-полифункциональной,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-вариативной,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-доступной,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-безопасной,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-здоровьесберегающей,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t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-эстетически - привлекательной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5754688"/>
            <a:ext cx="82677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2"/>
          <p:cNvSpPr>
            <a:spLocks noChangeArrowheads="1"/>
          </p:cNvSpPr>
          <p:nvPr/>
        </p:nvSpPr>
        <p:spPr bwMode="auto">
          <a:xfrm>
            <a:off x="2286000" y="19970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  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  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</a:t>
            </a:r>
          </a:p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9702" name="Picture 7" descr="P51501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4851400" cy="363696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63713" y="1628775"/>
            <a:ext cx="5329237" cy="3924300"/>
          </a:xfrm>
        </p:spPr>
        <p:txBody>
          <a:bodyPr/>
          <a:lstStyle/>
          <a:p>
            <a:pPr algn="l" eaLnBrk="1" hangingPunct="1"/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827088" y="1733550"/>
            <a:ext cx="79216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 образовательного учреждения должна способствовать реализации основных направлений развития детей    физическому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познавательному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речевому 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художественно-эстетическому 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-социально-личностному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just">
              <a:lnSpc>
                <a:spcPct val="150000"/>
              </a:lnSpc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Отдельно стоит заметить, что деление образовательных областей на отдельные группы  (направления) довольно условно, поскольку при учете взаимодополнения решение конкретных задач в свою очередь содействует и косвенному решению других задач.</a:t>
            </a:r>
          </a:p>
        </p:txBody>
      </p:sp>
      <p:pic>
        <p:nvPicPr>
          <p:cNvPr id="30724" name="Picture 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20713"/>
            <a:ext cx="8267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565400"/>
            <a:ext cx="26384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4897438"/>
          </a:xfrm>
        </p:spPr>
        <p:txBody>
          <a:bodyPr/>
          <a:lstStyle/>
          <a:p>
            <a:pPr algn="l" eaLnBrk="1" hangingPunct="1"/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дошкольного образования  и общеобразовательной программой дошкольного образовательного учреждения развивающая предметно-пространственная среда создается педагогами для развития индивидуальности каждого ребенка с учетом его возможностей , уровня активности и интересов. </a:t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не может быть построена окончательно, завтра она уже перестанет стимулировать развитие, а послезавтра – станет тормозить его.</a:t>
            </a:r>
          </a:p>
        </p:txBody>
      </p:sp>
      <p:pic>
        <p:nvPicPr>
          <p:cNvPr id="32771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373688"/>
            <a:ext cx="826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826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Объект 1"/>
          <p:cNvSpPr>
            <a:spLocks noGrp="1"/>
          </p:cNvSpPr>
          <p:nvPr>
            <p:ph sz="half" idx="1"/>
          </p:nvPr>
        </p:nvSpPr>
        <p:spPr>
          <a:xfrm>
            <a:off x="323850" y="357188"/>
            <a:ext cx="7127875" cy="56499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tt-RU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tt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Пространство группы следует организовывать в виде зон (“Центров”, “Уголков”, “Площадок”) , оснащенных большим количеством развивающих материалов.Подобная организация пространства позволяет дошкольникам выбирать интересные для себя занятия, чередовать их в течении дня, а педагогу дает возможность эффективно организовать образовательный процесс с учетом индивидуальных особенностей детей.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tt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уголков должно меняться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tt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соответствии с тематическим 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tt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планированием образовательного 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tt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661025"/>
            <a:ext cx="82677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3933825"/>
            <a:ext cx="4038600" cy="27432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Центры развивающей предметно – пространственной среды в средней группе (согласно Нищевой Н.В. )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4819" name="Rectangle 13"/>
          <p:cNvSpPr>
            <a:spLocks noChangeArrowheads="1"/>
          </p:cNvSpPr>
          <p:nvPr/>
        </p:nvSpPr>
        <p:spPr bwMode="auto">
          <a:xfrm>
            <a:off x="755650" y="1916113"/>
            <a:ext cx="78263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hlink"/>
                </a:solidFill>
                <a:latin typeface="Times New Roman" pitchFamily="18" charset="0"/>
              </a:rPr>
              <a:t>-</a:t>
            </a:r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Здравствуй, книжка!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-Играем в театр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-Центр креативного развития.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-Учимся конструировать.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-Учимся строить.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-Учимся считать.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-Мы познаем мир.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-Музыкальный центр.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-Центр сюжетно-ролевых игр.</a:t>
            </a:r>
          </a:p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-Центр физической культуры.</a:t>
            </a:r>
          </a:p>
          <a:p>
            <a:endParaRPr lang="ru-RU" sz="2400">
              <a:solidFill>
                <a:schemeClr val="hlink"/>
              </a:solidFill>
              <a:latin typeface="Times New Roman" pitchFamily="18" charset="0"/>
            </a:endParaRPr>
          </a:p>
          <a:p>
            <a:endParaRPr lang="ru-RU" sz="20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34820" name="Picture 14" descr="80199256_large_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37068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tt-RU" smtClean="0">
                <a:solidFill>
                  <a:schemeClr val="tx2"/>
                </a:solidFill>
                <a:latin typeface="Times New Roman" pitchFamily="18" charset="0"/>
              </a:rPr>
              <a:t>Здравствуй, книжка!</a:t>
            </a:r>
            <a:endParaRPr lang="ru-RU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229225"/>
            <a:ext cx="82661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PB18014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4300" y="1484313"/>
            <a:ext cx="4862513" cy="3648075"/>
          </a:xfrm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611188" y="2133600"/>
            <a:ext cx="32400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t-RU" sz="2400" i="1">
                <a:solidFill>
                  <a:schemeClr val="tx2"/>
                </a:solidFill>
                <a:latin typeface="Arial Unicode MS" pitchFamily="34" charset="-128"/>
              </a:rPr>
              <a:t>В библиотеке для ребят</a:t>
            </a:r>
            <a:endParaRPr lang="ru-RU" sz="2400" i="1">
              <a:solidFill>
                <a:schemeClr val="tx2"/>
              </a:solidFill>
              <a:latin typeface="Arial Unicode MS" pitchFamily="34" charset="-128"/>
            </a:endParaRPr>
          </a:p>
          <a:p>
            <a:r>
              <a:rPr lang="tt-RU" sz="2400" i="1">
                <a:solidFill>
                  <a:schemeClr val="tx2"/>
                </a:solidFill>
                <a:latin typeface="Arial Unicode MS" pitchFamily="34" charset="-128"/>
              </a:rPr>
              <a:t>На полках книги в ряд стоят.</a:t>
            </a:r>
            <a:endParaRPr lang="ru-RU" sz="2400" i="1">
              <a:solidFill>
                <a:schemeClr val="tx2"/>
              </a:solidFill>
              <a:latin typeface="Arial Unicode MS" pitchFamily="34" charset="-128"/>
            </a:endParaRPr>
          </a:p>
          <a:p>
            <a:r>
              <a:rPr lang="tt-RU" sz="2400" i="1">
                <a:solidFill>
                  <a:schemeClr val="tx2"/>
                </a:solidFill>
                <a:latin typeface="Arial Unicode MS" pitchFamily="34" charset="-128"/>
              </a:rPr>
              <a:t>Бери, читай и много знай...</a:t>
            </a:r>
            <a:endParaRPr lang="ru-RU" sz="2400" i="1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 Office 2">
        <a:dk1>
          <a:srgbClr val="000000"/>
        </a:dk1>
        <a:lt1>
          <a:srgbClr val="CCCC00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E2E2A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ма Office 2">
        <a:dk1>
          <a:srgbClr val="000000"/>
        </a:dk1>
        <a:lt1>
          <a:srgbClr val="CCCC00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E2E2AA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524</Words>
  <Application>Microsoft Office PowerPoint</Application>
  <PresentationFormat>Экран (4:3)</PresentationFormat>
  <Paragraphs>120</Paragraphs>
  <Slides>32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1_Тема Office</vt:lpstr>
      <vt:lpstr>4_Тема Office</vt:lpstr>
      <vt:lpstr>Организация развивающей предметно – пространственной среды в ДОУ </vt:lpstr>
      <vt:lpstr>«Ребенок по своей природе – пытливый                                                                                 исследователь, открыватель мира. Так                                                                    пусть перед ним открывается чудесный                                                                    мир в живых красках, ярких и  трепетных                                                                                                    звуках, в сказке и игре, в собственном                                                                    творчестве, в красоте,  воодушевляющем                                                                   его сердце…»                                                                                                           В.А. Сухомлинский</vt:lpstr>
      <vt:lpstr> </vt:lpstr>
      <vt:lpstr> Основные требования к организации развивающей предметно – пространственной среды ( согласно программе «От рождения до школы») </vt:lpstr>
      <vt:lpstr>      </vt:lpstr>
      <vt:lpstr>В соответствии с ФГОС дошкольного образования  и общеобразовательной программой дошкольного образовательного учреждения развивающая предметно-пространственная среда создается педагогами для развития индивидуальности каждого ребенка с учетом его возможностей , уровня активности и интересов.     Развивающая среда не может быть построена окончательно, завтра она уже перестанет стимулировать развитие, а послезавтра – станет тормозить его.</vt:lpstr>
      <vt:lpstr>               </vt:lpstr>
      <vt:lpstr>  Центры развивающей предметно – пространственной среды в средней группе (согласно Нищевой Н.В. )  </vt:lpstr>
      <vt:lpstr>Здравствуй, книжка!</vt:lpstr>
      <vt:lpstr>Центр «Играем в театр» </vt:lpstr>
      <vt:lpstr>Центр творчества</vt:lpstr>
      <vt:lpstr>Центр «Маленькие строители»</vt:lpstr>
      <vt:lpstr> </vt:lpstr>
      <vt:lpstr> Центр «Светофорик»   </vt:lpstr>
      <vt:lpstr>д</vt:lpstr>
      <vt:lpstr> Центр «Мы познаем мир» </vt:lpstr>
      <vt:lpstr>Музыкальный центр </vt:lpstr>
      <vt:lpstr>Центр сюжетно-ролевых игр </vt:lpstr>
      <vt:lpstr> </vt:lpstr>
      <vt:lpstr>  ъ</vt:lpstr>
      <vt:lpstr>Центр физической культуры </vt:lpstr>
      <vt:lpstr> </vt:lpstr>
      <vt:lpstr>Центр краеведения</vt:lpstr>
      <vt:lpstr>Говорим по-татарски  </vt:lpstr>
      <vt:lpstr>Уголок сенсомоторного развития</vt:lpstr>
      <vt:lpstr>Учебная зона</vt:lpstr>
      <vt:lpstr>Презентация PowerPoint</vt:lpstr>
      <vt:lpstr>Зона дидактических игр</vt:lpstr>
      <vt:lpstr>о</vt:lpstr>
      <vt:lpstr>Уголок дежурства</vt:lpstr>
      <vt:lpstr>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Интегративный подход к   организации развивающих   центров активности детей.</dc:title>
  <dc:creator>Пользователь</dc:creator>
  <cp:lastModifiedBy>user</cp:lastModifiedBy>
  <cp:revision>156</cp:revision>
  <dcterms:created xsi:type="dcterms:W3CDTF">2012-03-23T04:40:38Z</dcterms:created>
  <dcterms:modified xsi:type="dcterms:W3CDTF">2017-02-01T10:33:59Z</dcterms:modified>
</cp:coreProperties>
</file>