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60" r:id="rId3"/>
    <p:sldId id="267" r:id="rId4"/>
    <p:sldId id="268" r:id="rId5"/>
    <p:sldId id="269" r:id="rId6"/>
    <p:sldId id="264" r:id="rId7"/>
    <p:sldId id="263" r:id="rId8"/>
    <p:sldId id="262" r:id="rId9"/>
    <p:sldId id="270" r:id="rId10"/>
    <p:sldId id="271" r:id="rId11"/>
    <p:sldId id="272" r:id="rId12"/>
    <p:sldId id="273" r:id="rId13"/>
    <p:sldId id="274" r:id="rId14"/>
    <p:sldId id="261" r:id="rId15"/>
    <p:sldId id="275" r:id="rId16"/>
    <p:sldId id="276" r:id="rId17"/>
    <p:sldId id="278" r:id="rId18"/>
    <p:sldId id="279" r:id="rId19"/>
    <p:sldId id="280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889D-748E-418A-BB95-B62BBD64415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2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7AC3-3A09-4E4C-BF05-3D141276BA6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B23C-F43D-433C-AD89-8E4F950A698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4251" y="887414"/>
            <a:ext cx="728133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Comic Sans MS" panose="030F0702030302020204" pitchFamily="66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66918" y="3119439"/>
            <a:ext cx="738716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0" fontAlgn="base" hangingPunct="0">
              <a:spcAft>
                <a:spcPct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86CB-7A0E-4674-BF6F-21679E1C93B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3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103B-0D8C-4E9F-AD8F-AD4EF9982EA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FC7F-A284-4CA4-B8FF-D1A536363B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F311-6ABD-47CD-BC61-0CBAC6E918C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6250-6C58-4F56-82D8-EE2B20B12A08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6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96AC-31AD-47B0-9970-4371EA5A3C3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9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AB79A-3B04-4A9D-9CE7-CBF367ADE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8786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EEF8-4515-4B92-89AF-3C9E460AE25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6845-8E16-4AEB-9F71-54F1A50B687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2105-815A-421A-94B0-AB335E0743B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D6B4-957C-467D-B91B-B9BC08C4476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2A9F-92B8-4650-9751-9539A85A51E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6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251F-E1A2-427A-BD5F-21ECD453FC5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E1E-11F3-463B-BBF4-2962E876133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B5C7-AE08-4F67-8354-584C1E4E692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4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3485" y="5883276"/>
            <a:ext cx="764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69F01F-4C6D-47D2-BF50-DAAF07B47303}" type="slidenum">
              <a:rPr lang="ru-RU" altLang="ru-RU">
                <a:solidFill>
                  <a:prstClr val="black"/>
                </a:solidFill>
                <a:latin typeface="Comic Sans MS" panose="030F0702030302020204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gif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5.png"/><Relationship Id="rId5" Type="http://schemas.openxmlformats.org/officeDocument/2006/relationships/image" Target="../media/image19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slide" Target="slide15.xml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5" Type="http://schemas.openxmlformats.org/officeDocument/2006/relationships/image" Target="../media/image20.gif"/><Relationship Id="rId10" Type="http://schemas.openxmlformats.org/officeDocument/2006/relationships/oleObject" Target="../embeddings/oleObject7.bin"/><Relationship Id="rId4" Type="http://schemas.microsoft.com/office/2007/relationships/hdphoto" Target="../media/hdphoto1.wdp"/><Relationship Id="rId9" Type="http://schemas.openxmlformats.org/officeDocument/2006/relationships/image" Target="../media/image13.wmf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wm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image" Target="../media/image23.wmf"/><Relationship Id="rId5" Type="http://schemas.microsoft.com/office/2007/relationships/hdphoto" Target="../media/hdphoto1.wdp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7.png"/><Relationship Id="rId9" Type="http://schemas.openxmlformats.org/officeDocument/2006/relationships/image" Target="../media/image22.wmf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55914" y="1916113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855914" y="2636838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55914" y="4005264"/>
            <a:ext cx="344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715" y="549384"/>
            <a:ext cx="8132769" cy="2408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9000" y="393885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Шпилева Людмила Алексеевна</a:t>
            </a: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</a:t>
            </a:r>
            <a:endParaRPr lang="ru-RU" sz="20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Евдаковская</a:t>
            </a: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</a:t>
            </a:r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Каменского </a:t>
            </a: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pPr lvl="0"/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</a:t>
            </a:r>
            <a:r>
              <a:rPr lang="ru-RU" sz="20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1749" y="3259466"/>
            <a:ext cx="204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7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14" y="3414714"/>
            <a:ext cx="28575" cy="28575"/>
          </a:xfrm>
          <a:prstGeom prst="rect">
            <a:avLst/>
          </a:prstGeom>
          <a:noFill/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943475" y="29972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8112125" y="27082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9696450" y="46529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plant"/>
          <p:cNvSpPr>
            <a:spLocks noEditPoints="1" noChangeArrowheads="1"/>
          </p:cNvSpPr>
          <p:nvPr/>
        </p:nvSpPr>
        <p:spPr bwMode="auto">
          <a:xfrm>
            <a:off x="4872038" y="48688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89" name="Picture 9" descr="2f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0" y="4076701"/>
            <a:ext cx="1511300" cy="1871663"/>
          </a:xfrm>
          <a:prstGeom prst="rect">
            <a:avLst/>
          </a:prstGeom>
          <a:noFill/>
        </p:spPr>
      </p:pic>
      <p:sp>
        <p:nvSpPr>
          <p:cNvPr id="46090" name="plant"/>
          <p:cNvSpPr>
            <a:spLocks noEditPoints="1" noChangeArrowheads="1"/>
          </p:cNvSpPr>
          <p:nvPr/>
        </p:nvSpPr>
        <p:spPr bwMode="auto">
          <a:xfrm>
            <a:off x="6527800" y="5048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1" name="Picture 11" descr="2f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1" y="4508500"/>
            <a:ext cx="1584325" cy="1873250"/>
          </a:xfrm>
          <a:prstGeom prst="rect">
            <a:avLst/>
          </a:prstGeom>
          <a:noFill/>
        </p:spPr>
      </p:pic>
      <p:sp>
        <p:nvSpPr>
          <p:cNvPr id="46092" name="plant"/>
          <p:cNvSpPr>
            <a:spLocks noEditPoints="1" noChangeArrowheads="1"/>
          </p:cNvSpPr>
          <p:nvPr/>
        </p:nvSpPr>
        <p:spPr bwMode="auto">
          <a:xfrm>
            <a:off x="8472488" y="465296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093" name="Picture 13" descr="2f3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6" y="4292600"/>
            <a:ext cx="1800225" cy="1747838"/>
          </a:xfrm>
          <a:prstGeom prst="rect">
            <a:avLst/>
          </a:prstGeom>
          <a:noFill/>
        </p:spPr>
      </p:pic>
      <p:sp>
        <p:nvSpPr>
          <p:cNvPr id="46094" name="plant"/>
          <p:cNvSpPr>
            <a:spLocks noEditPoints="1" noChangeArrowheads="1"/>
          </p:cNvSpPr>
          <p:nvPr/>
        </p:nvSpPr>
        <p:spPr bwMode="auto">
          <a:xfrm>
            <a:off x="6024563" y="4149725"/>
            <a:ext cx="1809750" cy="8651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5" name="plant"/>
          <p:cNvSpPr>
            <a:spLocks noEditPoints="1" noChangeArrowheads="1"/>
          </p:cNvSpPr>
          <p:nvPr/>
        </p:nvSpPr>
        <p:spPr bwMode="auto">
          <a:xfrm rot="-21791713">
            <a:off x="7824788" y="3716339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6" name="plant"/>
          <p:cNvSpPr>
            <a:spLocks noEditPoints="1" noChangeArrowheads="1"/>
          </p:cNvSpPr>
          <p:nvPr/>
        </p:nvSpPr>
        <p:spPr bwMode="auto">
          <a:xfrm rot="-21791713">
            <a:off x="8858250" y="2852739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7" name="plant"/>
          <p:cNvSpPr>
            <a:spLocks noEditPoints="1" noChangeArrowheads="1"/>
          </p:cNvSpPr>
          <p:nvPr/>
        </p:nvSpPr>
        <p:spPr bwMode="auto">
          <a:xfrm rot="-21791713">
            <a:off x="6600825" y="3141664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8" name="plant"/>
          <p:cNvSpPr>
            <a:spLocks noEditPoints="1" noChangeArrowheads="1"/>
          </p:cNvSpPr>
          <p:nvPr/>
        </p:nvSpPr>
        <p:spPr bwMode="auto">
          <a:xfrm rot="-21791713">
            <a:off x="7967663" y="1989139"/>
            <a:ext cx="1809750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6099" name="plant"/>
          <p:cNvSpPr>
            <a:spLocks noEditPoints="1" noChangeArrowheads="1"/>
          </p:cNvSpPr>
          <p:nvPr/>
        </p:nvSpPr>
        <p:spPr bwMode="auto">
          <a:xfrm rot="-21791713">
            <a:off x="9047164" y="969964"/>
            <a:ext cx="1449387" cy="8651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6100" name="Picture 20" descr="7a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6225" y="1341438"/>
            <a:ext cx="666750" cy="762000"/>
          </a:xfrm>
          <a:prstGeom prst="rect">
            <a:avLst/>
          </a:prstGeom>
          <a:noFill/>
        </p:spPr>
      </p:pic>
      <p:pic>
        <p:nvPicPr>
          <p:cNvPr id="46101" name="Picture 21" descr="2f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4651" y="404813"/>
            <a:ext cx="1008063" cy="863600"/>
          </a:xfrm>
          <a:prstGeom prst="rect">
            <a:avLst/>
          </a:prstGeom>
          <a:noFill/>
        </p:spPr>
      </p:pic>
      <p:pic>
        <p:nvPicPr>
          <p:cNvPr id="46102" name="Picture 22" descr="2f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3676" y="2133601"/>
            <a:ext cx="1584325" cy="1223963"/>
          </a:xfrm>
          <a:prstGeom prst="rect">
            <a:avLst/>
          </a:prstGeom>
          <a:noFill/>
        </p:spPr>
      </p:pic>
      <p:pic>
        <p:nvPicPr>
          <p:cNvPr id="46103" name="Picture 23" descr="2f3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4" y="1700214"/>
            <a:ext cx="1152525" cy="865187"/>
          </a:xfrm>
          <a:prstGeom prst="rect">
            <a:avLst/>
          </a:prstGeom>
          <a:noFill/>
        </p:spPr>
      </p:pic>
      <p:pic>
        <p:nvPicPr>
          <p:cNvPr id="46104" name="Picture 24" descr="2f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6588" y="3141663"/>
            <a:ext cx="1008062" cy="1223962"/>
          </a:xfrm>
          <a:prstGeom prst="rect">
            <a:avLst/>
          </a:prstGeom>
          <a:noFill/>
        </p:spPr>
      </p:pic>
      <p:pic>
        <p:nvPicPr>
          <p:cNvPr id="46105" name="Picture 25" descr="2f3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339" y="3933825"/>
            <a:ext cx="1152525" cy="865188"/>
          </a:xfrm>
          <a:prstGeom prst="rect">
            <a:avLst/>
          </a:prstGeom>
          <a:noFill/>
        </p:spPr>
      </p:pic>
      <p:pic>
        <p:nvPicPr>
          <p:cNvPr id="46106" name="Picture 26" descr="2f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726" y="2636838"/>
            <a:ext cx="1584325" cy="1223962"/>
          </a:xfrm>
          <a:prstGeom prst="rect">
            <a:avLst/>
          </a:prstGeom>
          <a:noFill/>
        </p:spPr>
      </p:pic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1774825" y="476250"/>
            <a:ext cx="612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6600FF"/>
                </a:solidFill>
                <a:latin typeface="Verdana" pitchFamily="34" charset="0"/>
              </a:rPr>
              <a:t>Незнайка отправился на цветочную поляну. Помогите ему собрать целебные цветы. Если </a:t>
            </a:r>
            <a:r>
              <a:rPr lang="ru-RU" sz="2400" dirty="0" smtClean="0">
                <a:solidFill>
                  <a:srgbClr val="6600FF"/>
                </a:solidFill>
                <a:latin typeface="Verdana" pitchFamily="34" charset="0"/>
              </a:rPr>
              <a:t>сумма </a:t>
            </a:r>
            <a:r>
              <a:rPr lang="ru-RU" sz="2400" dirty="0">
                <a:solidFill>
                  <a:srgbClr val="6600FF"/>
                </a:solidFill>
                <a:latin typeface="Verdana" pitchFamily="34" charset="0"/>
              </a:rPr>
              <a:t>дробей на лепестках совпадает с </a:t>
            </a:r>
            <a:r>
              <a:rPr lang="ru-RU" sz="2400" dirty="0" smtClean="0">
                <a:solidFill>
                  <a:srgbClr val="6600FF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rgbClr val="6600FF"/>
                </a:solidFill>
                <a:latin typeface="Verdana" pitchFamily="34" charset="0"/>
              </a:rPr>
              <a:t>дробью на листке, то цветок целебный</a:t>
            </a:r>
          </a:p>
        </p:txBody>
      </p:sp>
      <p:pic>
        <p:nvPicPr>
          <p:cNvPr id="28" name="Picture 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546099" y="3002757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248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 rot="2167545">
            <a:off x="5087938" y="620714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endParaRPr lang="ru-RU"/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 rot="7240107">
            <a:off x="5110163" y="2182813"/>
            <a:ext cx="1079500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 rot="-4234578">
            <a:off x="3129758" y="1137445"/>
            <a:ext cx="1150937" cy="2276475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360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367214" y="2205039"/>
            <a:ext cx="1081087" cy="935037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3071813" y="3068638"/>
            <a:ext cx="1511300" cy="3611562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124200" y="1930400"/>
            <a:ext cx="308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7115" name="Freeform 11"/>
          <p:cNvSpPr>
            <a:spLocks/>
          </p:cNvSpPr>
          <p:nvPr/>
        </p:nvSpPr>
        <p:spPr bwMode="auto">
          <a:xfrm>
            <a:off x="3338514" y="4165600"/>
            <a:ext cx="2143125" cy="22352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959600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0000"/>
                </a:solidFill>
              </a:rPr>
              <a:t>ядовитый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37521"/>
              </p:ext>
            </p:extLst>
          </p:nvPr>
        </p:nvGraphicFramePr>
        <p:xfrm>
          <a:off x="3474700" y="1749388"/>
          <a:ext cx="414267" cy="107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Уравнение" r:id="rId3" imgW="152280" imgH="393480" progId="Equation.3">
                  <p:embed/>
                </p:oleObj>
              </mc:Choice>
              <mc:Fallback>
                <p:oleObj name="Уравнение" r:id="rId3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4700" y="1749388"/>
                        <a:ext cx="414267" cy="107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49183"/>
              </p:ext>
            </p:extLst>
          </p:nvPr>
        </p:nvGraphicFramePr>
        <p:xfrm>
          <a:off x="5474873" y="1178177"/>
          <a:ext cx="364046" cy="102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Уравнение" r:id="rId5" imgW="139680" imgH="393480" progId="Equation.3">
                  <p:embed/>
                </p:oleObj>
              </mc:Choice>
              <mc:Fallback>
                <p:oleObj name="Уравнение" r:id="rId5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4873" y="1178177"/>
                        <a:ext cx="364046" cy="1025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12615"/>
              </p:ext>
            </p:extLst>
          </p:nvPr>
        </p:nvGraphicFramePr>
        <p:xfrm>
          <a:off x="5588271" y="2761460"/>
          <a:ext cx="362904" cy="102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Уравнение" r:id="rId7" imgW="139680" imgH="393480" progId="Equation.3">
                  <p:embed/>
                </p:oleObj>
              </mc:Choice>
              <mc:Fallback>
                <p:oleObj name="Уравнение" r:id="rId7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271" y="2761460"/>
                        <a:ext cx="362904" cy="1022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16146"/>
              </p:ext>
            </p:extLst>
          </p:nvPr>
        </p:nvGraphicFramePr>
        <p:xfrm>
          <a:off x="4640845" y="4741710"/>
          <a:ext cx="379162" cy="97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Уравнение" r:id="rId9" imgW="152280" imgH="393480" progId="Equation.3">
                  <p:embed/>
                </p:oleObj>
              </mc:Choice>
              <mc:Fallback>
                <p:oleObj name="Уравнение" r:id="rId9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0845" y="4741710"/>
                        <a:ext cx="379162" cy="97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5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3071814" y="2997200"/>
            <a:ext cx="1584325" cy="3683000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544" y="454"/>
              </a:cxn>
              <a:cxn ang="0">
                <a:pos x="454" y="1679"/>
              </a:cxn>
              <a:cxn ang="0">
                <a:pos x="91" y="2177"/>
              </a:cxn>
              <a:cxn ang="0">
                <a:pos x="0" y="2268"/>
              </a:cxn>
            </a:cxnLst>
            <a:rect l="0" t="0" r="r" b="b"/>
            <a:pathLst>
              <a:path w="952" h="2275">
                <a:moveTo>
                  <a:pt x="952" y="0"/>
                </a:moveTo>
                <a:cubicBezTo>
                  <a:pt x="789" y="87"/>
                  <a:pt x="627" y="174"/>
                  <a:pt x="544" y="454"/>
                </a:cubicBezTo>
                <a:cubicBezTo>
                  <a:pt x="461" y="734"/>
                  <a:pt x="529" y="1392"/>
                  <a:pt x="454" y="1679"/>
                </a:cubicBezTo>
                <a:cubicBezTo>
                  <a:pt x="379" y="1966"/>
                  <a:pt x="167" y="2079"/>
                  <a:pt x="91" y="2177"/>
                </a:cubicBezTo>
                <a:cubicBezTo>
                  <a:pt x="15" y="2275"/>
                  <a:pt x="15" y="2260"/>
                  <a:pt x="0" y="2268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3338513" y="3860800"/>
            <a:ext cx="2470150" cy="2540000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1883832">
            <a:off x="4684713" y="598488"/>
            <a:ext cx="1758950" cy="223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19210853">
            <a:off x="3359151" y="620713"/>
            <a:ext cx="1808163" cy="225901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 rot="5963803">
            <a:off x="5188744" y="1670844"/>
            <a:ext cx="1746250" cy="223678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CC66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36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440239" y="2133600"/>
            <a:ext cx="1081087" cy="935038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888163" y="49418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048870"/>
              </p:ext>
            </p:extLst>
          </p:nvPr>
        </p:nvGraphicFramePr>
        <p:xfrm>
          <a:off x="3820565" y="886026"/>
          <a:ext cx="630059" cy="108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Уравнение" r:id="rId3" imgW="228600" imgH="393480" progId="Equation.3">
                  <p:embed/>
                </p:oleObj>
              </mc:Choice>
              <mc:Fallback>
                <p:oleObj name="Уравнение" r:id="rId3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0565" y="886026"/>
                        <a:ext cx="630059" cy="1085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28532"/>
              </p:ext>
            </p:extLst>
          </p:nvPr>
        </p:nvGraphicFramePr>
        <p:xfrm>
          <a:off x="5425652" y="877326"/>
          <a:ext cx="635111" cy="109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Уравнение" r:id="rId5" imgW="228600" imgH="393480" progId="Equation.3">
                  <p:embed/>
                </p:oleObj>
              </mc:Choice>
              <mc:Fallback>
                <p:oleObj name="Уравнение" r:id="rId5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5652" y="877326"/>
                        <a:ext cx="635111" cy="1093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12470"/>
              </p:ext>
            </p:extLst>
          </p:nvPr>
        </p:nvGraphicFramePr>
        <p:xfrm>
          <a:off x="6081649" y="2305163"/>
          <a:ext cx="596849" cy="102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Уравнение" r:id="rId7" imgW="228600" imgH="393480" progId="Equation.3">
                  <p:embed/>
                </p:oleObj>
              </mc:Choice>
              <mc:Fallback>
                <p:oleObj name="Уравнение" r:id="rId7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649" y="2305163"/>
                        <a:ext cx="596849" cy="1027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47611"/>
              </p:ext>
            </p:extLst>
          </p:nvPr>
        </p:nvGraphicFramePr>
        <p:xfrm>
          <a:off x="4511064" y="4543893"/>
          <a:ext cx="609726" cy="105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Уравнение" r:id="rId9" imgW="228600" imgH="393480" progId="Equation.3">
                  <p:embed/>
                </p:oleObj>
              </mc:Choice>
              <mc:Fallback>
                <p:oleObj name="Уравнение" r:id="rId9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1064" y="4543893"/>
                        <a:ext cx="609726" cy="1050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4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19288" y="5157788"/>
            <a:ext cx="3384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9900"/>
                </a:solidFill>
              </a:rPr>
              <a:t>целебный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 rot="57110900">
            <a:off x="4439444" y="1845469"/>
            <a:ext cx="1871662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 rot="5231936">
            <a:off x="6096794" y="1267619"/>
            <a:ext cx="1868488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975701">
            <a:off x="5375276" y="404813"/>
            <a:ext cx="187007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 rot="-3342650">
            <a:off x="4273551" y="714376"/>
            <a:ext cx="1914525" cy="2590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66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561520">
            <a:off x="6024564" y="3213101"/>
            <a:ext cx="2720975" cy="3063875"/>
          </a:xfrm>
          <a:custGeom>
            <a:avLst/>
            <a:gdLst/>
            <a:ahLst/>
            <a:cxnLst>
              <a:cxn ang="0">
                <a:pos x="329" y="631"/>
              </a:cxn>
              <a:cxn ang="0">
                <a:pos x="448" y="466"/>
              </a:cxn>
              <a:cxn ang="0">
                <a:pos x="484" y="439"/>
              </a:cxn>
              <a:cxn ang="0">
                <a:pos x="576" y="357"/>
              </a:cxn>
              <a:cxn ang="0">
                <a:pos x="631" y="329"/>
              </a:cxn>
              <a:cxn ang="0">
                <a:pos x="750" y="274"/>
              </a:cxn>
              <a:cxn ang="0">
                <a:pos x="914" y="219"/>
              </a:cxn>
              <a:cxn ang="0">
                <a:pos x="978" y="201"/>
              </a:cxn>
              <a:cxn ang="0">
                <a:pos x="1088" y="137"/>
              </a:cxn>
              <a:cxn ang="0">
                <a:pos x="1216" y="91"/>
              </a:cxn>
              <a:cxn ang="0">
                <a:pos x="1335" y="0"/>
              </a:cxn>
              <a:cxn ang="0">
                <a:pos x="1326" y="82"/>
              </a:cxn>
              <a:cxn ang="0">
                <a:pos x="1316" y="110"/>
              </a:cxn>
              <a:cxn ang="0">
                <a:pos x="1316" y="677"/>
              </a:cxn>
              <a:cxn ang="0">
                <a:pos x="1271" y="786"/>
              </a:cxn>
              <a:cxn ang="0">
                <a:pos x="1234" y="869"/>
              </a:cxn>
              <a:cxn ang="0">
                <a:pos x="1198" y="987"/>
              </a:cxn>
              <a:cxn ang="0">
                <a:pos x="1124" y="1088"/>
              </a:cxn>
              <a:cxn ang="0">
                <a:pos x="1106" y="1115"/>
              </a:cxn>
              <a:cxn ang="0">
                <a:pos x="942" y="1152"/>
              </a:cxn>
              <a:cxn ang="0">
                <a:pos x="759" y="1207"/>
              </a:cxn>
              <a:cxn ang="0">
                <a:pos x="686" y="1225"/>
              </a:cxn>
              <a:cxn ang="0">
                <a:pos x="649" y="1234"/>
              </a:cxn>
              <a:cxn ang="0">
                <a:pos x="347" y="1271"/>
              </a:cxn>
              <a:cxn ang="0">
                <a:pos x="265" y="1298"/>
              </a:cxn>
              <a:cxn ang="0">
                <a:pos x="238" y="1307"/>
              </a:cxn>
              <a:cxn ang="0">
                <a:pos x="183" y="1335"/>
              </a:cxn>
              <a:cxn ang="0">
                <a:pos x="128" y="1353"/>
              </a:cxn>
              <a:cxn ang="0">
                <a:pos x="0" y="1408"/>
              </a:cxn>
            </a:cxnLst>
            <a:rect l="0" t="0" r="r" b="b"/>
            <a:pathLst>
              <a:path w="1350" h="1408">
                <a:moveTo>
                  <a:pt x="329" y="631"/>
                </a:moveTo>
                <a:cubicBezTo>
                  <a:pt x="347" y="556"/>
                  <a:pt x="397" y="520"/>
                  <a:pt x="448" y="466"/>
                </a:cubicBezTo>
                <a:cubicBezTo>
                  <a:pt x="458" y="455"/>
                  <a:pt x="474" y="450"/>
                  <a:pt x="484" y="439"/>
                </a:cubicBezTo>
                <a:cubicBezTo>
                  <a:pt x="535" y="382"/>
                  <a:pt x="504" y="380"/>
                  <a:pt x="576" y="357"/>
                </a:cubicBezTo>
                <a:cubicBezTo>
                  <a:pt x="616" y="314"/>
                  <a:pt x="566" y="361"/>
                  <a:pt x="631" y="329"/>
                </a:cubicBezTo>
                <a:cubicBezTo>
                  <a:pt x="686" y="302"/>
                  <a:pt x="692" y="288"/>
                  <a:pt x="750" y="274"/>
                </a:cubicBezTo>
                <a:cubicBezTo>
                  <a:pt x="800" y="241"/>
                  <a:pt x="855" y="228"/>
                  <a:pt x="914" y="219"/>
                </a:cubicBezTo>
                <a:cubicBezTo>
                  <a:pt x="935" y="212"/>
                  <a:pt x="958" y="210"/>
                  <a:pt x="978" y="201"/>
                </a:cubicBezTo>
                <a:cubicBezTo>
                  <a:pt x="1017" y="184"/>
                  <a:pt x="1052" y="158"/>
                  <a:pt x="1088" y="137"/>
                </a:cubicBezTo>
                <a:cubicBezTo>
                  <a:pt x="1126" y="115"/>
                  <a:pt x="1174" y="102"/>
                  <a:pt x="1216" y="91"/>
                </a:cubicBezTo>
                <a:cubicBezTo>
                  <a:pt x="1263" y="60"/>
                  <a:pt x="1296" y="37"/>
                  <a:pt x="1335" y="0"/>
                </a:cubicBezTo>
                <a:cubicBezTo>
                  <a:pt x="1350" y="45"/>
                  <a:pt x="1347" y="19"/>
                  <a:pt x="1326" y="82"/>
                </a:cubicBezTo>
                <a:cubicBezTo>
                  <a:pt x="1323" y="91"/>
                  <a:pt x="1316" y="110"/>
                  <a:pt x="1316" y="110"/>
                </a:cubicBezTo>
                <a:cubicBezTo>
                  <a:pt x="1333" y="372"/>
                  <a:pt x="1332" y="292"/>
                  <a:pt x="1316" y="677"/>
                </a:cubicBezTo>
                <a:cubicBezTo>
                  <a:pt x="1314" y="716"/>
                  <a:pt x="1271" y="786"/>
                  <a:pt x="1271" y="786"/>
                </a:cubicBezTo>
                <a:cubicBezTo>
                  <a:pt x="1247" y="884"/>
                  <a:pt x="1284" y="750"/>
                  <a:pt x="1234" y="869"/>
                </a:cubicBezTo>
                <a:cubicBezTo>
                  <a:pt x="1218" y="907"/>
                  <a:pt x="1217" y="949"/>
                  <a:pt x="1198" y="987"/>
                </a:cubicBezTo>
                <a:cubicBezTo>
                  <a:pt x="1179" y="1024"/>
                  <a:pt x="1150" y="1057"/>
                  <a:pt x="1124" y="1088"/>
                </a:cubicBezTo>
                <a:cubicBezTo>
                  <a:pt x="1117" y="1096"/>
                  <a:pt x="1114" y="1108"/>
                  <a:pt x="1106" y="1115"/>
                </a:cubicBezTo>
                <a:cubicBezTo>
                  <a:pt x="1084" y="1133"/>
                  <a:pt x="970" y="1145"/>
                  <a:pt x="942" y="1152"/>
                </a:cubicBezTo>
                <a:cubicBezTo>
                  <a:pt x="879" y="1168"/>
                  <a:pt x="821" y="1193"/>
                  <a:pt x="759" y="1207"/>
                </a:cubicBezTo>
                <a:cubicBezTo>
                  <a:pt x="735" y="1213"/>
                  <a:pt x="710" y="1219"/>
                  <a:pt x="686" y="1225"/>
                </a:cubicBezTo>
                <a:cubicBezTo>
                  <a:pt x="674" y="1228"/>
                  <a:pt x="649" y="1234"/>
                  <a:pt x="649" y="1234"/>
                </a:cubicBezTo>
                <a:cubicBezTo>
                  <a:pt x="558" y="1298"/>
                  <a:pt x="476" y="1266"/>
                  <a:pt x="347" y="1271"/>
                </a:cubicBezTo>
                <a:cubicBezTo>
                  <a:pt x="283" y="1292"/>
                  <a:pt x="310" y="1283"/>
                  <a:pt x="265" y="1298"/>
                </a:cubicBezTo>
                <a:cubicBezTo>
                  <a:pt x="256" y="1301"/>
                  <a:pt x="238" y="1307"/>
                  <a:pt x="238" y="1307"/>
                </a:cubicBezTo>
                <a:cubicBezTo>
                  <a:pt x="208" y="1337"/>
                  <a:pt x="231" y="1321"/>
                  <a:pt x="183" y="1335"/>
                </a:cubicBezTo>
                <a:cubicBezTo>
                  <a:pt x="165" y="1340"/>
                  <a:pt x="128" y="1353"/>
                  <a:pt x="128" y="1353"/>
                </a:cubicBezTo>
                <a:cubicBezTo>
                  <a:pt x="94" y="1387"/>
                  <a:pt x="49" y="1408"/>
                  <a:pt x="0" y="1408"/>
                </a:cubicBezTo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 rot="-678333">
            <a:off x="5519738" y="2133600"/>
            <a:ext cx="1223962" cy="10795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5616575" y="3141663"/>
            <a:ext cx="755650" cy="3683000"/>
          </a:xfrm>
          <a:custGeom>
            <a:avLst/>
            <a:gdLst/>
            <a:ahLst/>
            <a:cxnLst>
              <a:cxn ang="0">
                <a:pos x="438" y="0"/>
              </a:cxn>
              <a:cxn ang="0">
                <a:pos x="438" y="725"/>
              </a:cxn>
              <a:cxn ang="0">
                <a:pos x="211" y="1406"/>
              </a:cxn>
              <a:cxn ang="0">
                <a:pos x="30" y="2177"/>
              </a:cxn>
              <a:cxn ang="0">
                <a:pos x="30" y="2268"/>
              </a:cxn>
            </a:cxnLst>
            <a:rect l="0" t="0" r="r" b="b"/>
            <a:pathLst>
              <a:path w="476" h="2320">
                <a:moveTo>
                  <a:pt x="438" y="0"/>
                </a:moveTo>
                <a:cubicBezTo>
                  <a:pt x="457" y="245"/>
                  <a:pt x="476" y="491"/>
                  <a:pt x="438" y="725"/>
                </a:cubicBezTo>
                <a:cubicBezTo>
                  <a:pt x="400" y="959"/>
                  <a:pt x="279" y="1164"/>
                  <a:pt x="211" y="1406"/>
                </a:cubicBezTo>
                <a:cubicBezTo>
                  <a:pt x="143" y="1648"/>
                  <a:pt x="60" y="2034"/>
                  <a:pt x="30" y="2177"/>
                </a:cubicBezTo>
                <a:cubicBezTo>
                  <a:pt x="0" y="2320"/>
                  <a:pt x="30" y="2253"/>
                  <a:pt x="30" y="2268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31093"/>
              </p:ext>
            </p:extLst>
          </p:nvPr>
        </p:nvGraphicFramePr>
        <p:xfrm>
          <a:off x="4693961" y="2924205"/>
          <a:ext cx="615264" cy="105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Уравнение" r:id="rId3" imgW="228600" imgH="393480" progId="Equation.3">
                  <p:embed/>
                </p:oleObj>
              </mc:Choice>
              <mc:Fallback>
                <p:oleObj name="Уравнение" r:id="rId3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3961" y="2924205"/>
                        <a:ext cx="615264" cy="1059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86464"/>
              </p:ext>
            </p:extLst>
          </p:nvPr>
        </p:nvGraphicFramePr>
        <p:xfrm>
          <a:off x="4669197" y="1123398"/>
          <a:ext cx="634641" cy="109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Уравнение" r:id="rId5" imgW="228600" imgH="393480" progId="Equation.3">
                  <p:embed/>
                </p:oleObj>
              </mc:Choice>
              <mc:Fallback>
                <p:oleObj name="Уравнение" r:id="rId5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9197" y="1123398"/>
                        <a:ext cx="634641" cy="109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35497"/>
              </p:ext>
            </p:extLst>
          </p:nvPr>
        </p:nvGraphicFramePr>
        <p:xfrm>
          <a:off x="6170065" y="751495"/>
          <a:ext cx="616191" cy="106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Уравнение" r:id="rId7" imgW="228600" imgH="393480" progId="Equation.3">
                  <p:embed/>
                </p:oleObj>
              </mc:Choice>
              <mc:Fallback>
                <p:oleObj name="Уравнение" r:id="rId7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0065" y="751495"/>
                        <a:ext cx="616191" cy="106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49737"/>
              </p:ext>
            </p:extLst>
          </p:nvPr>
        </p:nvGraphicFramePr>
        <p:xfrm>
          <a:off x="7280866" y="1827250"/>
          <a:ext cx="620145" cy="106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Уравнение" r:id="rId9" imgW="228600" imgH="393480" progId="Equation.3">
                  <p:embed/>
                </p:oleObj>
              </mc:Choice>
              <mc:Fallback>
                <p:oleObj name="Уравнение" r:id="rId9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80866" y="1827250"/>
                        <a:ext cx="620145" cy="106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180712"/>
              </p:ext>
            </p:extLst>
          </p:nvPr>
        </p:nvGraphicFramePr>
        <p:xfrm>
          <a:off x="7421162" y="4105960"/>
          <a:ext cx="609023" cy="104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Уравнение" r:id="rId11" imgW="228600" imgH="393480" progId="Equation.3">
                  <p:embed/>
                </p:oleObj>
              </mc:Choice>
              <mc:Fallback>
                <p:oleObj name="Уравнение" r:id="rId11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21162" y="4105960"/>
                        <a:ext cx="609023" cy="1048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8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660" y="654596"/>
            <a:ext cx="5652740" cy="72494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91744" y="1484784"/>
            <a:ext cx="6048672" cy="32689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встали, потянулись.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на пояс, повернулись.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влево, раз, другой,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Повертели головой.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носочках постояли,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Спинку стрункой подержали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тихонько сели,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еще не все успели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Picture 3" descr="chud0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60" y="3711227"/>
            <a:ext cx="2219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ud06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8" y="4753744"/>
            <a:ext cx="133508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uzyka-bez-slov-hudozhestvennaya-gimnast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962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9360" y="73152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упражнений из учебника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3032760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743,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60" y="3771423"/>
            <a:ext cx="223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>
                <a:solidFill>
                  <a:srgbClr val="2FA3E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№ </a:t>
            </a:r>
            <a:r>
              <a:rPr lang="ru-RU" sz="4800" dirty="0" smtClean="0">
                <a:solidFill>
                  <a:srgbClr val="2FA3E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745</a:t>
            </a:r>
            <a:r>
              <a:rPr lang="ru-RU" sz="4800" dirty="0" smtClean="0">
                <a:solidFill>
                  <a:srgbClr val="2FA3E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800" dirty="0">
              <a:solidFill>
                <a:srgbClr val="2FA3EE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693" y="2907585"/>
            <a:ext cx="2341067" cy="3389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6160" y="4602420"/>
            <a:ext cx="194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747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543" y="153987"/>
            <a:ext cx="862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58"/>
          <p:cNvGrpSpPr>
            <a:grpSpLocks/>
          </p:cNvGrpSpPr>
          <p:nvPr/>
        </p:nvGrpSpPr>
        <p:grpSpPr bwMode="auto">
          <a:xfrm>
            <a:off x="1114320" y="1797178"/>
            <a:ext cx="2057400" cy="812800"/>
            <a:chOff x="576" y="768"/>
            <a:chExt cx="1296" cy="51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76" y="768"/>
              <a:ext cx="478" cy="457"/>
              <a:chOff x="386" y="685"/>
              <a:chExt cx="512" cy="457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105" y="1041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387" y="773"/>
              <a:ext cx="478" cy="457"/>
              <a:chOff x="386" y="685"/>
              <a:chExt cx="512" cy="457"/>
            </a:xfrm>
          </p:grpSpPr>
          <p:sp>
            <p:nvSpPr>
              <p:cNvPr id="8" name="Text Box 1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" name="Group 385"/>
          <p:cNvGrpSpPr>
            <a:grpSpLocks/>
          </p:cNvGrpSpPr>
          <p:nvPr/>
        </p:nvGrpSpPr>
        <p:grpSpPr bwMode="auto">
          <a:xfrm>
            <a:off x="1125432" y="2856240"/>
            <a:ext cx="2057400" cy="812800"/>
            <a:chOff x="576" y="1440"/>
            <a:chExt cx="1296" cy="512"/>
          </a:xfrm>
        </p:grpSpPr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576" y="1440"/>
              <a:ext cx="478" cy="457"/>
              <a:chOff x="386" y="685"/>
              <a:chExt cx="512" cy="457"/>
            </a:xfrm>
          </p:grpSpPr>
          <p:sp>
            <p:nvSpPr>
              <p:cNvPr id="24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1392" y="1440"/>
              <a:ext cx="478" cy="457"/>
              <a:chOff x="386" y="685"/>
              <a:chExt cx="512" cy="457"/>
            </a:xfrm>
          </p:grpSpPr>
          <p:sp>
            <p:nvSpPr>
              <p:cNvPr id="21" name="Text Box 4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22" name="Text Box 4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23" name="Line 4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28"/>
            <p:cNvGrpSpPr>
              <a:grpSpLocks/>
            </p:cNvGrpSpPr>
            <p:nvPr/>
          </p:nvGrpSpPr>
          <p:grpSpPr bwMode="auto">
            <a:xfrm>
              <a:off x="1105" y="1632"/>
              <a:ext cx="194" cy="194"/>
              <a:chOff x="1105" y="1712"/>
              <a:chExt cx="194" cy="194"/>
            </a:xfrm>
          </p:grpSpPr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327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360"/>
          <p:cNvGrpSpPr>
            <a:grpSpLocks/>
          </p:cNvGrpSpPr>
          <p:nvPr/>
        </p:nvGrpSpPr>
        <p:grpSpPr bwMode="auto">
          <a:xfrm>
            <a:off x="1134620" y="3925362"/>
            <a:ext cx="2057400" cy="812800"/>
            <a:chOff x="576" y="2112"/>
            <a:chExt cx="1296" cy="512"/>
          </a:xfrm>
        </p:grpSpPr>
        <p:sp>
          <p:nvSpPr>
            <p:cNvPr id="28" name="AutoShape 4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576" y="2112"/>
              <a:ext cx="478" cy="457"/>
              <a:chOff x="386" y="685"/>
              <a:chExt cx="512" cy="457"/>
            </a:xfrm>
          </p:grpSpPr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36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37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105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" name="Group 50"/>
            <p:cNvGrpSpPr>
              <a:grpSpLocks/>
            </p:cNvGrpSpPr>
            <p:nvPr/>
          </p:nvGrpSpPr>
          <p:grpSpPr bwMode="auto">
            <a:xfrm>
              <a:off x="1387" y="2117"/>
              <a:ext cx="478" cy="457"/>
              <a:chOff x="386" y="685"/>
              <a:chExt cx="512" cy="457"/>
            </a:xfrm>
          </p:grpSpPr>
          <p:sp>
            <p:nvSpPr>
              <p:cNvPr id="32" name="Text Box 5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33" name="Text Box 5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34" name="Line 5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8" name="Group 361"/>
          <p:cNvGrpSpPr>
            <a:grpSpLocks/>
          </p:cNvGrpSpPr>
          <p:nvPr/>
        </p:nvGrpSpPr>
        <p:grpSpPr bwMode="auto">
          <a:xfrm>
            <a:off x="1130406" y="4874477"/>
            <a:ext cx="2057400" cy="812800"/>
            <a:chOff x="576" y="2784"/>
            <a:chExt cx="1296" cy="512"/>
          </a:xfrm>
        </p:grpSpPr>
        <p:sp>
          <p:nvSpPr>
            <p:cNvPr id="39" name="AutoShape 55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0" name="Group 56"/>
            <p:cNvGrpSpPr>
              <a:grpSpLocks/>
            </p:cNvGrpSpPr>
            <p:nvPr/>
          </p:nvGrpSpPr>
          <p:grpSpPr bwMode="auto">
            <a:xfrm>
              <a:off x="576" y="2784"/>
              <a:ext cx="478" cy="457"/>
              <a:chOff x="386" y="685"/>
              <a:chExt cx="512" cy="457"/>
            </a:xfrm>
          </p:grpSpPr>
          <p:sp>
            <p:nvSpPr>
              <p:cNvPr id="48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9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50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61"/>
            <p:cNvGrpSpPr>
              <a:grpSpLocks/>
            </p:cNvGrpSpPr>
            <p:nvPr/>
          </p:nvGrpSpPr>
          <p:grpSpPr bwMode="auto">
            <a:xfrm>
              <a:off x="1387" y="2789"/>
              <a:ext cx="478" cy="457"/>
              <a:chOff x="386" y="685"/>
              <a:chExt cx="512" cy="457"/>
            </a:xfrm>
          </p:grpSpPr>
          <p:sp>
            <p:nvSpPr>
              <p:cNvPr id="45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6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7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" name="Group 329"/>
            <p:cNvGrpSpPr>
              <a:grpSpLocks/>
            </p:cNvGrpSpPr>
            <p:nvPr/>
          </p:nvGrpSpPr>
          <p:grpSpPr bwMode="auto">
            <a:xfrm>
              <a:off x="1104" y="2976"/>
              <a:ext cx="194" cy="194"/>
              <a:chOff x="1105" y="1712"/>
              <a:chExt cx="194" cy="194"/>
            </a:xfrm>
          </p:grpSpPr>
          <p:sp>
            <p:nvSpPr>
              <p:cNvPr id="43" name="Line 330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Line 331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" name="Group 339"/>
          <p:cNvGrpSpPr>
            <a:grpSpLocks/>
          </p:cNvGrpSpPr>
          <p:nvPr/>
        </p:nvGrpSpPr>
        <p:grpSpPr bwMode="auto">
          <a:xfrm>
            <a:off x="1143000" y="5840074"/>
            <a:ext cx="2057400" cy="825500"/>
            <a:chOff x="576" y="3448"/>
            <a:chExt cx="1296" cy="520"/>
          </a:xfrm>
        </p:grpSpPr>
        <p:sp>
          <p:nvSpPr>
            <p:cNvPr id="52" name="AutoShape 66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53" name="Group 67"/>
            <p:cNvGrpSpPr>
              <a:grpSpLocks/>
            </p:cNvGrpSpPr>
            <p:nvPr/>
          </p:nvGrpSpPr>
          <p:grpSpPr bwMode="auto">
            <a:xfrm>
              <a:off x="584" y="3448"/>
              <a:ext cx="288" cy="457"/>
              <a:chOff x="386" y="685"/>
              <a:chExt cx="512" cy="457"/>
            </a:xfrm>
          </p:grpSpPr>
          <p:sp>
            <p:nvSpPr>
              <p:cNvPr id="66" name="Text Box 6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67" name="Text Box 6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8" name="Line 7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72"/>
            <p:cNvGrpSpPr>
              <a:grpSpLocks/>
            </p:cNvGrpSpPr>
            <p:nvPr/>
          </p:nvGrpSpPr>
          <p:grpSpPr bwMode="auto">
            <a:xfrm>
              <a:off x="1040" y="3452"/>
              <a:ext cx="293" cy="457"/>
              <a:chOff x="386" y="685"/>
              <a:chExt cx="512" cy="457"/>
            </a:xfrm>
          </p:grpSpPr>
          <p:sp>
            <p:nvSpPr>
              <p:cNvPr id="63" name="Text Box 7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64" name="Text Box 74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5" name="Line 7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332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61" name="Line 333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334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335"/>
            <p:cNvGrpSpPr>
              <a:grpSpLocks/>
            </p:cNvGrpSpPr>
            <p:nvPr/>
          </p:nvGrpSpPr>
          <p:grpSpPr bwMode="auto">
            <a:xfrm>
              <a:off x="1512" y="3448"/>
              <a:ext cx="293" cy="457"/>
              <a:chOff x="386" y="685"/>
              <a:chExt cx="512" cy="457"/>
            </a:xfrm>
          </p:grpSpPr>
          <p:sp>
            <p:nvSpPr>
              <p:cNvPr id="58" name="Text Box 33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59" name="Text Box 33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60" name="Line 33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9" name="Group 362"/>
          <p:cNvGrpSpPr>
            <a:grpSpLocks/>
          </p:cNvGrpSpPr>
          <p:nvPr/>
        </p:nvGrpSpPr>
        <p:grpSpPr bwMode="auto">
          <a:xfrm>
            <a:off x="6903720" y="1793259"/>
            <a:ext cx="2057400" cy="812800"/>
            <a:chOff x="3408" y="720"/>
            <a:chExt cx="1296" cy="512"/>
          </a:xfrm>
        </p:grpSpPr>
        <p:sp>
          <p:nvSpPr>
            <p:cNvPr id="70" name="AutoShape 88"/>
            <p:cNvSpPr>
              <a:spLocks noChangeArrowheads="1"/>
            </p:cNvSpPr>
            <p:nvPr/>
          </p:nvSpPr>
          <p:spPr bwMode="auto">
            <a:xfrm>
              <a:off x="3408" y="72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1" name="Group 89"/>
            <p:cNvGrpSpPr>
              <a:grpSpLocks/>
            </p:cNvGrpSpPr>
            <p:nvPr/>
          </p:nvGrpSpPr>
          <p:grpSpPr bwMode="auto">
            <a:xfrm>
              <a:off x="3408" y="720"/>
              <a:ext cx="478" cy="457"/>
              <a:chOff x="386" y="685"/>
              <a:chExt cx="512" cy="457"/>
            </a:xfrm>
          </p:grpSpPr>
          <p:sp>
            <p:nvSpPr>
              <p:cNvPr id="77" name="Text Box 9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78" name="Text Box 9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79" name="Line 9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Line 93"/>
            <p:cNvSpPr>
              <a:spLocks noChangeShapeType="1"/>
            </p:cNvSpPr>
            <p:nvPr/>
          </p:nvSpPr>
          <p:spPr bwMode="auto">
            <a:xfrm>
              <a:off x="3937" y="993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3" name="Group 94"/>
            <p:cNvGrpSpPr>
              <a:grpSpLocks/>
            </p:cNvGrpSpPr>
            <p:nvPr/>
          </p:nvGrpSpPr>
          <p:grpSpPr bwMode="auto">
            <a:xfrm>
              <a:off x="4219" y="725"/>
              <a:ext cx="478" cy="457"/>
              <a:chOff x="386" y="685"/>
              <a:chExt cx="512" cy="457"/>
            </a:xfrm>
          </p:grpSpPr>
          <p:sp>
            <p:nvSpPr>
              <p:cNvPr id="74" name="Text Box 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75" name="Text Box 9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76" name="Line 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0" name="Group 383"/>
          <p:cNvGrpSpPr>
            <a:grpSpLocks/>
          </p:cNvGrpSpPr>
          <p:nvPr/>
        </p:nvGrpSpPr>
        <p:grpSpPr bwMode="auto">
          <a:xfrm>
            <a:off x="6892608" y="2842477"/>
            <a:ext cx="2057400" cy="812800"/>
            <a:chOff x="3312" y="1488"/>
            <a:chExt cx="1296" cy="512"/>
          </a:xfrm>
        </p:grpSpPr>
        <p:sp>
          <p:nvSpPr>
            <p:cNvPr id="81" name="AutoShape 99"/>
            <p:cNvSpPr>
              <a:spLocks noChangeArrowheads="1"/>
            </p:cNvSpPr>
            <p:nvPr/>
          </p:nvSpPr>
          <p:spPr bwMode="auto">
            <a:xfrm>
              <a:off x="3312" y="148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" name="Group 100"/>
            <p:cNvGrpSpPr>
              <a:grpSpLocks/>
            </p:cNvGrpSpPr>
            <p:nvPr/>
          </p:nvGrpSpPr>
          <p:grpSpPr bwMode="auto">
            <a:xfrm>
              <a:off x="3312" y="1488"/>
              <a:ext cx="478" cy="457"/>
              <a:chOff x="386" y="685"/>
              <a:chExt cx="512" cy="457"/>
            </a:xfrm>
          </p:grpSpPr>
          <p:sp>
            <p:nvSpPr>
              <p:cNvPr id="90" name="Text Box 10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91" name="Text Box 10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92" name="Line 10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" name="Group 105"/>
            <p:cNvGrpSpPr>
              <a:grpSpLocks/>
            </p:cNvGrpSpPr>
            <p:nvPr/>
          </p:nvGrpSpPr>
          <p:grpSpPr bwMode="auto">
            <a:xfrm>
              <a:off x="4123" y="1493"/>
              <a:ext cx="478" cy="457"/>
              <a:chOff x="386" y="685"/>
              <a:chExt cx="512" cy="457"/>
            </a:xfrm>
          </p:grpSpPr>
          <p:sp>
            <p:nvSpPr>
              <p:cNvPr id="87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88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89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4" name="Group 380"/>
            <p:cNvGrpSpPr>
              <a:grpSpLocks/>
            </p:cNvGrpSpPr>
            <p:nvPr/>
          </p:nvGrpSpPr>
          <p:grpSpPr bwMode="auto">
            <a:xfrm>
              <a:off x="3874" y="1664"/>
              <a:ext cx="194" cy="194"/>
              <a:chOff x="1105" y="1712"/>
              <a:chExt cx="194" cy="194"/>
            </a:xfrm>
          </p:grpSpPr>
          <p:sp>
            <p:nvSpPr>
              <p:cNvPr id="85" name="Line 381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Line 382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3" name="Group 386"/>
          <p:cNvGrpSpPr>
            <a:grpSpLocks/>
          </p:cNvGrpSpPr>
          <p:nvPr/>
        </p:nvGrpSpPr>
        <p:grpSpPr bwMode="auto">
          <a:xfrm>
            <a:off x="6889751" y="3918684"/>
            <a:ext cx="2057400" cy="812800"/>
            <a:chOff x="3312" y="2112"/>
            <a:chExt cx="1296" cy="512"/>
          </a:xfrm>
        </p:grpSpPr>
        <p:sp>
          <p:nvSpPr>
            <p:cNvPr id="94" name="AutoShape 11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5" name="Group 111"/>
            <p:cNvGrpSpPr>
              <a:grpSpLocks/>
            </p:cNvGrpSpPr>
            <p:nvPr/>
          </p:nvGrpSpPr>
          <p:grpSpPr bwMode="auto">
            <a:xfrm>
              <a:off x="3312" y="2112"/>
              <a:ext cx="478" cy="457"/>
              <a:chOff x="386" y="685"/>
              <a:chExt cx="512" cy="457"/>
            </a:xfrm>
          </p:grpSpPr>
          <p:sp>
            <p:nvSpPr>
              <p:cNvPr id="101" name="Text Box 1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102" name="Text Box 1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03" name="Line 1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" name="Line 115"/>
            <p:cNvSpPr>
              <a:spLocks noChangeShapeType="1"/>
            </p:cNvSpPr>
            <p:nvPr/>
          </p:nvSpPr>
          <p:spPr bwMode="auto">
            <a:xfrm>
              <a:off x="3841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" name="Group 116"/>
            <p:cNvGrpSpPr>
              <a:grpSpLocks/>
            </p:cNvGrpSpPr>
            <p:nvPr/>
          </p:nvGrpSpPr>
          <p:grpSpPr bwMode="auto">
            <a:xfrm>
              <a:off x="4123" y="2117"/>
              <a:ext cx="478" cy="457"/>
              <a:chOff x="386" y="685"/>
              <a:chExt cx="512" cy="457"/>
            </a:xfrm>
          </p:grpSpPr>
          <p:sp>
            <p:nvSpPr>
              <p:cNvPr id="98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99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00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4" name="Group 384"/>
          <p:cNvGrpSpPr>
            <a:grpSpLocks/>
          </p:cNvGrpSpPr>
          <p:nvPr/>
        </p:nvGrpSpPr>
        <p:grpSpPr bwMode="auto">
          <a:xfrm>
            <a:off x="6854074" y="4967902"/>
            <a:ext cx="2057400" cy="812800"/>
            <a:chOff x="3312" y="2736"/>
            <a:chExt cx="1296" cy="512"/>
          </a:xfrm>
        </p:grpSpPr>
        <p:sp>
          <p:nvSpPr>
            <p:cNvPr id="105" name="AutoShape 121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6" name="Group 122"/>
            <p:cNvGrpSpPr>
              <a:grpSpLocks/>
            </p:cNvGrpSpPr>
            <p:nvPr/>
          </p:nvGrpSpPr>
          <p:grpSpPr bwMode="auto">
            <a:xfrm>
              <a:off x="3312" y="2736"/>
              <a:ext cx="478" cy="457"/>
              <a:chOff x="386" y="685"/>
              <a:chExt cx="512" cy="457"/>
            </a:xfrm>
          </p:grpSpPr>
          <p:sp>
            <p:nvSpPr>
              <p:cNvPr id="114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15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16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" name="Group 127"/>
            <p:cNvGrpSpPr>
              <a:grpSpLocks/>
            </p:cNvGrpSpPr>
            <p:nvPr/>
          </p:nvGrpSpPr>
          <p:grpSpPr bwMode="auto">
            <a:xfrm>
              <a:off x="4123" y="2741"/>
              <a:ext cx="478" cy="457"/>
              <a:chOff x="386" y="685"/>
              <a:chExt cx="512" cy="457"/>
            </a:xfrm>
          </p:grpSpPr>
          <p:sp>
            <p:nvSpPr>
              <p:cNvPr id="111" name="Text Box 12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12" name="Text Box 12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13" name="Line 13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8" name="Group 377"/>
            <p:cNvGrpSpPr>
              <a:grpSpLocks/>
            </p:cNvGrpSpPr>
            <p:nvPr/>
          </p:nvGrpSpPr>
          <p:grpSpPr bwMode="auto">
            <a:xfrm>
              <a:off x="3840" y="2928"/>
              <a:ext cx="194" cy="194"/>
              <a:chOff x="1105" y="1712"/>
              <a:chExt cx="194" cy="194"/>
            </a:xfrm>
          </p:grpSpPr>
          <p:sp>
            <p:nvSpPr>
              <p:cNvPr id="109" name="Line 37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379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7" name="Group 340"/>
          <p:cNvGrpSpPr>
            <a:grpSpLocks/>
          </p:cNvGrpSpPr>
          <p:nvPr/>
        </p:nvGrpSpPr>
        <p:grpSpPr bwMode="auto">
          <a:xfrm>
            <a:off x="6889751" y="5928223"/>
            <a:ext cx="2057400" cy="825500"/>
            <a:chOff x="576" y="3448"/>
            <a:chExt cx="1296" cy="520"/>
          </a:xfrm>
        </p:grpSpPr>
        <p:sp>
          <p:nvSpPr>
            <p:cNvPr id="118" name="AutoShape 341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19" name="Group 342"/>
            <p:cNvGrpSpPr>
              <a:grpSpLocks/>
            </p:cNvGrpSpPr>
            <p:nvPr/>
          </p:nvGrpSpPr>
          <p:grpSpPr bwMode="auto">
            <a:xfrm>
              <a:off x="584" y="3448"/>
              <a:ext cx="288" cy="457"/>
              <a:chOff x="386" y="685"/>
              <a:chExt cx="512" cy="457"/>
            </a:xfrm>
          </p:grpSpPr>
          <p:sp>
            <p:nvSpPr>
              <p:cNvPr id="132" name="Text Box 3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33" name="Text Box 3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4" name="Line 3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0" name="Line 346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1" name="Group 347"/>
            <p:cNvGrpSpPr>
              <a:grpSpLocks/>
            </p:cNvGrpSpPr>
            <p:nvPr/>
          </p:nvGrpSpPr>
          <p:grpSpPr bwMode="auto">
            <a:xfrm>
              <a:off x="1040" y="3452"/>
              <a:ext cx="293" cy="457"/>
              <a:chOff x="386" y="685"/>
              <a:chExt cx="512" cy="457"/>
            </a:xfrm>
          </p:grpSpPr>
          <p:sp>
            <p:nvSpPr>
              <p:cNvPr id="129" name="Text Box 34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30" name="Text Box 349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31" name="Line 35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" name="Group 351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127" name="Line 352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353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" name="Group 354"/>
            <p:cNvGrpSpPr>
              <a:grpSpLocks/>
            </p:cNvGrpSpPr>
            <p:nvPr/>
          </p:nvGrpSpPr>
          <p:grpSpPr bwMode="auto">
            <a:xfrm>
              <a:off x="1512" y="3448"/>
              <a:ext cx="293" cy="457"/>
              <a:chOff x="386" y="685"/>
              <a:chExt cx="512" cy="457"/>
            </a:xfrm>
          </p:grpSpPr>
          <p:sp>
            <p:nvSpPr>
              <p:cNvPr id="124" name="Text Box 35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25" name="Text Box 35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ru-RU" alt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26" name="Line 35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5" name="Прямоугольник 134"/>
          <p:cNvSpPr/>
          <p:nvPr/>
        </p:nvSpPr>
        <p:spPr>
          <a:xfrm>
            <a:off x="1345628" y="1034778"/>
            <a:ext cx="1635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вариант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7033316" y="1032302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вариант</a:t>
            </a:r>
          </a:p>
        </p:txBody>
      </p:sp>
      <p:sp>
        <p:nvSpPr>
          <p:cNvPr id="137" name="Oval 232"/>
          <p:cNvSpPr>
            <a:spLocks noChangeArrowheads="1"/>
          </p:cNvSpPr>
          <p:nvPr/>
        </p:nvSpPr>
        <p:spPr bwMode="auto">
          <a:xfrm>
            <a:off x="3206553" y="1998047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38" name="Oval 232"/>
          <p:cNvSpPr>
            <a:spLocks noChangeArrowheads="1"/>
          </p:cNvSpPr>
          <p:nvPr/>
        </p:nvSpPr>
        <p:spPr bwMode="auto">
          <a:xfrm>
            <a:off x="3237961" y="2991703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39" name="Oval 232"/>
          <p:cNvSpPr>
            <a:spLocks noChangeArrowheads="1"/>
          </p:cNvSpPr>
          <p:nvPr/>
        </p:nvSpPr>
        <p:spPr bwMode="auto">
          <a:xfrm>
            <a:off x="3237961" y="4130150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0" name="Oval 232"/>
          <p:cNvSpPr>
            <a:spLocks noChangeArrowheads="1"/>
          </p:cNvSpPr>
          <p:nvPr/>
        </p:nvSpPr>
        <p:spPr bwMode="auto">
          <a:xfrm>
            <a:off x="3237961" y="5091965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1" name="Oval 232"/>
          <p:cNvSpPr>
            <a:spLocks noChangeArrowheads="1"/>
          </p:cNvSpPr>
          <p:nvPr/>
        </p:nvSpPr>
        <p:spPr bwMode="auto">
          <a:xfrm>
            <a:off x="3237961" y="6020575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3" name="Oval 232"/>
          <p:cNvSpPr>
            <a:spLocks noChangeArrowheads="1"/>
          </p:cNvSpPr>
          <p:nvPr/>
        </p:nvSpPr>
        <p:spPr bwMode="auto">
          <a:xfrm>
            <a:off x="8974274" y="2061548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4" name="Oval 232"/>
          <p:cNvSpPr>
            <a:spLocks noChangeArrowheads="1"/>
          </p:cNvSpPr>
          <p:nvPr/>
        </p:nvSpPr>
        <p:spPr bwMode="auto">
          <a:xfrm>
            <a:off x="8988648" y="3059965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5" name="Oval 232"/>
          <p:cNvSpPr>
            <a:spLocks noChangeArrowheads="1"/>
          </p:cNvSpPr>
          <p:nvPr/>
        </p:nvSpPr>
        <p:spPr bwMode="auto">
          <a:xfrm>
            <a:off x="8958114" y="4016655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6" name="Oval 232"/>
          <p:cNvSpPr>
            <a:spLocks noChangeArrowheads="1"/>
          </p:cNvSpPr>
          <p:nvPr/>
        </p:nvSpPr>
        <p:spPr bwMode="auto">
          <a:xfrm>
            <a:off x="8935310" y="5145143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7" name="Oval 232"/>
          <p:cNvSpPr>
            <a:spLocks noChangeArrowheads="1"/>
          </p:cNvSpPr>
          <p:nvPr/>
        </p:nvSpPr>
        <p:spPr bwMode="auto">
          <a:xfrm>
            <a:off x="8947890" y="6158368"/>
            <a:ext cx="457200" cy="4571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/>
              <a:t>=</a:t>
            </a:r>
            <a:endParaRPr lang="ru-RU" altLang="ru-RU" dirty="0"/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3649230" y="1918305"/>
            <a:ext cx="1131018" cy="70458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3666365" y="2963491"/>
            <a:ext cx="1141507" cy="7326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687193" y="3996143"/>
            <a:ext cx="1113356" cy="72434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3682867" y="4956161"/>
            <a:ext cx="1095497" cy="74516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682868" y="5974932"/>
            <a:ext cx="1095496" cy="70194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9444628" y="1881568"/>
            <a:ext cx="1207237" cy="74430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9444627" y="2904734"/>
            <a:ext cx="1207237" cy="75209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9429970" y="3938904"/>
            <a:ext cx="1236550" cy="7334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9392510" y="5012773"/>
            <a:ext cx="1259354" cy="7402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9405090" y="6020575"/>
            <a:ext cx="1246774" cy="65629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0" name="Объект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398059"/>
              </p:ext>
            </p:extLst>
          </p:nvPr>
        </p:nvGraphicFramePr>
        <p:xfrm>
          <a:off x="4027520" y="1937037"/>
          <a:ext cx="329741" cy="63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Уравнение" r:id="rId3" imgW="203040" imgH="393480" progId="Equation.3">
                  <p:embed/>
                </p:oleObj>
              </mc:Choice>
              <mc:Fallback>
                <p:oleObj name="Уравнение" r:id="rId3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7520" y="1937037"/>
                        <a:ext cx="329741" cy="638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Объект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084114"/>
              </p:ext>
            </p:extLst>
          </p:nvPr>
        </p:nvGraphicFramePr>
        <p:xfrm>
          <a:off x="4056361" y="2958619"/>
          <a:ext cx="365474" cy="62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Уравнение" r:id="rId5" imgW="228600" imgH="393480" progId="Equation.3">
                  <p:embed/>
                </p:oleObj>
              </mc:Choice>
              <mc:Fallback>
                <p:oleObj name="Уравнение" r:id="rId5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6361" y="2958619"/>
                        <a:ext cx="365474" cy="62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Объект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41386"/>
              </p:ext>
            </p:extLst>
          </p:nvPr>
        </p:nvGraphicFramePr>
        <p:xfrm>
          <a:off x="4067301" y="3996936"/>
          <a:ext cx="376876" cy="687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Уравнение" r:id="rId7" imgW="215640" imgH="393480" progId="Equation.3">
                  <p:embed/>
                </p:oleObj>
              </mc:Choice>
              <mc:Fallback>
                <p:oleObj name="Уравнение" r:id="rId7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301" y="3996936"/>
                        <a:ext cx="376876" cy="687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Объект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47315"/>
              </p:ext>
            </p:extLst>
          </p:nvPr>
        </p:nvGraphicFramePr>
        <p:xfrm>
          <a:off x="4088621" y="5012773"/>
          <a:ext cx="355556" cy="68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Уравнение" r:id="rId9" imgW="203040" imgH="393480" progId="Equation.3">
                  <p:embed/>
                </p:oleObj>
              </mc:Choice>
              <mc:Fallback>
                <p:oleObj name="Уравнение" r:id="rId9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8621" y="5012773"/>
                        <a:ext cx="355556" cy="68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4096446" y="6021983"/>
            <a:ext cx="46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9832493" y="6088126"/>
            <a:ext cx="46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graphicFrame>
        <p:nvGraphicFramePr>
          <p:cNvPr id="167" name="Объект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41850"/>
              </p:ext>
            </p:extLst>
          </p:nvPr>
        </p:nvGraphicFramePr>
        <p:xfrm>
          <a:off x="9914982" y="1895773"/>
          <a:ext cx="350247" cy="67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Уравнение" r:id="rId11" imgW="203040" imgH="393480" progId="Equation.3">
                  <p:embed/>
                </p:oleObj>
              </mc:Choice>
              <mc:Fallback>
                <p:oleObj name="Уравнение" r:id="rId11" imgW="203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14982" y="1895773"/>
                        <a:ext cx="350247" cy="678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Объект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39068"/>
              </p:ext>
            </p:extLst>
          </p:nvPr>
        </p:nvGraphicFramePr>
        <p:xfrm>
          <a:off x="9866701" y="2925619"/>
          <a:ext cx="401160" cy="6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Уравнение" r:id="rId13" imgW="228600" imgH="393480" progId="Equation.3">
                  <p:embed/>
                </p:oleObj>
              </mc:Choice>
              <mc:Fallback>
                <p:oleObj name="Уравнение" r:id="rId13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66701" y="2925619"/>
                        <a:ext cx="401160" cy="69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Объект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65951"/>
              </p:ext>
            </p:extLst>
          </p:nvPr>
        </p:nvGraphicFramePr>
        <p:xfrm>
          <a:off x="9912445" y="3933300"/>
          <a:ext cx="355319" cy="6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Уравнение" r:id="rId15" imgW="215640" imgH="393480" progId="Equation.3">
                  <p:embed/>
                </p:oleObj>
              </mc:Choice>
              <mc:Fallback>
                <p:oleObj name="Уравнение" r:id="rId15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12445" y="3933300"/>
                        <a:ext cx="355319" cy="64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Объект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34852"/>
              </p:ext>
            </p:extLst>
          </p:nvPr>
        </p:nvGraphicFramePr>
        <p:xfrm>
          <a:off x="9891944" y="5086468"/>
          <a:ext cx="350673" cy="63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Уравнение" r:id="rId17" imgW="215640" imgH="393480" progId="Equation.3">
                  <p:embed/>
                </p:oleObj>
              </mc:Choice>
              <mc:Fallback>
                <p:oleObj name="Уравнение" r:id="rId17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891944" y="5086468"/>
                        <a:ext cx="350673" cy="63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2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5" grpId="0"/>
      <p:bldP spid="1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5040" y="29337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480" y="1436370"/>
            <a:ext cx="10454640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lvl="0" indent="-6096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 предложение</a:t>
            </a:r>
          </a:p>
          <a:p>
            <a:pPr marL="746125" lvl="0" indent="-609600" fontAlgn="base">
              <a:spcBef>
                <a:spcPct val="20000"/>
              </a:spcBef>
              <a:spcAft>
                <a:spcPct val="0"/>
              </a:spcAft>
            </a:pPr>
            <a:endParaRPr lang="ru-RU" alt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6125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понравился сегодняшний урок, потому что … (или не понравился …)</a:t>
            </a:r>
          </a:p>
          <a:p>
            <a:pPr marL="746125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тема: а) трудная …;б) лёгкая, и я … </a:t>
            </a:r>
          </a:p>
          <a:p>
            <a:pPr marL="746125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меня были лёгкие (трудные). </a:t>
            </a:r>
          </a:p>
          <a:p>
            <a:pPr marL="746125" lvl="0" indent="-609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что домашнее задание для меня будет лёгким (трудным). </a:t>
            </a:r>
          </a:p>
        </p:txBody>
      </p:sp>
    </p:spTree>
    <p:extLst>
      <p:ext uri="{BB962C8B-B14F-4D97-AF65-F5344CB8AC3E}">
        <p14:creationId xmlns:p14="http://schemas.microsoft.com/office/powerpoint/2010/main" val="33414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640" y="899160"/>
            <a:ext cx="722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660" y="2164080"/>
            <a:ext cx="8359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§27, № 744, 746, 748, 756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546099" y="3002757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37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495551" y="620714"/>
            <a:ext cx="795089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F7031A"/>
                </a:solidFill>
              </a:rPr>
              <a:t>Урок сегодня завершён,</a:t>
            </a:r>
          </a:p>
          <a:p>
            <a:pPr eaLnBrk="1" hangingPunct="1"/>
            <a:r>
              <a:rPr lang="ru-RU" altLang="ru-RU" sz="4400" b="1">
                <a:solidFill>
                  <a:srgbClr val="F7031A"/>
                </a:solidFill>
              </a:rPr>
              <a:t>Но каждый должен знать:</a:t>
            </a:r>
          </a:p>
          <a:p>
            <a:pPr eaLnBrk="1" hangingPunct="1"/>
            <a:r>
              <a:rPr lang="ru-RU" altLang="ru-RU" sz="4400" b="1">
                <a:solidFill>
                  <a:srgbClr val="F7031A"/>
                </a:solidFill>
              </a:rPr>
              <a:t>Познание, упорство, труд</a:t>
            </a:r>
          </a:p>
          <a:p>
            <a:pPr eaLnBrk="1" hangingPunct="1"/>
            <a:r>
              <a:rPr lang="ru-RU" altLang="ru-RU" sz="4400" b="1">
                <a:solidFill>
                  <a:srgbClr val="F7031A"/>
                </a:solidFill>
              </a:rPr>
              <a:t>К успеху в жизни приведут!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-187328">
            <a:off x="3986213" y="3786195"/>
            <a:ext cx="3887787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83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Спасибо за урок!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546099" y="3002757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chud06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38" y="4892272"/>
            <a:ext cx="133508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hud0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72" y="3940261"/>
            <a:ext cx="2219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29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55914" y="1916113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855914" y="2636838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55914" y="4005264"/>
            <a:ext cx="344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0400" y="40296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"Умственный труд на уроках математики — пробный камень мышления"</a:t>
            </a:r>
            <a:r>
              <a:rPr lang="ru-RU" alt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600" dirty="0">
                <a:solidFill>
                  <a:srgbClr val="000000"/>
                </a:solidFill>
                <a:latin typeface="Comic Sans MS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05800" y="3144044"/>
            <a:ext cx="29887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В. А.</a:t>
            </a:r>
          </a:p>
        </p:txBody>
      </p:sp>
      <p:pic>
        <p:nvPicPr>
          <p:cNvPr id="7" name="Picture 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9"/>
            <a:ext cx="3044826" cy="42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04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44001"/>
              </p:ext>
            </p:extLst>
          </p:nvPr>
        </p:nvGraphicFramePr>
        <p:xfrm>
          <a:off x="1162050" y="1402080"/>
          <a:ext cx="187747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Уравнение" r:id="rId3" imgW="723600" imgH="393480" progId="Equation.3">
                  <p:embed/>
                </p:oleObj>
              </mc:Choice>
              <mc:Fallback>
                <p:oleObj name="Уравнение" r:id="rId3" imgW="723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050" y="1402080"/>
                        <a:ext cx="1877470" cy="102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753799"/>
              </p:ext>
            </p:extLst>
          </p:nvPr>
        </p:nvGraphicFramePr>
        <p:xfrm>
          <a:off x="1162050" y="2666020"/>
          <a:ext cx="1215390" cy="114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Уравнение" r:id="rId5" imgW="431640" imgH="393480" progId="Equation.3">
                  <p:embed/>
                </p:oleObj>
              </mc:Choice>
              <mc:Fallback>
                <p:oleObj name="Уравнение" r:id="rId5" imgW="431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050" y="2666020"/>
                        <a:ext cx="1215390" cy="1144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7068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87240" y="1706880"/>
            <a:ext cx="62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82966"/>
              </p:ext>
            </p:extLst>
          </p:nvPr>
        </p:nvGraphicFramePr>
        <p:xfrm>
          <a:off x="5144360" y="1402080"/>
          <a:ext cx="1952283" cy="102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Уравнение" r:id="rId7" imgW="749160" imgH="393480" progId="Equation.3">
                  <p:embed/>
                </p:oleObj>
              </mc:Choice>
              <mc:Fallback>
                <p:oleObj name="Уравнение" r:id="rId7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4360" y="1402080"/>
                        <a:ext cx="1952283" cy="1025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3694"/>
              </p:ext>
            </p:extLst>
          </p:nvPr>
        </p:nvGraphicFramePr>
        <p:xfrm>
          <a:off x="5144360" y="2666020"/>
          <a:ext cx="1260078" cy="114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Уравнение" r:id="rId9" imgW="444240" imgH="393480" progId="Equation.3">
                  <p:embed/>
                </p:oleObj>
              </mc:Choice>
              <mc:Fallback>
                <p:oleObj name="Уравнение" r:id="rId9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4360" y="2666020"/>
                        <a:ext cx="1260078" cy="1144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36280" y="1692620"/>
            <a:ext cx="59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в)</a:t>
            </a:r>
            <a:endParaRPr lang="ru-RU" sz="28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33221"/>
              </p:ext>
            </p:extLst>
          </p:nvPr>
        </p:nvGraphicFramePr>
        <p:xfrm>
          <a:off x="8930640" y="1402080"/>
          <a:ext cx="2026920" cy="102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Уравнение" r:id="rId11" imgW="749160" imgH="393480" progId="Equation.3">
                  <p:embed/>
                </p:oleObj>
              </mc:Choice>
              <mc:Fallback>
                <p:oleObj name="Уравнение" r:id="rId11" imgW="749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30640" y="1402080"/>
                        <a:ext cx="2026920" cy="1027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36709"/>
              </p:ext>
            </p:extLst>
          </p:nvPr>
        </p:nvGraphicFramePr>
        <p:xfrm>
          <a:off x="8930640" y="2731048"/>
          <a:ext cx="1219200" cy="107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Уравнение" r:id="rId13" imgW="444240" imgH="393480" progId="Equation.3">
                  <p:embed/>
                </p:oleObj>
              </mc:Choice>
              <mc:Fallback>
                <p:oleObj name="Уравнение" r:id="rId13" imgW="444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30640" y="2731048"/>
                        <a:ext cx="1219200" cy="1079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>
            <a:hlinkClick r:id="rId15" action="ppaction://hlinksldjump"/>
          </p:cNvPr>
          <p:cNvSpPr/>
          <p:nvPr/>
        </p:nvSpPr>
        <p:spPr>
          <a:xfrm>
            <a:off x="8930640" y="4815840"/>
            <a:ext cx="1013460" cy="746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V="1">
            <a:off x="9330690" y="5021580"/>
            <a:ext cx="213360" cy="33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157"/>
          <p:cNvGrpSpPr>
            <a:grpSpLocks/>
          </p:cNvGrpSpPr>
          <p:nvPr/>
        </p:nvGrpSpPr>
        <p:grpSpPr bwMode="auto">
          <a:xfrm>
            <a:off x="2208213" y="1275558"/>
            <a:ext cx="7129462" cy="1152525"/>
            <a:chOff x="431" y="572"/>
            <a:chExt cx="4491" cy="726"/>
          </a:xfrm>
        </p:grpSpPr>
        <p:graphicFrame>
          <p:nvGraphicFramePr>
            <p:cNvPr id="4132" name="Object 87"/>
            <p:cNvGraphicFramePr>
              <a:graphicFrameLocks noChangeAspect="1"/>
            </p:cNvGraphicFramePr>
            <p:nvPr/>
          </p:nvGraphicFramePr>
          <p:xfrm>
            <a:off x="3244" y="572"/>
            <a:ext cx="590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Формула" r:id="rId3" imgW="381135" imgH="219118" progId="Equation.3">
                    <p:embed/>
                  </p:oleObj>
                </mc:Choice>
                <mc:Fallback>
                  <p:oleObj name="Формула" r:id="rId3" imgW="381135" imgH="2191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4" y="572"/>
                          <a:ext cx="590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3" name="Line 71"/>
            <p:cNvSpPr>
              <a:spLocks noChangeShapeType="1"/>
            </p:cNvSpPr>
            <p:nvPr/>
          </p:nvSpPr>
          <p:spPr bwMode="auto">
            <a:xfrm>
              <a:off x="744" y="1117"/>
              <a:ext cx="5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Oval 70"/>
            <p:cNvSpPr>
              <a:spLocks noChangeArrowheads="1"/>
            </p:cNvSpPr>
            <p:nvPr/>
          </p:nvSpPr>
          <p:spPr bwMode="auto">
            <a:xfrm>
              <a:off x="431" y="935"/>
              <a:ext cx="313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ru-RU" altLang="ru-RU"/>
                <a:t>37</a:t>
              </a:r>
            </a:p>
          </p:txBody>
        </p:sp>
        <p:sp>
          <p:nvSpPr>
            <p:cNvPr id="4135" name="Oval 72"/>
            <p:cNvSpPr>
              <a:spLocks noChangeArrowheads="1"/>
            </p:cNvSpPr>
            <p:nvPr/>
          </p:nvSpPr>
          <p:spPr bwMode="auto">
            <a:xfrm>
              <a:off x="1267" y="935"/>
              <a:ext cx="313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6" name="Oval 73"/>
            <p:cNvSpPr>
              <a:spLocks noChangeArrowheads="1"/>
            </p:cNvSpPr>
            <p:nvPr/>
          </p:nvSpPr>
          <p:spPr bwMode="auto">
            <a:xfrm>
              <a:off x="2103" y="935"/>
              <a:ext cx="313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7" name="Oval 74"/>
            <p:cNvSpPr>
              <a:spLocks noChangeArrowheads="1"/>
            </p:cNvSpPr>
            <p:nvPr/>
          </p:nvSpPr>
          <p:spPr bwMode="auto">
            <a:xfrm>
              <a:off x="2938" y="935"/>
              <a:ext cx="314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8" name="Oval 75"/>
            <p:cNvSpPr>
              <a:spLocks noChangeArrowheads="1"/>
            </p:cNvSpPr>
            <p:nvPr/>
          </p:nvSpPr>
          <p:spPr bwMode="auto">
            <a:xfrm>
              <a:off x="3773" y="935"/>
              <a:ext cx="313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39" name="Oval 76"/>
            <p:cNvSpPr>
              <a:spLocks noChangeArrowheads="1"/>
            </p:cNvSpPr>
            <p:nvPr/>
          </p:nvSpPr>
          <p:spPr bwMode="auto">
            <a:xfrm>
              <a:off x="4609" y="935"/>
              <a:ext cx="313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ru-RU" altLang="ru-RU"/>
                <a:t>?</a:t>
              </a:r>
            </a:p>
          </p:txBody>
        </p:sp>
        <p:sp>
          <p:nvSpPr>
            <p:cNvPr id="4140" name="Line 77"/>
            <p:cNvSpPr>
              <a:spLocks noChangeShapeType="1"/>
            </p:cNvSpPr>
            <p:nvPr/>
          </p:nvSpPr>
          <p:spPr bwMode="auto">
            <a:xfrm>
              <a:off x="2416" y="1117"/>
              <a:ext cx="5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Line 78"/>
            <p:cNvSpPr>
              <a:spLocks noChangeShapeType="1"/>
            </p:cNvSpPr>
            <p:nvPr/>
          </p:nvSpPr>
          <p:spPr bwMode="auto">
            <a:xfrm>
              <a:off x="3252" y="1117"/>
              <a:ext cx="5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Line 79"/>
            <p:cNvSpPr>
              <a:spLocks noChangeShapeType="1"/>
            </p:cNvSpPr>
            <p:nvPr/>
          </p:nvSpPr>
          <p:spPr bwMode="auto">
            <a:xfrm>
              <a:off x="1580" y="1117"/>
              <a:ext cx="5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Line 80"/>
            <p:cNvSpPr>
              <a:spLocks noChangeShapeType="1"/>
            </p:cNvSpPr>
            <p:nvPr/>
          </p:nvSpPr>
          <p:spPr bwMode="auto">
            <a:xfrm>
              <a:off x="4086" y="1117"/>
              <a:ext cx="5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796" y="632"/>
              <a:ext cx="313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-12</a:t>
              </a:r>
            </a:p>
          </p:txBody>
        </p:sp>
        <p:sp>
          <p:nvSpPr>
            <p:cNvPr id="4145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1684" y="632"/>
              <a:ext cx="364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+47</a:t>
              </a:r>
            </a:p>
          </p:txBody>
        </p:sp>
        <p:sp>
          <p:nvSpPr>
            <p:cNvPr id="414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519" y="632"/>
              <a:ext cx="365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: 9</a:t>
              </a:r>
            </a:p>
          </p:txBody>
        </p:sp>
        <p:sp>
          <p:nvSpPr>
            <p:cNvPr id="4147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4190" y="632"/>
              <a:ext cx="366" cy="3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-20</a:t>
              </a:r>
            </a:p>
          </p:txBody>
        </p:sp>
      </p:grpSp>
      <p:sp>
        <p:nvSpPr>
          <p:cNvPr id="25692" name="WordArt 92"/>
          <p:cNvSpPr>
            <a:spLocks noChangeArrowheads="1" noChangeShapeType="1" noTextEdit="1"/>
          </p:cNvSpPr>
          <p:nvPr/>
        </p:nvSpPr>
        <p:spPr bwMode="auto">
          <a:xfrm>
            <a:off x="3600449" y="1985170"/>
            <a:ext cx="3603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5693" name="WordArt 93"/>
          <p:cNvSpPr>
            <a:spLocks noChangeArrowheads="1" noChangeShapeType="1" noTextEdit="1"/>
          </p:cNvSpPr>
          <p:nvPr/>
        </p:nvSpPr>
        <p:spPr bwMode="auto">
          <a:xfrm>
            <a:off x="4932363" y="1996283"/>
            <a:ext cx="3603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5694" name="WordArt 94"/>
          <p:cNvSpPr>
            <a:spLocks noChangeArrowheads="1" noChangeShapeType="1" noTextEdit="1"/>
          </p:cNvSpPr>
          <p:nvPr/>
        </p:nvSpPr>
        <p:spPr bwMode="auto">
          <a:xfrm>
            <a:off x="8865393" y="1912938"/>
            <a:ext cx="43180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5695" name="WordArt 95"/>
          <p:cNvSpPr>
            <a:spLocks noChangeArrowheads="1" noChangeShapeType="1" noTextEdit="1"/>
          </p:cNvSpPr>
          <p:nvPr/>
        </p:nvSpPr>
        <p:spPr bwMode="auto">
          <a:xfrm>
            <a:off x="7577138" y="1959770"/>
            <a:ext cx="4318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696" name="WordArt 96"/>
          <p:cNvSpPr>
            <a:spLocks noChangeArrowheads="1" noChangeShapeType="1" noTextEdit="1"/>
          </p:cNvSpPr>
          <p:nvPr/>
        </p:nvSpPr>
        <p:spPr bwMode="auto">
          <a:xfrm>
            <a:off x="6295231" y="2016522"/>
            <a:ext cx="287337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752" name="WordArt 152"/>
          <p:cNvSpPr>
            <a:spLocks noChangeArrowheads="1" noChangeShapeType="1" noTextEdit="1"/>
          </p:cNvSpPr>
          <p:nvPr/>
        </p:nvSpPr>
        <p:spPr bwMode="auto">
          <a:xfrm>
            <a:off x="2889249" y="454425"/>
            <a:ext cx="640794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правильно </a:t>
            </a:r>
            <a:r>
              <a:rPr lang="ru-RU" sz="2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составьте </a:t>
            </a:r>
            <a:r>
              <a:rPr lang="ru-RU" sz="2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endParaRPr lang="ru-RU" sz="20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53" name="WordArt 153"/>
          <p:cNvSpPr>
            <a:spLocks noChangeArrowheads="1" noChangeShapeType="1" noTextEdit="1"/>
          </p:cNvSpPr>
          <p:nvPr/>
        </p:nvSpPr>
        <p:spPr bwMode="auto">
          <a:xfrm>
            <a:off x="3833813" y="3498852"/>
            <a:ext cx="3673475" cy="2332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- О       154 - И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 - Д        240 - Л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120 - Б        100 - Ь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 - Р         </a:t>
            </a:r>
            <a:r>
              <a:rPr lang="ru-RU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  </a:t>
            </a:r>
            <a:r>
              <a:rPr lang="ru-RU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</a:p>
        </p:txBody>
      </p:sp>
      <p:sp>
        <p:nvSpPr>
          <p:cNvPr id="25759" name="WordArt 159"/>
          <p:cNvSpPr>
            <a:spLocks noChangeArrowheads="1" noChangeShapeType="1" noTextEdit="1"/>
          </p:cNvSpPr>
          <p:nvPr/>
        </p:nvSpPr>
        <p:spPr bwMode="auto">
          <a:xfrm>
            <a:off x="3535362" y="2551907"/>
            <a:ext cx="5689600" cy="450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  Р  О  Б  Ь</a:t>
            </a:r>
          </a:p>
        </p:txBody>
      </p:sp>
      <p:pic>
        <p:nvPicPr>
          <p:cNvPr id="51" name="Picture 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546099" y="3002757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8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2" grpId="0" animBg="1"/>
      <p:bldP spid="25693" grpId="0" animBg="1"/>
      <p:bldP spid="25694" grpId="0" animBg="1"/>
      <p:bldP spid="25695" grpId="0" animBg="1"/>
      <p:bldP spid="25696" grpId="0" animBg="1"/>
      <p:bldP spid="25752" grpId="0"/>
      <p:bldP spid="25753" grpId="0" animBg="1"/>
      <p:bldP spid="257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9125"/>
            <a:ext cx="10363200" cy="879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называется?</a:t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7600" y="1611314"/>
            <a:ext cx="7696200" cy="4217987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Дробь, в которой числитель меньше знаменателя</a:t>
            </a:r>
          </a:p>
          <a:p>
            <a:pPr marL="609600" indent="-609600"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Дробь, в которой числитель больше знаменателя</a:t>
            </a:r>
          </a:p>
          <a:p>
            <a:pPr marL="609600" indent="-609600"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Число, стоящее над чертой</a:t>
            </a:r>
          </a:p>
          <a:p>
            <a:pPr marL="609600" indent="-609600"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Число, стоящее под чертой дроби</a:t>
            </a:r>
          </a:p>
          <a:p>
            <a:pPr marL="609600" indent="-609600">
              <a:lnSpc>
                <a:spcPct val="80000"/>
              </a:lnSpc>
            </a:pPr>
            <a:endParaRPr lang="ru-RU" altLang="ru-RU" dirty="0" smtClean="0"/>
          </a:p>
        </p:txBody>
      </p:sp>
      <p:pic>
        <p:nvPicPr>
          <p:cNvPr id="4" name="Picture 4"/>
          <p:cNvPicPr/>
          <p:nvPr/>
        </p:nvPicPr>
        <p:blipFill rotWithShape="1">
          <a:blip r:embed="rId2"/>
          <a:srcRect r="12655"/>
          <a:stretch/>
        </p:blipFill>
        <p:spPr bwMode="auto">
          <a:xfrm>
            <a:off x="12192000" y="2766695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25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333375"/>
            <a:ext cx="6870700" cy="647700"/>
          </a:xfrm>
        </p:spPr>
        <p:txBody>
          <a:bodyPr/>
          <a:lstStyle/>
          <a:p>
            <a:pPr eaLnBrk="1" hangingPunct="1"/>
            <a:r>
              <a:rPr lang="ru-RU" altLang="ru-RU">
                <a:latin typeface="Arial Rounded MT Bold" panose="020F0704030504030204" pitchFamily="34" charset="0"/>
              </a:rPr>
              <a:t>Какая часть фигуры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711450" y="1052514"/>
            <a:ext cx="1430338" cy="1220787"/>
            <a:chOff x="1309" y="607"/>
            <a:chExt cx="901" cy="769"/>
          </a:xfrm>
        </p:grpSpPr>
        <p:sp>
          <p:nvSpPr>
            <p:cNvPr id="6232" name="AutoShape 24"/>
            <p:cNvSpPr>
              <a:spLocks noChangeArrowheads="1"/>
            </p:cNvSpPr>
            <p:nvPr/>
          </p:nvSpPr>
          <p:spPr bwMode="auto">
            <a:xfrm>
              <a:off x="1761" y="60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3" name="AutoShape 25"/>
            <p:cNvSpPr>
              <a:spLocks noChangeArrowheads="1"/>
            </p:cNvSpPr>
            <p:nvPr/>
          </p:nvSpPr>
          <p:spPr bwMode="auto">
            <a:xfrm flipV="1">
              <a:off x="1532" y="607"/>
              <a:ext cx="448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4" name="AutoShape 26"/>
            <p:cNvSpPr>
              <a:spLocks noChangeArrowheads="1"/>
            </p:cNvSpPr>
            <p:nvPr/>
          </p:nvSpPr>
          <p:spPr bwMode="auto">
            <a:xfrm>
              <a:off x="1309" y="60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5" name="AutoShape 27"/>
            <p:cNvSpPr>
              <a:spLocks noChangeArrowheads="1"/>
            </p:cNvSpPr>
            <p:nvPr/>
          </p:nvSpPr>
          <p:spPr bwMode="auto">
            <a:xfrm flipV="1">
              <a:off x="1761" y="993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6" name="AutoShape 28"/>
            <p:cNvSpPr>
              <a:spLocks noChangeArrowheads="1"/>
            </p:cNvSpPr>
            <p:nvPr/>
          </p:nvSpPr>
          <p:spPr bwMode="auto">
            <a:xfrm>
              <a:off x="1532" y="993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7" name="AutoShape 29"/>
            <p:cNvSpPr>
              <a:spLocks noChangeArrowheads="1"/>
            </p:cNvSpPr>
            <p:nvPr/>
          </p:nvSpPr>
          <p:spPr bwMode="auto">
            <a:xfrm flipV="1">
              <a:off x="1309" y="993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440239" y="1052514"/>
            <a:ext cx="1419225" cy="1220787"/>
            <a:chOff x="1767" y="606"/>
            <a:chExt cx="894" cy="769"/>
          </a:xfrm>
        </p:grpSpPr>
        <p:sp>
          <p:nvSpPr>
            <p:cNvPr id="6226" name="AutoShape 3"/>
            <p:cNvSpPr>
              <a:spLocks noChangeArrowheads="1"/>
            </p:cNvSpPr>
            <p:nvPr/>
          </p:nvSpPr>
          <p:spPr bwMode="auto">
            <a:xfrm>
              <a:off x="2212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7" name="AutoShape 4"/>
            <p:cNvSpPr>
              <a:spLocks noChangeArrowheads="1"/>
            </p:cNvSpPr>
            <p:nvPr/>
          </p:nvSpPr>
          <p:spPr bwMode="auto">
            <a:xfrm flipV="1">
              <a:off x="1990" y="606"/>
              <a:ext cx="448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8" name="AutoShape 5"/>
            <p:cNvSpPr>
              <a:spLocks noChangeArrowheads="1"/>
            </p:cNvSpPr>
            <p:nvPr/>
          </p:nvSpPr>
          <p:spPr bwMode="auto">
            <a:xfrm>
              <a:off x="1767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9" name="AutoShape 6"/>
            <p:cNvSpPr>
              <a:spLocks noChangeArrowheads="1"/>
            </p:cNvSpPr>
            <p:nvPr/>
          </p:nvSpPr>
          <p:spPr bwMode="auto">
            <a:xfrm flipV="1">
              <a:off x="2212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0" name="AutoShape 7"/>
            <p:cNvSpPr>
              <a:spLocks noChangeArrowheads="1"/>
            </p:cNvSpPr>
            <p:nvPr/>
          </p:nvSpPr>
          <p:spPr bwMode="auto">
            <a:xfrm>
              <a:off x="1990" y="992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31" name="AutoShape 8"/>
            <p:cNvSpPr>
              <a:spLocks noChangeArrowheads="1"/>
            </p:cNvSpPr>
            <p:nvPr/>
          </p:nvSpPr>
          <p:spPr bwMode="auto">
            <a:xfrm flipV="1">
              <a:off x="1767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67439" y="1052514"/>
            <a:ext cx="1430337" cy="1220787"/>
            <a:chOff x="2687" y="606"/>
            <a:chExt cx="901" cy="769"/>
          </a:xfrm>
        </p:grpSpPr>
        <p:sp>
          <p:nvSpPr>
            <p:cNvPr id="6220" name="AutoShape 10"/>
            <p:cNvSpPr>
              <a:spLocks noChangeArrowheads="1"/>
            </p:cNvSpPr>
            <p:nvPr/>
          </p:nvSpPr>
          <p:spPr bwMode="auto">
            <a:xfrm>
              <a:off x="3139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1" name="AutoShape 11"/>
            <p:cNvSpPr>
              <a:spLocks noChangeArrowheads="1"/>
            </p:cNvSpPr>
            <p:nvPr/>
          </p:nvSpPr>
          <p:spPr bwMode="auto">
            <a:xfrm flipV="1">
              <a:off x="2913" y="617"/>
              <a:ext cx="448" cy="38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2" name="AutoShape 12"/>
            <p:cNvSpPr>
              <a:spLocks noChangeArrowheads="1"/>
            </p:cNvSpPr>
            <p:nvPr/>
          </p:nvSpPr>
          <p:spPr bwMode="auto">
            <a:xfrm>
              <a:off x="2687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3" name="AutoShape 13"/>
            <p:cNvSpPr>
              <a:spLocks noChangeArrowheads="1"/>
            </p:cNvSpPr>
            <p:nvPr/>
          </p:nvSpPr>
          <p:spPr bwMode="auto">
            <a:xfrm flipV="1">
              <a:off x="3139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4" name="AutoShape 14"/>
            <p:cNvSpPr>
              <a:spLocks noChangeArrowheads="1"/>
            </p:cNvSpPr>
            <p:nvPr/>
          </p:nvSpPr>
          <p:spPr bwMode="auto">
            <a:xfrm>
              <a:off x="2917" y="992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25" name="AutoShape 15"/>
            <p:cNvSpPr>
              <a:spLocks noChangeArrowheads="1"/>
            </p:cNvSpPr>
            <p:nvPr/>
          </p:nvSpPr>
          <p:spPr bwMode="auto">
            <a:xfrm flipV="1">
              <a:off x="2687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896226" y="1052514"/>
            <a:ext cx="1408113" cy="1220787"/>
            <a:chOff x="4686" y="591"/>
            <a:chExt cx="887" cy="769"/>
          </a:xfrm>
        </p:grpSpPr>
        <p:sp>
          <p:nvSpPr>
            <p:cNvPr id="6214" name="AutoShape 17"/>
            <p:cNvSpPr>
              <a:spLocks noChangeArrowheads="1"/>
            </p:cNvSpPr>
            <p:nvPr/>
          </p:nvSpPr>
          <p:spPr bwMode="auto">
            <a:xfrm>
              <a:off x="5124" y="591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5" name="AutoShape 18"/>
            <p:cNvSpPr>
              <a:spLocks noChangeArrowheads="1"/>
            </p:cNvSpPr>
            <p:nvPr/>
          </p:nvSpPr>
          <p:spPr bwMode="auto">
            <a:xfrm flipV="1">
              <a:off x="4902" y="598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6" name="AutoShape 19"/>
            <p:cNvSpPr>
              <a:spLocks noChangeArrowheads="1"/>
            </p:cNvSpPr>
            <p:nvPr/>
          </p:nvSpPr>
          <p:spPr bwMode="auto">
            <a:xfrm>
              <a:off x="4686" y="591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7" name="AutoShape 20"/>
            <p:cNvSpPr>
              <a:spLocks noChangeArrowheads="1"/>
            </p:cNvSpPr>
            <p:nvPr/>
          </p:nvSpPr>
          <p:spPr bwMode="auto">
            <a:xfrm flipV="1">
              <a:off x="5124" y="97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8" name="AutoShape 21"/>
            <p:cNvSpPr>
              <a:spLocks noChangeArrowheads="1"/>
            </p:cNvSpPr>
            <p:nvPr/>
          </p:nvSpPr>
          <p:spPr bwMode="auto">
            <a:xfrm>
              <a:off x="4902" y="977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9" name="AutoShape 22"/>
            <p:cNvSpPr>
              <a:spLocks noChangeArrowheads="1"/>
            </p:cNvSpPr>
            <p:nvPr/>
          </p:nvSpPr>
          <p:spPr bwMode="auto">
            <a:xfrm flipV="1">
              <a:off x="4686" y="970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151" name="WordArt 32"/>
          <p:cNvSpPr>
            <a:spLocks noChangeArrowheads="1" noChangeShapeType="1" noTextEdit="1"/>
          </p:cNvSpPr>
          <p:nvPr/>
        </p:nvSpPr>
        <p:spPr bwMode="auto">
          <a:xfrm>
            <a:off x="1774826" y="2565401"/>
            <a:ext cx="128746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закрашена</a:t>
            </a:r>
            <a:r>
              <a:rPr lang="ru-RU" sz="3600" b="1" kern="1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kern="1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голубым</a:t>
            </a:r>
            <a:endParaRPr lang="ru-RU" sz="3600" b="1" kern="1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AutoShape 33"/>
          <p:cNvSpPr>
            <a:spLocks noChangeArrowheads="1"/>
          </p:cNvSpPr>
          <p:nvPr/>
        </p:nvSpPr>
        <p:spPr bwMode="auto">
          <a:xfrm>
            <a:off x="3359151" y="2492376"/>
            <a:ext cx="576263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3" name="AutoShape 34"/>
          <p:cNvSpPr>
            <a:spLocks noChangeArrowheads="1"/>
          </p:cNvSpPr>
          <p:nvPr/>
        </p:nvSpPr>
        <p:spPr bwMode="auto">
          <a:xfrm>
            <a:off x="5087938" y="2492376"/>
            <a:ext cx="576262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4" name="AutoShape 35"/>
          <p:cNvSpPr>
            <a:spLocks noChangeArrowheads="1"/>
          </p:cNvSpPr>
          <p:nvPr/>
        </p:nvSpPr>
        <p:spPr bwMode="auto">
          <a:xfrm>
            <a:off x="6743701" y="2492376"/>
            <a:ext cx="576263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5" name="AutoShape 36"/>
          <p:cNvSpPr>
            <a:spLocks noChangeArrowheads="1"/>
          </p:cNvSpPr>
          <p:nvPr/>
        </p:nvSpPr>
        <p:spPr bwMode="auto">
          <a:xfrm>
            <a:off x="8401051" y="2492376"/>
            <a:ext cx="576263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6" name="WordArt 37"/>
          <p:cNvSpPr>
            <a:spLocks noChangeArrowheads="1" noChangeShapeType="1" noTextEdit="1"/>
          </p:cNvSpPr>
          <p:nvPr/>
        </p:nvSpPr>
        <p:spPr bwMode="auto">
          <a:xfrm>
            <a:off x="1774826" y="3500439"/>
            <a:ext cx="128746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закрашена</a:t>
            </a:r>
            <a:r>
              <a:rPr lang="ru-RU" sz="3600" b="1" kern="1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kern="1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желтым</a:t>
            </a:r>
            <a:endParaRPr lang="ru-RU" sz="3600" b="1" kern="1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AutoShape 38"/>
          <p:cNvSpPr>
            <a:spLocks noChangeArrowheads="1"/>
          </p:cNvSpPr>
          <p:nvPr/>
        </p:nvSpPr>
        <p:spPr bwMode="auto">
          <a:xfrm>
            <a:off x="3359151" y="3500438"/>
            <a:ext cx="57626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8" name="AutoShape 39"/>
          <p:cNvSpPr>
            <a:spLocks noChangeArrowheads="1"/>
          </p:cNvSpPr>
          <p:nvPr/>
        </p:nvSpPr>
        <p:spPr bwMode="auto">
          <a:xfrm>
            <a:off x="5087938" y="3500438"/>
            <a:ext cx="576262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9" name="AutoShape 40"/>
          <p:cNvSpPr>
            <a:spLocks noChangeArrowheads="1"/>
          </p:cNvSpPr>
          <p:nvPr/>
        </p:nvSpPr>
        <p:spPr bwMode="auto">
          <a:xfrm>
            <a:off x="6743701" y="3500438"/>
            <a:ext cx="57626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0" name="AutoShape 41"/>
          <p:cNvSpPr>
            <a:spLocks noChangeArrowheads="1"/>
          </p:cNvSpPr>
          <p:nvPr/>
        </p:nvSpPr>
        <p:spPr bwMode="auto">
          <a:xfrm>
            <a:off x="8401051" y="3500438"/>
            <a:ext cx="57626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61" name="WordArt 42"/>
          <p:cNvSpPr>
            <a:spLocks noChangeArrowheads="1" noChangeShapeType="1" noTextEdit="1"/>
          </p:cNvSpPr>
          <p:nvPr/>
        </p:nvSpPr>
        <p:spPr bwMode="auto">
          <a:xfrm>
            <a:off x="1774826" y="4437063"/>
            <a:ext cx="128746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закрашена</a:t>
            </a:r>
            <a:r>
              <a:rPr lang="ru-RU" sz="3600" b="1" kern="10" dirty="0" smtClean="0">
                <a:gradFill rotWithShape="1">
                  <a:gsLst>
                    <a:gs pos="0">
                      <a:srgbClr val="009900"/>
                    </a:gs>
                    <a:gs pos="50000">
                      <a:srgbClr val="FF0066"/>
                    </a:gs>
                    <a:gs pos="100000">
                      <a:srgbClr val="0099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kern="10" dirty="0">
              <a:gradFill rotWithShape="1">
                <a:gsLst>
                  <a:gs pos="0">
                    <a:srgbClr val="009900"/>
                  </a:gs>
                  <a:gs pos="50000">
                    <a:srgbClr val="FF0066"/>
                  </a:gs>
                  <a:gs pos="100000">
                    <a:srgbClr val="009900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kern="1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желтым</a:t>
            </a:r>
            <a:r>
              <a:rPr lang="ru-RU" sz="3600" b="1" kern="10" dirty="0" smtClean="0">
                <a:gradFill rotWithShape="1">
                  <a:gsLst>
                    <a:gs pos="0">
                      <a:srgbClr val="009900"/>
                    </a:gs>
                    <a:gs pos="50000">
                      <a:srgbClr val="FF0066"/>
                    </a:gs>
                    <a:gs pos="100000">
                      <a:srgbClr val="0099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kern="10" dirty="0">
              <a:gradFill rotWithShape="1">
                <a:gsLst>
                  <a:gs pos="0">
                    <a:srgbClr val="009900"/>
                  </a:gs>
                  <a:gs pos="50000">
                    <a:srgbClr val="FF0066"/>
                  </a:gs>
                  <a:gs pos="100000">
                    <a:srgbClr val="009900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kern="1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голубым</a:t>
            </a:r>
            <a:endParaRPr lang="ru-RU" sz="3600" b="1" kern="1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3" name="AutoShape 43"/>
          <p:cNvSpPr>
            <a:spLocks noChangeArrowheads="1"/>
          </p:cNvSpPr>
          <p:nvPr/>
        </p:nvSpPr>
        <p:spPr bwMode="auto">
          <a:xfrm>
            <a:off x="3359151" y="4508501"/>
            <a:ext cx="576263" cy="792163"/>
          </a:xfrm>
          <a:prstGeom prst="roundRect">
            <a:avLst>
              <a:gd name="adj" fmla="val 16667"/>
            </a:avLst>
          </a:prstGeom>
          <a:gradFill>
            <a:gsLst>
              <a:gs pos="99000">
                <a:srgbClr val="00B0F0"/>
              </a:gs>
              <a:gs pos="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964" name="AutoShape 44"/>
          <p:cNvSpPr>
            <a:spLocks noChangeArrowheads="1"/>
          </p:cNvSpPr>
          <p:nvPr/>
        </p:nvSpPr>
        <p:spPr bwMode="auto">
          <a:xfrm>
            <a:off x="5087938" y="4508501"/>
            <a:ext cx="576262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B0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965" name="AutoShape 45"/>
          <p:cNvSpPr>
            <a:spLocks noChangeArrowheads="1"/>
          </p:cNvSpPr>
          <p:nvPr/>
        </p:nvSpPr>
        <p:spPr bwMode="auto">
          <a:xfrm>
            <a:off x="6743701" y="4508501"/>
            <a:ext cx="576263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B0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966" name="AutoShape 46"/>
          <p:cNvSpPr>
            <a:spLocks noChangeArrowheads="1"/>
          </p:cNvSpPr>
          <p:nvPr/>
        </p:nvSpPr>
        <p:spPr bwMode="auto">
          <a:xfrm>
            <a:off x="8401051" y="4508501"/>
            <a:ext cx="576263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00B0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3432175" y="3500440"/>
            <a:ext cx="503238" cy="662364"/>
            <a:chOff x="1872" y="1728"/>
            <a:chExt cx="192" cy="373"/>
          </a:xfrm>
        </p:grpSpPr>
        <p:sp>
          <p:nvSpPr>
            <p:cNvPr id="6211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5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3" name="Rectangle 137"/>
            <p:cNvSpPr>
              <a:spLocks noChangeArrowheads="1"/>
            </p:cNvSpPr>
            <p:nvPr/>
          </p:nvSpPr>
          <p:spPr bwMode="auto">
            <a:xfrm>
              <a:off x="1940" y="1728"/>
              <a:ext cx="5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1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5232400" y="2492378"/>
            <a:ext cx="287338" cy="662365"/>
            <a:chOff x="1872" y="1728"/>
            <a:chExt cx="192" cy="373"/>
          </a:xfrm>
        </p:grpSpPr>
        <p:sp>
          <p:nvSpPr>
            <p:cNvPr id="6208" name="Line 141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Rectangle 142"/>
            <p:cNvSpPr>
              <a:spLocks noChangeArrowheads="1"/>
            </p:cNvSpPr>
            <p:nvPr/>
          </p:nvSpPr>
          <p:spPr bwMode="auto">
            <a:xfrm>
              <a:off x="1920" y="1928"/>
              <a:ext cx="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0" name="Rectangle 143"/>
            <p:cNvSpPr>
              <a:spLocks noChangeArrowheads="1"/>
            </p:cNvSpPr>
            <p:nvPr/>
          </p:nvSpPr>
          <p:spPr bwMode="auto">
            <a:xfrm>
              <a:off x="1931" y="1728"/>
              <a:ext cx="78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6888163" y="2492375"/>
            <a:ext cx="360362" cy="698500"/>
            <a:chOff x="1872" y="1728"/>
            <a:chExt cx="192" cy="355"/>
          </a:xfrm>
        </p:grpSpPr>
        <p:sp>
          <p:nvSpPr>
            <p:cNvPr id="6205" name="Line 14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Rectangle 146"/>
            <p:cNvSpPr>
              <a:spLocks noChangeArrowheads="1"/>
            </p:cNvSpPr>
            <p:nvPr/>
          </p:nvSpPr>
          <p:spPr bwMode="auto">
            <a:xfrm>
              <a:off x="1920" y="1928"/>
              <a:ext cx="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07" name="Rectangle 147"/>
            <p:cNvSpPr>
              <a:spLocks noChangeArrowheads="1"/>
            </p:cNvSpPr>
            <p:nvPr/>
          </p:nvSpPr>
          <p:spPr bwMode="auto">
            <a:xfrm>
              <a:off x="1936" y="172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2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44"/>
          <p:cNvGrpSpPr>
            <a:grpSpLocks/>
          </p:cNvGrpSpPr>
          <p:nvPr/>
        </p:nvGrpSpPr>
        <p:grpSpPr bwMode="auto">
          <a:xfrm>
            <a:off x="8472488" y="2492377"/>
            <a:ext cx="431800" cy="700468"/>
            <a:chOff x="1872" y="1728"/>
            <a:chExt cx="192" cy="356"/>
          </a:xfrm>
        </p:grpSpPr>
        <p:sp>
          <p:nvSpPr>
            <p:cNvPr id="6202" name="Line 14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Rectangle 146"/>
            <p:cNvSpPr>
              <a:spLocks noChangeArrowheads="1"/>
            </p:cNvSpPr>
            <p:nvPr/>
          </p:nvSpPr>
          <p:spPr bwMode="auto">
            <a:xfrm>
              <a:off x="1920" y="1928"/>
              <a:ext cx="6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04" name="Rectangle 147"/>
            <p:cNvSpPr>
              <a:spLocks noChangeArrowheads="1"/>
            </p:cNvSpPr>
            <p:nvPr/>
          </p:nvSpPr>
          <p:spPr bwMode="auto">
            <a:xfrm>
              <a:off x="1941" y="1728"/>
              <a:ext cx="5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2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432175" y="2492379"/>
            <a:ext cx="431800" cy="712274"/>
            <a:chOff x="1872" y="1728"/>
            <a:chExt cx="192" cy="362"/>
          </a:xfrm>
          <a:solidFill>
            <a:srgbClr val="00B0F0"/>
          </a:solidFill>
        </p:grpSpPr>
        <p:sp>
          <p:nvSpPr>
            <p:cNvPr id="6199" name="Line 14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Rectangle 146"/>
            <p:cNvSpPr>
              <a:spLocks noChangeArrowheads="1"/>
            </p:cNvSpPr>
            <p:nvPr/>
          </p:nvSpPr>
          <p:spPr bwMode="auto">
            <a:xfrm>
              <a:off x="1920" y="1934"/>
              <a:ext cx="63" cy="1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01" name="Rectangle 147"/>
            <p:cNvSpPr>
              <a:spLocks noChangeArrowheads="1"/>
            </p:cNvSpPr>
            <p:nvPr/>
          </p:nvSpPr>
          <p:spPr bwMode="auto">
            <a:xfrm>
              <a:off x="1936" y="1728"/>
              <a:ext cx="66" cy="1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2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5232401" y="3573463"/>
            <a:ext cx="358775" cy="662354"/>
            <a:chOff x="1872" y="1728"/>
            <a:chExt cx="192" cy="374"/>
          </a:xfrm>
        </p:grpSpPr>
        <p:sp>
          <p:nvSpPr>
            <p:cNvPr id="6196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98" name="Rectangle 137"/>
            <p:cNvSpPr>
              <a:spLocks noChangeArrowheads="1"/>
            </p:cNvSpPr>
            <p:nvPr/>
          </p:nvSpPr>
          <p:spPr bwMode="auto">
            <a:xfrm>
              <a:off x="1944" y="1728"/>
              <a:ext cx="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1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6888163" y="3573463"/>
            <a:ext cx="360362" cy="662354"/>
            <a:chOff x="1872" y="1728"/>
            <a:chExt cx="192" cy="374"/>
          </a:xfrm>
        </p:grpSpPr>
        <p:sp>
          <p:nvSpPr>
            <p:cNvPr id="6193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95" name="Rectangle 137"/>
            <p:cNvSpPr>
              <a:spLocks noChangeArrowheads="1"/>
            </p:cNvSpPr>
            <p:nvPr/>
          </p:nvSpPr>
          <p:spPr bwMode="auto">
            <a:xfrm>
              <a:off x="1936" y="1728"/>
              <a:ext cx="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8543925" y="3573463"/>
            <a:ext cx="304800" cy="622300"/>
            <a:chOff x="1872" y="1728"/>
            <a:chExt cx="192" cy="392"/>
          </a:xfrm>
        </p:grpSpPr>
        <p:sp>
          <p:nvSpPr>
            <p:cNvPr id="6190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92" name="Rectangle 137"/>
            <p:cNvSpPr>
              <a:spLocks noChangeArrowheads="1"/>
            </p:cNvSpPr>
            <p:nvPr/>
          </p:nvSpPr>
          <p:spPr bwMode="auto">
            <a:xfrm>
              <a:off x="1933" y="1728"/>
              <a:ext cx="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4" name="Group 138"/>
          <p:cNvGrpSpPr>
            <a:grpSpLocks/>
          </p:cNvGrpSpPr>
          <p:nvPr/>
        </p:nvGrpSpPr>
        <p:grpSpPr bwMode="auto">
          <a:xfrm>
            <a:off x="3503613" y="4581525"/>
            <a:ext cx="304800" cy="622300"/>
            <a:chOff x="1872" y="1728"/>
            <a:chExt cx="192" cy="392"/>
          </a:xfrm>
        </p:grpSpPr>
        <p:sp>
          <p:nvSpPr>
            <p:cNvPr id="6187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89" name="Rectangle 137"/>
            <p:cNvSpPr>
              <a:spLocks noChangeArrowheads="1"/>
            </p:cNvSpPr>
            <p:nvPr/>
          </p:nvSpPr>
          <p:spPr bwMode="auto">
            <a:xfrm>
              <a:off x="1933" y="1728"/>
              <a:ext cx="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5232400" y="4581525"/>
            <a:ext cx="304800" cy="635000"/>
            <a:chOff x="1872" y="1728"/>
            <a:chExt cx="192" cy="400"/>
          </a:xfrm>
          <a:gradFill>
            <a:gsLst>
              <a:gs pos="0">
                <a:srgbClr val="FFFF0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6184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Rectangle 136"/>
            <p:cNvSpPr>
              <a:spLocks noChangeArrowheads="1"/>
            </p:cNvSpPr>
            <p:nvPr/>
          </p:nvSpPr>
          <p:spPr bwMode="auto">
            <a:xfrm>
              <a:off x="1919" y="1936"/>
              <a:ext cx="89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 dirty="0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 dirty="0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86" name="Rectangle 137"/>
            <p:cNvSpPr>
              <a:spLocks noChangeArrowheads="1"/>
            </p:cNvSpPr>
            <p:nvPr/>
          </p:nvSpPr>
          <p:spPr bwMode="auto">
            <a:xfrm>
              <a:off x="1927" y="1728"/>
              <a:ext cx="84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latin typeface="Constantia" panose="02030602050306030303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" name="Group 138"/>
          <p:cNvGrpSpPr>
            <a:grpSpLocks/>
          </p:cNvGrpSpPr>
          <p:nvPr/>
        </p:nvGrpSpPr>
        <p:grpSpPr bwMode="auto">
          <a:xfrm>
            <a:off x="6888163" y="4581525"/>
            <a:ext cx="304800" cy="622300"/>
            <a:chOff x="1872" y="1728"/>
            <a:chExt cx="192" cy="392"/>
          </a:xfrm>
        </p:grpSpPr>
        <p:sp>
          <p:nvSpPr>
            <p:cNvPr id="6181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83" name="Rectangle 137"/>
            <p:cNvSpPr>
              <a:spLocks noChangeArrowheads="1"/>
            </p:cNvSpPr>
            <p:nvPr/>
          </p:nvSpPr>
          <p:spPr bwMode="auto">
            <a:xfrm>
              <a:off x="1927" y="1728"/>
              <a:ext cx="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>
                  <a:latin typeface="Constantia" panose="02030602050306030303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8543925" y="4652963"/>
            <a:ext cx="304800" cy="622300"/>
            <a:chOff x="1872" y="1728"/>
            <a:chExt cx="192" cy="392"/>
          </a:xfrm>
        </p:grpSpPr>
        <p:sp>
          <p:nvSpPr>
            <p:cNvPr id="6178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6</a:t>
              </a:r>
              <a:endParaRPr lang="ru-RU" altLang="ru-RU" sz="2000" b="1">
                <a:latin typeface="Constantia" panose="020306020503060303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80" name="Rectangle 137"/>
            <p:cNvSpPr>
              <a:spLocks noChangeArrowheads="1"/>
            </p:cNvSpPr>
            <p:nvPr/>
          </p:nvSpPr>
          <p:spPr bwMode="auto">
            <a:xfrm>
              <a:off x="1932" y="1728"/>
              <a:ext cx="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latin typeface="Constantia" panose="02030602050306030303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74826" y="5562600"/>
            <a:ext cx="142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закрашена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AutoShape 38"/>
          <p:cNvSpPr>
            <a:spLocks noChangeArrowheads="1"/>
          </p:cNvSpPr>
          <p:nvPr/>
        </p:nvSpPr>
        <p:spPr bwMode="auto">
          <a:xfrm>
            <a:off x="3359151" y="5688392"/>
            <a:ext cx="576263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96" name="AutoShape 38"/>
          <p:cNvSpPr>
            <a:spLocks noChangeArrowheads="1"/>
          </p:cNvSpPr>
          <p:nvPr/>
        </p:nvSpPr>
        <p:spPr bwMode="auto">
          <a:xfrm>
            <a:off x="5096668" y="5688392"/>
            <a:ext cx="576263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7" name="AutoShape 38"/>
          <p:cNvSpPr>
            <a:spLocks noChangeArrowheads="1"/>
          </p:cNvSpPr>
          <p:nvPr/>
        </p:nvSpPr>
        <p:spPr bwMode="auto">
          <a:xfrm>
            <a:off x="6760505" y="5688392"/>
            <a:ext cx="576263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8" name="AutoShape 38"/>
          <p:cNvSpPr>
            <a:spLocks noChangeArrowheads="1"/>
          </p:cNvSpPr>
          <p:nvPr/>
        </p:nvSpPr>
        <p:spPr bwMode="auto">
          <a:xfrm>
            <a:off x="8409783" y="5676865"/>
            <a:ext cx="576263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73126"/>
              </p:ext>
            </p:extLst>
          </p:nvPr>
        </p:nvGraphicFramePr>
        <p:xfrm>
          <a:off x="3503613" y="5816600"/>
          <a:ext cx="273049" cy="65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Уравнение" r:id="rId4" imgW="152280" imgH="393480" progId="Equation.3">
                  <p:embed/>
                </p:oleObj>
              </mc:Choice>
              <mc:Fallback>
                <p:oleObj name="Уравнение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3613" y="5816600"/>
                        <a:ext cx="273049" cy="65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177698"/>
              </p:ext>
            </p:extLst>
          </p:nvPr>
        </p:nvGraphicFramePr>
        <p:xfrm>
          <a:off x="5232400" y="5816600"/>
          <a:ext cx="358776" cy="65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Уравнение" r:id="rId6" imgW="152280" imgH="393480" progId="Equation.3">
                  <p:embed/>
                </p:oleObj>
              </mc:Choice>
              <mc:Fallback>
                <p:oleObj name="Уравнение" r:id="rId6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2400" y="5816600"/>
                        <a:ext cx="358776" cy="65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94476"/>
              </p:ext>
            </p:extLst>
          </p:nvPr>
        </p:nvGraphicFramePr>
        <p:xfrm>
          <a:off x="6908801" y="5804098"/>
          <a:ext cx="393700" cy="65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Уравнение" r:id="rId8" imgW="152280" imgH="393480" progId="Equation.3">
                  <p:embed/>
                </p:oleObj>
              </mc:Choice>
              <mc:Fallback>
                <p:oleObj name="Уравнение" r:id="rId8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08801" y="5804098"/>
                        <a:ext cx="393700" cy="652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39031"/>
              </p:ext>
            </p:extLst>
          </p:nvPr>
        </p:nvGraphicFramePr>
        <p:xfrm>
          <a:off x="8543925" y="5745166"/>
          <a:ext cx="330200" cy="71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Уравнение" r:id="rId10" imgW="152280" imgH="393480" progId="Equation.3">
                  <p:embed/>
                </p:oleObj>
              </mc:Choice>
              <mc:Fallback>
                <p:oleObj name="Уравнение" r:id="rId10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3925" y="5745166"/>
                        <a:ext cx="330200" cy="71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0025" y="3190875"/>
            <a:ext cx="2341067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4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5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64" tmFilter="0, 0; 0.125,0.2665; 0.25,0.4; 0.375,0.465; 0.5,0.5;  0.625,0.535; 0.75,0.6; 0.875,0.7335; 1,1">
                                          <p:stCondLst>
                                            <p:cond delay="5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82" tmFilter="0, 0; 0.125,0.2665; 0.25,0.4; 0.375,0.465; 0.5,0.5;  0.625,0.535; 0.75,0.6; 0.875,0.7335; 1,1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9" tmFilter="0, 0; 0.125,0.2665; 0.25,0.4; 0.375,0.465; 0.5,0.5;  0.625,0.535; 0.75,0.6; 0.875,0.7335; 1,1">
                                          <p:stCondLst>
                                            <p:cond delay="14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2">
                                          <p:stCondLst>
                                            <p:cond delay="5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41" decel="50000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2">
                                          <p:stCondLst>
                                            <p:cond delay="111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41" de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2">
                                          <p:stCondLst>
                                            <p:cond delay="13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41" decel="50000">
                                          <p:stCondLst>
                                            <p:cond delay="141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2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41" decel="50000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55914" y="1916113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855914" y="2636838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55914" y="4005264"/>
            <a:ext cx="344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383719" y="69215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2" descr="Цел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8" y="2225110"/>
            <a:ext cx="2115164" cy="13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234690" y="3715389"/>
            <a:ext cx="2952750" cy="1584325"/>
            <a:chOff x="3016" y="2251"/>
            <a:chExt cx="2404" cy="1406"/>
          </a:xfrm>
        </p:grpSpPr>
        <p:pic>
          <p:nvPicPr>
            <p:cNvPr id="12" name="Picture 38" descr="пор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4" t="44012" r="35553" b="44020"/>
            <a:stretch>
              <a:fillRect/>
            </a:stretch>
          </p:blipFill>
          <p:spPr bwMode="auto">
            <a:xfrm>
              <a:off x="3016" y="2251"/>
              <a:ext cx="2404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енкункенк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2" t="37910" r="50963" b="50542"/>
            <a:stretch>
              <a:fillRect/>
            </a:stretch>
          </p:blipFill>
          <p:spPr bwMode="auto">
            <a:xfrm rot="-258396">
              <a:off x="3267" y="2298"/>
              <a:ext cx="937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306921" y="3666371"/>
            <a:ext cx="2808287" cy="1584325"/>
            <a:chOff x="793" y="2478"/>
            <a:chExt cx="1996" cy="1134"/>
          </a:xfrm>
        </p:grpSpPr>
        <p:pic>
          <p:nvPicPr>
            <p:cNvPr id="8" name="Picture 28" descr="поро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4" t="44012" r="35553" b="44020"/>
            <a:stretch>
              <a:fillRect/>
            </a:stretch>
          </p:blipFill>
          <p:spPr bwMode="auto">
            <a:xfrm>
              <a:off x="793" y="2513"/>
              <a:ext cx="1996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 descr="енкункенк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12" t="37910" r="50963" b="50542"/>
            <a:stretch>
              <a:fillRect/>
            </a:stretch>
          </p:blipFill>
          <p:spPr bwMode="auto">
            <a:xfrm rot="258396" flipH="1">
              <a:off x="1773" y="2478"/>
              <a:ext cx="867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8" descr="пор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4" t="44012" r="35553" b="44020"/>
          <a:stretch>
            <a:fillRect/>
          </a:stretch>
        </p:blipFill>
        <p:spPr bwMode="auto">
          <a:xfrm>
            <a:off x="6858000" y="3766942"/>
            <a:ext cx="2808287" cy="15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6982" y="3453779"/>
            <a:ext cx="168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частей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01617"/>
              </p:ext>
            </p:extLst>
          </p:nvPr>
        </p:nvGraphicFramePr>
        <p:xfrm>
          <a:off x="5020492" y="2123084"/>
          <a:ext cx="808658" cy="14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Уравнение" r:id="rId8" imgW="215640" imgH="393480" progId="Equation.3">
                  <p:embed/>
                </p:oleObj>
              </mc:Choice>
              <mc:Fallback>
                <p:oleObj name="Уравнение" r:id="rId8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0492" y="2123084"/>
                        <a:ext cx="808658" cy="14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7748" y="2508747"/>
            <a:ext cx="67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+</a:t>
            </a:r>
            <a:endParaRPr lang="ru-RU" sz="44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346545"/>
              </p:ext>
            </p:extLst>
          </p:nvPr>
        </p:nvGraphicFramePr>
        <p:xfrm>
          <a:off x="6858000" y="2163730"/>
          <a:ext cx="792480" cy="1445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Уравнение" r:id="rId10" imgW="215640" imgH="393480" progId="Equation.3">
                  <p:embed/>
                </p:oleObj>
              </mc:Choice>
              <mc:Fallback>
                <p:oleObj name="Уравнение" r:id="rId10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0" y="2163730"/>
                        <a:ext cx="792480" cy="1445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80736" y="2508746"/>
            <a:ext cx="88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=</a:t>
            </a:r>
            <a:endParaRPr lang="ru-RU" sz="4400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2580"/>
              </p:ext>
            </p:extLst>
          </p:nvPr>
        </p:nvGraphicFramePr>
        <p:xfrm>
          <a:off x="8183585" y="2255578"/>
          <a:ext cx="822960" cy="13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Уравнение" r:id="rId12" imgW="215640" imgH="393480" progId="Equation.3">
                  <p:embed/>
                </p:oleObj>
              </mc:Choice>
              <mc:Fallback>
                <p:oleObj name="Уравнение" r:id="rId12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83585" y="2255578"/>
                        <a:ext cx="822960" cy="13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4" descr="chud065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8" y="4753744"/>
            <a:ext cx="1335088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hud026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88" y="4102933"/>
            <a:ext cx="2219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4754" y="360646"/>
            <a:ext cx="8056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приготовил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День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и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позвал в гости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 Сначала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тарелку он положил 9 долей,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еще 2 доли.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часть торта положил на тарелку Незнайка?</a:t>
            </a:r>
            <a:endParaRPr lang="ru-RU" sz="2800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42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55914" y="1916113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855914" y="2636838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55914" y="4005264"/>
            <a:ext cx="344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2447" y="407015"/>
            <a:ext cx="41359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ПРАВИЛО</a:t>
            </a:r>
            <a:endParaRPr lang="ru-RU" sz="7200" b="1" cap="none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53588"/>
            <a:ext cx="10332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сумму двух дробей с одинаковыми знаменателями, нужно сложить их числители, а знаменатель оставить прежним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91267"/>
              </p:ext>
            </p:extLst>
          </p:nvPr>
        </p:nvGraphicFramePr>
        <p:xfrm>
          <a:off x="4213861" y="4708525"/>
          <a:ext cx="3313112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Формула" r:id="rId3" imgW="895249" imgH="380958" progId="Equation.3">
                  <p:embed/>
                </p:oleObj>
              </mc:Choice>
              <mc:Fallback>
                <p:oleObj name="Формула" r:id="rId3" imgW="895249" imgH="3809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861" y="4708525"/>
                        <a:ext cx="3313112" cy="14462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32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855914" y="1916113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855914" y="2636838"/>
            <a:ext cx="344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55914" y="4005264"/>
            <a:ext cx="3444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ru-RU" altLang="ru-RU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8" descr="по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4" t="44012" r="35553" b="44020"/>
          <a:stretch>
            <a:fillRect/>
          </a:stretch>
        </p:blipFill>
        <p:spPr bwMode="auto">
          <a:xfrm>
            <a:off x="4386121" y="4332287"/>
            <a:ext cx="2952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46" l="0" r="88430">
                        <a14:backgroundMark x1="62810" y1="98039" x2="99174" y2="98039"/>
                      </a14:backgroundRemoval>
                    </a14:imgEffect>
                  </a14:imgLayer>
                </a14:imgProps>
              </a:ext>
            </a:extLst>
          </a:blip>
          <a:srcRect r="12655"/>
          <a:stretch/>
        </p:blipFill>
        <p:spPr bwMode="auto">
          <a:xfrm>
            <a:off x="383719" y="69215"/>
            <a:ext cx="2343150" cy="3392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2" descr="Цел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8" y="2225110"/>
            <a:ext cx="2115164" cy="13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енкункен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37910" r="50963" b="50542"/>
          <a:stretch>
            <a:fillRect/>
          </a:stretch>
        </p:blipFill>
        <p:spPr bwMode="auto">
          <a:xfrm rot="21341604">
            <a:off x="4661408" y="4373550"/>
            <a:ext cx="1150885" cy="13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574734"/>
            <a:ext cx="195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частей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96409"/>
              </p:ext>
            </p:extLst>
          </p:nvPr>
        </p:nvGraphicFramePr>
        <p:xfrm>
          <a:off x="4824943" y="2027890"/>
          <a:ext cx="727232" cy="132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Уравнение" r:id="rId8" imgW="215640" imgH="393480" progId="Equation.3">
                  <p:embed/>
                </p:oleObj>
              </mc:Choice>
              <mc:Fallback>
                <p:oleObj name="Уравнение" r:id="rId8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4943" y="2027890"/>
                        <a:ext cx="727232" cy="1326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80557" y="2282895"/>
            <a:ext cx="5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 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35857"/>
              </p:ext>
            </p:extLst>
          </p:nvPr>
        </p:nvGraphicFramePr>
        <p:xfrm>
          <a:off x="5935241" y="2027890"/>
          <a:ext cx="728626" cy="132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Уравнение" r:id="rId10" imgW="215640" imgH="393480" progId="Equation.3">
                  <p:embed/>
                </p:oleObj>
              </mc:Choice>
              <mc:Fallback>
                <p:oleObj name="Уравнение" r:id="rId10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35241" y="2027890"/>
                        <a:ext cx="728626" cy="132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63163" y="2344086"/>
            <a:ext cx="84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22243"/>
              </p:ext>
            </p:extLst>
          </p:nvPr>
        </p:nvGraphicFramePr>
        <p:xfrm>
          <a:off x="7107189" y="2042040"/>
          <a:ext cx="719472" cy="131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Уравнение" r:id="rId12" imgW="215640" imgH="393480" progId="Equation.3">
                  <p:embed/>
                </p:oleObj>
              </mc:Choice>
              <mc:Fallback>
                <p:oleObj name="Уравнение" r:id="rId12" imgW="215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07189" y="2042040"/>
                        <a:ext cx="719472" cy="1311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00402" y="324304"/>
            <a:ext cx="7757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разрезал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долей. На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тарелку положил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долей,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9 долей съели </a:t>
            </a:r>
            <a:r>
              <a:rPr lang="ru-RU" sz="2800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мышата. Какая часть торта осталась на тарелке?</a:t>
            </a:r>
            <a:endParaRPr lang="ru-RU" sz="2800" dirty="0"/>
          </a:p>
        </p:txBody>
      </p:sp>
      <p:pic>
        <p:nvPicPr>
          <p:cNvPr id="22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513" y="4076700"/>
            <a:ext cx="219551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2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26563 0.010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510" y="323671"/>
            <a:ext cx="4135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spc="50" dirty="0">
                <a:ln w="0"/>
                <a:solidFill>
                  <a:srgbClr val="2FA3EE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ПРАВИЛО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" y="1524000"/>
            <a:ext cx="10637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разность двух дробей с одинаковыми знаменателями, нужно из числителя уменьшаемого вычесть числитель вычитаемого, а знаменатель оставить прежним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33586"/>
              </p:ext>
            </p:extLst>
          </p:nvPr>
        </p:nvGraphicFramePr>
        <p:xfrm>
          <a:off x="4443413" y="5117465"/>
          <a:ext cx="29114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3" imgW="876367" imgH="380958" progId="Equation.3">
                  <p:embed/>
                </p:oleObj>
              </mc:Choice>
              <mc:Fallback>
                <p:oleObj name="Формула" r:id="rId3" imgW="876367" imgH="3809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5117465"/>
                        <a:ext cx="2911475" cy="1289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7150" cmpd="thickThin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512</Words>
  <Application>Microsoft Office PowerPoint</Application>
  <PresentationFormat>Широкоэкранный</PresentationFormat>
  <Paragraphs>172</Paragraphs>
  <Slides>20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 Unicode MS</vt:lpstr>
      <vt:lpstr>Arial</vt:lpstr>
      <vt:lpstr>Arial Rounded MT Bold</vt:lpstr>
      <vt:lpstr>Comic Sans MS</vt:lpstr>
      <vt:lpstr>Constantia</vt:lpstr>
      <vt:lpstr>Times New Roman</vt:lpstr>
      <vt:lpstr>Tw Cen MT</vt:lpstr>
      <vt:lpstr>Verdana</vt:lpstr>
      <vt:lpstr>Капля</vt:lpstr>
      <vt:lpstr>Уравнение</vt:lpstr>
      <vt:lpstr>Формула</vt:lpstr>
      <vt:lpstr>Презентация PowerPoint</vt:lpstr>
      <vt:lpstr>Презентация PowerPoint</vt:lpstr>
      <vt:lpstr>Презентация PowerPoint</vt:lpstr>
      <vt:lpstr>Как называется? </vt:lpstr>
      <vt:lpstr>Какая часть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Подведение итогов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63</cp:revision>
  <dcterms:created xsi:type="dcterms:W3CDTF">2017-01-26T16:27:04Z</dcterms:created>
  <dcterms:modified xsi:type="dcterms:W3CDTF">2017-02-03T16:47:08Z</dcterms:modified>
</cp:coreProperties>
</file>