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1C23AE"/>
    <a:srgbClr val="0D0D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867093871813313E-2"/>
          <c:y val="2.3867641031362283E-2"/>
          <c:w val="0.93885959630298743"/>
          <c:h val="0.7553228512758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 виде жидкости 1,2л</c:v>
                </c:pt>
                <c:pt idx="1">
                  <c:v>в виде пищи 1л</c:v>
                </c:pt>
                <c:pt idx="2">
                  <c:v>образуется в организме 0,3л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1408355347094191"/>
                  <c:y val="-0.22125558971670289"/>
                </c:manualLayout>
              </c:layout>
              <c:showPercent val="1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бытовые нужды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0.70000000000000062</c:v>
                </c:pt>
                <c:pt idx="1">
                  <c:v>0.22000000000000003</c:v>
                </c:pt>
                <c:pt idx="2">
                  <c:v>8.0000000000000043E-2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3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b="1"/>
            </a:pPr>
            <a:endParaRPr lang="ru-RU"/>
          </a:p>
        </c:txPr>
      </c:legendEntry>
      <c:legendEntry>
        <c:idx val="3"/>
        <c:delete val="1"/>
      </c:legendEntry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604938271604989E-2"/>
          <c:y val="2.5254293948050392E-2"/>
          <c:w val="0.65312117235345724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моря и океаны 96%</c:v>
                </c:pt>
                <c:pt idx="1">
                  <c:v>ледники 2%</c:v>
                </c:pt>
                <c:pt idx="2">
                  <c:v>подземные воды 1,8%</c:v>
                </c:pt>
                <c:pt idx="3">
                  <c:v>поверхностные воды 0,02 %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0.50265</cdr:x>
      <cdr:y>0.35018</cdr:y>
    </cdr:from>
    <cdr:to>
      <cdr:x>0.71429</cdr:x>
      <cdr:y>0.48943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44" y="2155818"/>
          <a:ext cx="1143008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1,2л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0.13228</cdr:x>
      <cdr:y>0.28055</cdr:y>
    </cdr:from>
    <cdr:to>
      <cdr:x>0.27778</cdr:x>
      <cdr:y>0.38499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" y="1727190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1л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0.34392</cdr:x>
      <cdr:y>0.17612</cdr:y>
    </cdr:from>
    <cdr:to>
      <cdr:x>0.50265</cdr:x>
      <cdr:y>0.26895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57388" y="1084248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0,3л</a:t>
          </a:r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0.33945</cdr:x>
      <cdr:y>0.33333</cdr:y>
    </cdr:from>
    <cdr:to>
      <cdr:x>0.45688</cdr:x>
      <cdr:y>0.51667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1428760"/>
          <a:ext cx="91440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0.41319</cdr:x>
      <cdr:y>0.41985</cdr:y>
    </cdr:from>
    <cdr:to>
      <cdr:x>0.52604</cdr:x>
      <cdr:y>0.57769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0420" y="1900238"/>
          <a:ext cx="92869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96%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0.10069</cdr:x>
      <cdr:y>0.45142</cdr:y>
    </cdr:from>
    <cdr:to>
      <cdr:x>0.20486</cdr:x>
      <cdr:y>0.57769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8652" y="2043114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2%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0.14409</cdr:x>
      <cdr:y>0.24623</cdr:y>
    </cdr:from>
    <cdr:to>
      <cdr:x>0.23958</cdr:x>
      <cdr:y>0.38828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85842" y="1114420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1,8%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0.25694</cdr:x>
      <cdr:y>0.19888</cdr:y>
    </cdr:from>
    <cdr:to>
      <cdr:x>0.33507</cdr:x>
      <cdr:y>0.32515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14536" y="900106"/>
          <a:ext cx="64294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0.24826</cdr:x>
      <cdr:y>0.21466</cdr:y>
    </cdr:from>
    <cdr:to>
      <cdr:x>0.35243</cdr:x>
      <cdr:y>0.3725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43098" y="971544"/>
          <a:ext cx="85725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0,02%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820E-9FBC-4794-802C-737CC2A1F0E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BF9C-9B09-4787-8203-EA179919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50085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 № 126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Имени Героя России Д. Г.Новосёлова»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исследовательская конференция учащихся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 по теме: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«РОЛЬ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ЧЕЛОВЕКА»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Цветохина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Милана,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ученица 2 А класса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Цветохина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Александровна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Снежинск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2016 год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Снижение воды в организме: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 2% - ухудшение самочувствия;</a:t>
            </a:r>
          </a:p>
          <a:p>
            <a:pPr>
              <a:buNone/>
            </a:pPr>
            <a:r>
              <a:rPr lang="ru-RU" b="1" dirty="0" smtClean="0"/>
              <a:t>на 6-10% - головная боль, потеря внимания;</a:t>
            </a:r>
          </a:p>
          <a:p>
            <a:pPr>
              <a:buNone/>
            </a:pPr>
            <a:r>
              <a:rPr lang="ru-RU" b="1" dirty="0" smtClean="0"/>
              <a:t>на 11-20% - ухудшение слуха, спазмы;</a:t>
            </a:r>
          </a:p>
          <a:p>
            <a:pPr>
              <a:buNone/>
            </a:pPr>
            <a:r>
              <a:rPr lang="ru-RU" b="1" dirty="0" smtClean="0"/>
              <a:t>на 25% - смерть человека.</a:t>
            </a:r>
          </a:p>
          <a:p>
            <a:pPr>
              <a:buNone/>
            </a:pPr>
            <a:r>
              <a:rPr lang="ru-RU" b="1" dirty="0" smtClean="0"/>
              <a:t>Без воды человек может прожить 3 дня.</a:t>
            </a:r>
          </a:p>
          <a:p>
            <a:pPr>
              <a:buNone/>
            </a:pPr>
            <a:r>
              <a:rPr lang="ru-RU" b="1" dirty="0" smtClean="0"/>
              <a:t>Ежедневная потребление воды – 2,5 л.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Поступление воды в организм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86116" y="273050"/>
          <a:ext cx="5400684" cy="615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5" cy="46910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кашах содержится до 80% воды, </a:t>
            </a:r>
          </a:p>
          <a:p>
            <a:r>
              <a:rPr lang="ru-RU" sz="2800" b="1" dirty="0" smtClean="0"/>
              <a:t>в хлебе – 50%,</a:t>
            </a:r>
          </a:p>
          <a:p>
            <a:r>
              <a:rPr lang="ru-RU" sz="2800" b="1" dirty="0" smtClean="0"/>
              <a:t> в мясе – 58-67%,</a:t>
            </a:r>
          </a:p>
          <a:p>
            <a:r>
              <a:rPr lang="ru-RU" sz="2800" b="1" dirty="0" smtClean="0"/>
              <a:t> в рыбе – 70%,</a:t>
            </a:r>
          </a:p>
          <a:p>
            <a:r>
              <a:rPr lang="ru-RU" sz="2800" b="1" dirty="0" smtClean="0"/>
              <a:t> в овощах и фруктах – до 90%.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водных ресурсов человеком</a:t>
            </a:r>
            <a:endParaRPr lang="ru-RU" b="1" dirty="0"/>
          </a:p>
        </p:txBody>
      </p:sp>
      <p:pic>
        <p:nvPicPr>
          <p:cNvPr id="2050" name="Picture 2" descr="C:\Users\Дом\Desktop\проект вода\165ca-1402164122-05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85728"/>
          <a:ext cx="80010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Водные ресурсы  Земли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u="sng" dirty="0" smtClean="0"/>
              <a:t>Проведение опытов      №1.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1000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Нальем в емкость воду и поставим в морозильную камеру.</a:t>
            </a:r>
            <a:endParaRPr lang="ru-RU" sz="2000" dirty="0"/>
          </a:p>
        </p:txBody>
      </p:sp>
      <p:pic>
        <p:nvPicPr>
          <p:cNvPr id="7" name="Содержимое 6" descr="20160317_07533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57200" y="2635448"/>
            <a:ext cx="4040188" cy="3651072"/>
          </a:xfrm>
          <a:ln w="38100">
            <a:solidFill>
              <a:schemeClr val="tx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14287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Вода замерзла и превратилась в лед.</a:t>
            </a:r>
          </a:p>
          <a:p>
            <a:r>
              <a:rPr lang="ru-RU" sz="1800" dirty="0" smtClean="0"/>
              <a:t>При низкой температуре вода переходит в твердое состояние. Через некоторое время при комнатной температуре – образовывается вода.</a:t>
            </a:r>
            <a:endParaRPr lang="ru-RU" sz="1800" dirty="0"/>
          </a:p>
        </p:txBody>
      </p:sp>
      <p:pic>
        <p:nvPicPr>
          <p:cNvPr id="8" name="Содержимое 7" descr="20160317_1522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645025" y="2634853"/>
            <a:ext cx="4041775" cy="3651667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№2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71570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Вода из лужи на территории двора.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Вода из водопроводного крана.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Снег с территории двора (400мл).</a:t>
            </a:r>
            <a:endParaRPr lang="ru-RU" sz="1800" dirty="0"/>
          </a:p>
        </p:txBody>
      </p:sp>
      <p:pic>
        <p:nvPicPr>
          <p:cNvPr id="7" name="Содержимое 6" descr="20160316_16031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57200" y="2635448"/>
            <a:ext cx="4040188" cy="3651072"/>
          </a:xfrm>
          <a:ln w="38100">
            <a:solidFill>
              <a:schemeClr val="tx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70379" cy="1214445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Грязный осадок опустился вниз.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Вода осталась без изменений.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Вода стала мутной, меньше в объеме (100мл), приобрела жидкую форму. </a:t>
            </a:r>
            <a:endParaRPr lang="ru-RU" sz="1600" dirty="0"/>
          </a:p>
        </p:txBody>
      </p:sp>
      <p:pic>
        <p:nvPicPr>
          <p:cNvPr id="8" name="Содержимое 7" descr="20160316_1823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645025" y="2634853"/>
            <a:ext cx="4041775" cy="3651667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74627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Фильтрация – очистка воды.</a:t>
            </a:r>
          </a:p>
          <a:p>
            <a:r>
              <a:rPr lang="ru-RU" sz="1800" dirty="0" smtClean="0"/>
              <a:t>В домашних условиях используется:</a:t>
            </a:r>
          </a:p>
          <a:p>
            <a:r>
              <a:rPr lang="ru-RU" sz="1800" dirty="0" smtClean="0"/>
              <a:t>вода, емкость, воронка,</a:t>
            </a:r>
          </a:p>
          <a:p>
            <a:r>
              <a:rPr lang="ru-RU" sz="1800" dirty="0" smtClean="0"/>
              <a:t> фильтровальная бумага.</a:t>
            </a:r>
            <a:endParaRPr lang="ru-RU" sz="1800" dirty="0"/>
          </a:p>
        </p:txBody>
      </p:sp>
      <p:pic>
        <p:nvPicPr>
          <p:cNvPr id="7" name="Содержимое 6" descr="20160316_1923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313"/>
          <a:stretch>
            <a:fillRect/>
          </a:stretch>
        </p:blipFill>
        <p:spPr>
          <a:xfrm>
            <a:off x="428596" y="2635448"/>
            <a:ext cx="4068792" cy="3722510"/>
          </a:xfrm>
          <a:ln w="38100">
            <a:solidFill>
              <a:schemeClr val="tx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0"/>
            <a:ext cx="4041775" cy="214314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2600" dirty="0" smtClean="0"/>
              <a:t>Вода стала немного чище. Фильтровальная бумага очень грязная.</a:t>
            </a:r>
          </a:p>
          <a:p>
            <a:pPr marL="342900" indent="-342900">
              <a:buAutoNum type="arabicPeriod"/>
            </a:pPr>
            <a:r>
              <a:rPr lang="ru-RU" sz="2600" dirty="0" smtClean="0"/>
              <a:t>Вода осталась без изменений. Фильтровальная бумага – чистая.</a:t>
            </a:r>
          </a:p>
          <a:p>
            <a:pPr marL="342900" indent="-342900">
              <a:buAutoNum type="arabicPeriod"/>
            </a:pPr>
            <a:r>
              <a:rPr lang="ru-RU" sz="2600" dirty="0" smtClean="0"/>
              <a:t>Вода стала по прозрачности как №2. Фильтровальная бумага имеет немного грязи.</a:t>
            </a:r>
          </a:p>
          <a:p>
            <a:pPr marL="342900" indent="-342900"/>
            <a:endParaRPr lang="ru-RU" sz="1800" dirty="0"/>
          </a:p>
        </p:txBody>
      </p:sp>
      <p:pic>
        <p:nvPicPr>
          <p:cNvPr id="8" name="Содержимое 7" descr="20160317_0750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72310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u="sng" dirty="0" smtClean="0"/>
              <a:t>Выводы:</a:t>
            </a:r>
            <a:endParaRPr lang="ru-RU" sz="4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Благодаря собранной информации, изучив и проанализировав литературу, проведя ряд опытов,  удалось узнать много нового и интересного про воду, ее использование и влияние на жизнь человека.</a:t>
            </a:r>
          </a:p>
          <a:p>
            <a:pPr>
              <a:buNone/>
            </a:pPr>
            <a:r>
              <a:rPr lang="ru-RU" b="1" dirty="0" smtClean="0"/>
              <a:t>    Вода - важнейшая составляющая среды  нашего обитания. После воздуха, вода второй по значению компонент, необходимый для человеческой жизни. Каждому человеку необходимо задуматься, как сохранить это удивительное  богатство для будущего нашей планеты.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Библиографический список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b="1" dirty="0" smtClean="0"/>
              <a:t>Анисимов – Спиридонов Д.Д, </a:t>
            </a:r>
            <a:r>
              <a:rPr lang="ru-RU" sz="3600" b="1" dirty="0" err="1" smtClean="0"/>
              <a:t>Лабза</a:t>
            </a:r>
            <a:r>
              <a:rPr lang="ru-RU" sz="3600" b="1" dirty="0" smtClean="0"/>
              <a:t> А.Д. Вода – это здоровье и долголетие.,1991. – Изд. № 41.</a:t>
            </a:r>
          </a:p>
          <a:p>
            <a:pPr lvl="0"/>
            <a:r>
              <a:rPr lang="ru-RU" sz="3600" b="1" dirty="0" err="1" smtClean="0"/>
              <a:t>Крумменерль</a:t>
            </a:r>
            <a:r>
              <a:rPr lang="ru-RU" sz="3600" b="1" dirty="0" smtClean="0"/>
              <a:t> Р. Воздух и вода /- М.: ООО ТД Издательство Мир книги, 2008. – 48с.</a:t>
            </a:r>
          </a:p>
          <a:p>
            <a:pPr lvl="0"/>
            <a:r>
              <a:rPr lang="ru-RU" sz="3600" b="1" dirty="0" err="1" smtClean="0"/>
              <a:t>Петрянов</a:t>
            </a:r>
            <a:r>
              <a:rPr lang="ru-RU" sz="3600" b="1" dirty="0" smtClean="0"/>
              <a:t> И.В. Самое необыкновенное вещество в мире. – М.: Педагогика, 1975. – 96с.</a:t>
            </a:r>
          </a:p>
          <a:p>
            <a:pPr lvl="0"/>
            <a:r>
              <a:rPr lang="ru-RU" sz="3600" b="1" dirty="0" err="1" smtClean="0"/>
              <a:t>Синюков</a:t>
            </a:r>
            <a:r>
              <a:rPr lang="ru-RU" sz="3600" b="1" dirty="0" smtClean="0"/>
              <a:t> В.В. Вода известная и неизвестная. – М.: Знание, 1987. – 176с.</a:t>
            </a:r>
          </a:p>
          <a:p>
            <a:pPr lvl="0"/>
            <a:r>
              <a:rPr lang="ru-RU" sz="3600" b="1" dirty="0" smtClean="0"/>
              <a:t>Чижевский </a:t>
            </a:r>
            <a:r>
              <a:rPr lang="ru-RU" sz="3600" b="1" dirty="0" err="1" smtClean="0"/>
              <a:t>а.Е</a:t>
            </a:r>
            <a:r>
              <a:rPr lang="ru-RU" sz="3600" b="1" dirty="0" smtClean="0"/>
              <a:t>. Я познаю мир. Экология.: Энциклопедия. – М.: АСТ, </a:t>
            </a:r>
            <a:r>
              <a:rPr lang="ru-RU" sz="3600" b="1" dirty="0" err="1" smtClean="0"/>
              <a:t>Астрель</a:t>
            </a:r>
            <a:r>
              <a:rPr lang="ru-RU" sz="3600" b="1" dirty="0" smtClean="0"/>
              <a:t>, 2005. – 410с.</a:t>
            </a:r>
          </a:p>
          <a:p>
            <a:pPr lvl="0"/>
            <a:r>
              <a:rPr lang="ru-RU" sz="3600" b="1" dirty="0" smtClean="0"/>
              <a:t>Широкова В. Вода – М.: СЛОВО, 2001. – 48с.</a:t>
            </a:r>
          </a:p>
          <a:p>
            <a:pPr>
              <a:buNone/>
            </a:pPr>
            <a:r>
              <a:rPr lang="ru-RU" sz="3600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Роль воды в жизни человека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2000240"/>
            <a:ext cx="72866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окружает нас везде и бывает такой разной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А что такое вода, какой она бывает в природе и как влияет на жизнь человека мы мало задумываемся.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изучение воды и ее  влияние на жизнь человека, расширение знаний в предметных областях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изучить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проанализировать литературу из различных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источников;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провести анкетирование среди одноклассников;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провести опыты с водой в домашних условиях;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сделать выводы из полученного материала;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оформить полученные сведения в виде реферата, доклада и презентации;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выступить с подготовленным сообщением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вода влияет на жизнь человека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Что такое вода?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не знаю – 18 человек; это жидкость – 6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В каком виде вода бывает в природе?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не знаю – 8 человек; разных цветов – 11; жидкая – 5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Есть ли вода в нашем организме?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не знаю – 6 человек; есть – 18.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Какое количество воды на Земле?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не знаю – 16 человек; много – 8.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5.Где человек использует воду?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не знаю – 10 человек; дома – 10; в водоемах – 4.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Свойства воды: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dirty="0" smtClean="0"/>
              <a:t>прозрачная;</a:t>
            </a:r>
          </a:p>
          <a:p>
            <a:pPr>
              <a:buFontTx/>
              <a:buChar char="-"/>
            </a:pPr>
            <a:r>
              <a:rPr lang="ru-RU" b="1" dirty="0"/>
              <a:t>б</a:t>
            </a:r>
            <a:r>
              <a:rPr lang="ru-RU" b="1" dirty="0" smtClean="0"/>
              <a:t>есцветная;</a:t>
            </a:r>
          </a:p>
          <a:p>
            <a:pPr>
              <a:buFontTx/>
              <a:buChar char="-"/>
            </a:pPr>
            <a:r>
              <a:rPr lang="ru-RU" b="1" dirty="0"/>
              <a:t>н</a:t>
            </a:r>
            <a:r>
              <a:rPr lang="ru-RU" b="1" dirty="0" smtClean="0"/>
              <a:t>е имеет запаха;</a:t>
            </a:r>
          </a:p>
          <a:p>
            <a:pPr>
              <a:buFontTx/>
              <a:buChar char="-"/>
            </a:pPr>
            <a:r>
              <a:rPr lang="ru-RU" b="1" dirty="0"/>
              <a:t>р</a:t>
            </a:r>
            <a:r>
              <a:rPr lang="ru-RU" b="1" dirty="0" smtClean="0"/>
              <a:t>астворитель;</a:t>
            </a:r>
          </a:p>
          <a:p>
            <a:pPr>
              <a:buFontTx/>
              <a:buChar char="-"/>
            </a:pPr>
            <a:r>
              <a:rPr lang="ru-RU" b="1" dirty="0"/>
              <a:t>т</a:t>
            </a:r>
            <a:r>
              <a:rPr lang="ru-RU" b="1" dirty="0" smtClean="0"/>
              <a:t>екучесть;</a:t>
            </a:r>
          </a:p>
          <a:p>
            <a:pPr>
              <a:buFontTx/>
              <a:buChar char="-"/>
            </a:pPr>
            <a:r>
              <a:rPr lang="ru-RU" b="1" dirty="0"/>
              <a:t>п</a:t>
            </a:r>
            <a:r>
              <a:rPr lang="ru-RU" b="1" dirty="0" smtClean="0"/>
              <a:t>ри нагревании расширяется;</a:t>
            </a:r>
          </a:p>
          <a:p>
            <a:pPr>
              <a:buFontTx/>
              <a:buChar char="-"/>
            </a:pPr>
            <a:r>
              <a:rPr lang="ru-RU" b="1" dirty="0"/>
              <a:t>п</a:t>
            </a:r>
            <a:r>
              <a:rPr lang="ru-RU" b="1" dirty="0" smtClean="0"/>
              <a:t>ри охлаждении сжимается;</a:t>
            </a:r>
          </a:p>
          <a:p>
            <a:pPr>
              <a:buFontTx/>
              <a:buChar char="-"/>
            </a:pPr>
            <a:r>
              <a:rPr lang="ru-RU" b="1" dirty="0"/>
              <a:t>м</a:t>
            </a:r>
            <a:r>
              <a:rPr lang="ru-RU" b="1" dirty="0" smtClean="0"/>
              <a:t>ожно очистить с помощью фильтра (фильтрование).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проект вода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8286808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Классификация воды: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900" b="1" dirty="0" smtClean="0">
                <a:cs typeface="Times New Roman" pitchFamily="18" charset="0"/>
              </a:rPr>
              <a:t> </a:t>
            </a:r>
            <a:r>
              <a:rPr lang="ru-RU" sz="3300" b="1" u="sng" dirty="0" smtClean="0">
                <a:cs typeface="Times New Roman" pitchFamily="18" charset="0"/>
              </a:rPr>
              <a:t>В </a:t>
            </a:r>
            <a:r>
              <a:rPr lang="ru-RU" sz="3300" b="1" u="sng" dirty="0">
                <a:cs typeface="Times New Roman" pitchFamily="18" charset="0"/>
              </a:rPr>
              <a:t>природе: </a:t>
            </a: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- а</a:t>
            </a:r>
            <a:r>
              <a:rPr lang="ru-RU" sz="3300" b="1" dirty="0" smtClean="0">
                <a:cs typeface="Times New Roman" pitchFamily="18" charset="0"/>
              </a:rPr>
              <a:t>тмосферная  (облака</a:t>
            </a:r>
            <a:r>
              <a:rPr lang="ru-RU" sz="3300" b="1" dirty="0">
                <a:cs typeface="Times New Roman" pitchFamily="18" charset="0"/>
              </a:rPr>
              <a:t>, пар и </a:t>
            </a:r>
            <a:r>
              <a:rPr lang="ru-RU" sz="3300" b="1" dirty="0" smtClean="0">
                <a:cs typeface="Times New Roman" pitchFamily="18" charset="0"/>
              </a:rPr>
              <a:t>осадки);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cs typeface="Times New Roman" pitchFamily="18" charset="0"/>
              </a:rPr>
              <a:t>- природные источники (речная</a:t>
            </a:r>
            <a:r>
              <a:rPr lang="ru-RU" sz="3300" b="1" dirty="0">
                <a:cs typeface="Times New Roman" pitchFamily="18" charset="0"/>
              </a:rPr>
              <a:t>, морская, родниковая, термальная и </a:t>
            </a:r>
            <a:r>
              <a:rPr lang="ru-RU" sz="3300" b="1" dirty="0" smtClean="0">
                <a:cs typeface="Times New Roman" pitchFamily="18" charset="0"/>
              </a:rPr>
              <a:t>другие).</a:t>
            </a:r>
          </a:p>
          <a:p>
            <a:pPr>
              <a:buNone/>
            </a:pPr>
            <a:r>
              <a:rPr lang="ru-RU" sz="3300" b="1" dirty="0" smtClean="0">
                <a:cs typeface="Times New Roman" pitchFamily="18" charset="0"/>
              </a:rPr>
              <a:t>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</a:t>
            </a:r>
            <a:r>
              <a:rPr lang="ru-RU" sz="3300" b="1" u="sng" dirty="0">
                <a:cs typeface="Times New Roman" pitchFamily="18" charset="0"/>
              </a:rPr>
              <a:t>По отношению к поверхности: </a:t>
            </a:r>
          </a:p>
          <a:p>
            <a:pPr>
              <a:buNone/>
            </a:pPr>
            <a:r>
              <a:rPr lang="ru-RU" sz="3300" b="1" dirty="0" smtClean="0">
                <a:cs typeface="Times New Roman" pitchFamily="18" charset="0"/>
              </a:rPr>
              <a:t>- подземные </a:t>
            </a:r>
            <a:r>
              <a:rPr lang="ru-RU" sz="3300" b="1" dirty="0">
                <a:cs typeface="Times New Roman" pitchFamily="18" charset="0"/>
              </a:rPr>
              <a:t>воды </a:t>
            </a:r>
            <a:r>
              <a:rPr lang="ru-RU" sz="3300" b="1" dirty="0" smtClean="0">
                <a:cs typeface="Times New Roman" pitchFamily="18" charset="0"/>
              </a:rPr>
              <a:t>(артезианские</a:t>
            </a:r>
            <a:r>
              <a:rPr lang="ru-RU" sz="3300" b="1" dirty="0">
                <a:cs typeface="Times New Roman" pitchFamily="18" charset="0"/>
              </a:rPr>
              <a:t>, грунтовые и </a:t>
            </a:r>
            <a:r>
              <a:rPr lang="ru-RU" sz="3300" b="1" dirty="0" smtClean="0">
                <a:cs typeface="Times New Roman" pitchFamily="18" charset="0"/>
              </a:rPr>
              <a:t>другие);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- </a:t>
            </a:r>
            <a:r>
              <a:rPr lang="ru-RU" sz="3300" b="1" dirty="0" smtClean="0">
                <a:cs typeface="Times New Roman" pitchFamily="18" charset="0"/>
              </a:rPr>
              <a:t>поверхностные (воды </a:t>
            </a:r>
            <a:r>
              <a:rPr lang="ru-RU" sz="3300" b="1" dirty="0">
                <a:cs typeface="Times New Roman" pitchFamily="18" charset="0"/>
              </a:rPr>
              <a:t>всех </a:t>
            </a:r>
            <a:r>
              <a:rPr lang="ru-RU" sz="3300" b="1" dirty="0" smtClean="0">
                <a:cs typeface="Times New Roman" pitchFamily="18" charset="0"/>
              </a:rPr>
              <a:t>водоемов). </a:t>
            </a:r>
          </a:p>
          <a:p>
            <a:pPr>
              <a:buNone/>
            </a:pP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u="sng" dirty="0">
                <a:cs typeface="Times New Roman" pitchFamily="18" charset="0"/>
              </a:rPr>
              <a:t> </a:t>
            </a:r>
            <a:r>
              <a:rPr lang="ru-RU" sz="3300" b="1" u="sng" dirty="0" smtClean="0">
                <a:cs typeface="Times New Roman" pitchFamily="18" charset="0"/>
              </a:rPr>
              <a:t>По </a:t>
            </a:r>
            <a:r>
              <a:rPr lang="ru-RU" sz="3300" b="1" u="sng" dirty="0">
                <a:cs typeface="Times New Roman" pitchFamily="18" charset="0"/>
              </a:rPr>
              <a:t>химическому составу: </a:t>
            </a: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- </a:t>
            </a:r>
            <a:r>
              <a:rPr lang="ru-RU" sz="3300" b="1" dirty="0" smtClean="0">
                <a:cs typeface="Times New Roman" pitchFamily="18" charset="0"/>
              </a:rPr>
              <a:t> мягкая </a:t>
            </a:r>
            <a:r>
              <a:rPr lang="ru-RU" sz="3300" b="1" dirty="0">
                <a:cs typeface="Times New Roman" pitchFamily="18" charset="0"/>
              </a:rPr>
              <a:t>и </a:t>
            </a:r>
            <a:r>
              <a:rPr lang="ru-RU" sz="3300" b="1" dirty="0" smtClean="0">
                <a:cs typeface="Times New Roman" pitchFamily="18" charset="0"/>
              </a:rPr>
              <a:t>жесткая;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</a:t>
            </a:r>
            <a:r>
              <a:rPr lang="ru-RU" sz="3300" b="1" dirty="0" smtClean="0">
                <a:cs typeface="Times New Roman" pitchFamily="18" charset="0"/>
              </a:rPr>
              <a:t>- легкая, тяжелая </a:t>
            </a:r>
            <a:r>
              <a:rPr lang="ru-RU" sz="3300" b="1" dirty="0">
                <a:cs typeface="Times New Roman" pitchFamily="18" charset="0"/>
              </a:rPr>
              <a:t>и </a:t>
            </a:r>
            <a:r>
              <a:rPr lang="ru-RU" sz="3300" b="1" dirty="0" smtClean="0">
                <a:cs typeface="Times New Roman" pitchFamily="18" charset="0"/>
              </a:rPr>
              <a:t>сверхтяжелая;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- </a:t>
            </a:r>
            <a:r>
              <a:rPr lang="ru-RU" sz="3300" b="1" dirty="0" smtClean="0">
                <a:cs typeface="Times New Roman" pitchFamily="18" charset="0"/>
              </a:rPr>
              <a:t>пресная, соленая, морская;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cs typeface="Times New Roman" pitchFamily="18" charset="0"/>
              </a:rPr>
              <a:t> - дистиллированная (полностью очищенная);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- </a:t>
            </a:r>
            <a:r>
              <a:rPr lang="ru-RU" sz="3300" b="1" dirty="0" smtClean="0">
                <a:cs typeface="Times New Roman" pitchFamily="18" charset="0"/>
              </a:rPr>
              <a:t>минеральная.</a:t>
            </a:r>
          </a:p>
          <a:p>
            <a:pPr>
              <a:buNone/>
            </a:pP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u="sng" dirty="0">
                <a:cs typeface="Times New Roman" pitchFamily="18" charset="0"/>
              </a:rPr>
              <a:t> По степени </a:t>
            </a:r>
            <a:r>
              <a:rPr lang="ru-RU" sz="3300" b="1" u="sng" dirty="0" smtClean="0">
                <a:cs typeface="Times New Roman" pitchFamily="18" charset="0"/>
              </a:rPr>
              <a:t>очистки</a:t>
            </a:r>
            <a:r>
              <a:rPr lang="ru-RU" sz="3300" b="1" u="sng" dirty="0"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- </a:t>
            </a:r>
            <a:r>
              <a:rPr lang="ru-RU" sz="3300" b="1" dirty="0" smtClean="0">
                <a:cs typeface="Times New Roman" pitchFamily="18" charset="0"/>
              </a:rPr>
              <a:t>дистиллированная;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 - питьевая </a:t>
            </a:r>
            <a:r>
              <a:rPr lang="ru-RU" sz="3300" b="1" dirty="0" smtClean="0">
                <a:cs typeface="Times New Roman" pitchFamily="18" charset="0"/>
              </a:rPr>
              <a:t>вода;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- </a:t>
            </a:r>
            <a:r>
              <a:rPr lang="ru-RU" sz="3300" b="1" dirty="0" smtClean="0">
                <a:cs typeface="Times New Roman" pitchFamily="18" charset="0"/>
              </a:rPr>
              <a:t>Водопроводная (хозяйственно-бытовая);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- фильтрованная </a:t>
            </a:r>
            <a:r>
              <a:rPr lang="ru-RU" sz="3300" b="1" dirty="0" smtClean="0">
                <a:cs typeface="Times New Roman" pitchFamily="18" charset="0"/>
              </a:rPr>
              <a:t>вода;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>
                <a:cs typeface="Times New Roman" pitchFamily="18" charset="0"/>
              </a:rPr>
              <a:t>- </a:t>
            </a:r>
            <a:r>
              <a:rPr lang="ru-RU" sz="3300" b="1" dirty="0" smtClean="0">
                <a:cs typeface="Times New Roman" pitchFamily="18" charset="0"/>
              </a:rPr>
              <a:t>сточные воды. </a:t>
            </a:r>
            <a:endParaRPr lang="ru-RU" sz="3300" b="1" dirty="0">
              <a:cs typeface="Times New Roman" pitchFamily="18" charset="0"/>
            </a:endParaRPr>
          </a:p>
          <a:p>
            <a:pPr>
              <a:buNone/>
            </a:pPr>
            <a:endParaRPr lang="ru-RU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Вода в организме человека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Содержание </a:t>
            </a:r>
            <a:r>
              <a:rPr lang="ru-RU" b="1" dirty="0"/>
              <a:t>воды в </a:t>
            </a:r>
            <a:r>
              <a:rPr lang="ru-RU" b="1" dirty="0" smtClean="0"/>
              <a:t> </a:t>
            </a:r>
            <a:r>
              <a:rPr lang="ru-RU" b="1" dirty="0"/>
              <a:t>органах тела </a:t>
            </a:r>
            <a:r>
              <a:rPr lang="ru-RU" b="1" dirty="0" smtClean="0"/>
              <a:t>человека  </a:t>
            </a:r>
            <a:r>
              <a:rPr lang="ru-RU" b="1" dirty="0"/>
              <a:t>составляет 70 - 90</a:t>
            </a:r>
            <a:r>
              <a:rPr lang="ru-RU" b="1" dirty="0" smtClean="0"/>
              <a:t>%: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Мозг </a:t>
            </a:r>
            <a:r>
              <a:rPr lang="ru-RU" b="1" dirty="0"/>
              <a:t>содержит - 75 </a:t>
            </a:r>
            <a:r>
              <a:rPr lang="ru-RU" b="1" dirty="0" smtClean="0"/>
              <a:t>%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Сердце - 75%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/>
              <a:t>Легкие - 85%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/>
              <a:t>Печень - 86%</a:t>
            </a:r>
          </a:p>
          <a:p>
            <a:pPr>
              <a:buNone/>
            </a:pPr>
            <a:r>
              <a:rPr lang="ru-RU" b="1" dirty="0"/>
              <a:t>   </a:t>
            </a:r>
            <a:r>
              <a:rPr lang="ru-RU" b="1" dirty="0" smtClean="0"/>
              <a:t> </a:t>
            </a:r>
            <a:r>
              <a:rPr lang="ru-RU" b="1" dirty="0"/>
              <a:t>Почки - 83%</a:t>
            </a:r>
          </a:p>
          <a:p>
            <a:pPr>
              <a:buNone/>
            </a:pPr>
            <a:r>
              <a:rPr lang="ru-RU" b="1" dirty="0"/>
              <a:t>   </a:t>
            </a:r>
            <a:r>
              <a:rPr lang="ru-RU" b="1" dirty="0" smtClean="0"/>
              <a:t> </a:t>
            </a:r>
            <a:r>
              <a:rPr lang="ru-RU" b="1" dirty="0"/>
              <a:t>Мышцы - 75%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/>
              <a:t>Кровь - 83%.</a:t>
            </a:r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Дом\Desktop\проект вода\slaid8 1.jpg"/>
          <p:cNvPicPr>
            <a:picLocks noChangeAspect="1" noChangeArrowheads="1"/>
          </p:cNvPicPr>
          <p:nvPr/>
        </p:nvPicPr>
        <p:blipFill>
          <a:blip r:embed="rId3"/>
          <a:srcRect l="2326" r="2326" b="1604"/>
          <a:stretch>
            <a:fillRect/>
          </a:stretch>
        </p:blipFill>
        <p:spPr bwMode="auto">
          <a:xfrm>
            <a:off x="357158" y="1690096"/>
            <a:ext cx="3143272" cy="4524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Вода: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- увлажняет кислород для дыхания;</a:t>
            </a:r>
          </a:p>
          <a:p>
            <a:pPr>
              <a:buNone/>
            </a:pPr>
            <a:r>
              <a:rPr lang="ru-RU" b="1" dirty="0" smtClean="0"/>
              <a:t>- регулирует температуру тела;</a:t>
            </a:r>
          </a:p>
          <a:p>
            <a:pPr>
              <a:buNone/>
            </a:pPr>
            <a:r>
              <a:rPr lang="ru-RU" b="1" dirty="0" smtClean="0"/>
              <a:t>- помогает организму усваивать питательные вещества;</a:t>
            </a:r>
          </a:p>
          <a:p>
            <a:pPr>
              <a:buNone/>
            </a:pPr>
            <a:r>
              <a:rPr lang="ru-RU" b="1" dirty="0" smtClean="0"/>
              <a:t>- защищает жизненно важные органы;</a:t>
            </a:r>
          </a:p>
          <a:p>
            <a:pPr>
              <a:buNone/>
            </a:pPr>
            <a:r>
              <a:rPr lang="ru-RU" b="1" dirty="0" smtClean="0"/>
              <a:t>- смазывает суставы;</a:t>
            </a:r>
          </a:p>
          <a:p>
            <a:pPr>
              <a:buNone/>
            </a:pPr>
            <a:r>
              <a:rPr lang="ru-RU" b="1" dirty="0" smtClean="0"/>
              <a:t>- помогает преобразовать пищу в энергию;</a:t>
            </a:r>
          </a:p>
          <a:p>
            <a:pPr>
              <a:buNone/>
            </a:pPr>
            <a:r>
              <a:rPr lang="ru-RU" b="1" dirty="0" smtClean="0"/>
              <a:t>- участвует в обмене веществ;</a:t>
            </a:r>
          </a:p>
          <a:p>
            <a:pPr>
              <a:buNone/>
            </a:pPr>
            <a:r>
              <a:rPr lang="ru-RU" b="1" dirty="0" smtClean="0"/>
              <a:t>- выводит отходы из организма.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701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Муниципальное бюджетное общеобразовательное учреждение «Средняя общеобразовательная школа  № 126 Имени Героя России Д. Г.Новосёлова»   VIII исследовательская конференция учащихся   Проект по теме: «РОЛЬ ВОДЫ В ЖИЗНИ ЧЕЛОВЕКА»         Автор: Цветохина Милана, ученица 2 А класса     Руководитель: Педагог дополнительного образования Цветохина Нана Александровна     Снежинск 2016 год   </vt:lpstr>
      <vt:lpstr>Роль воды в жизни человека</vt:lpstr>
      <vt:lpstr>    Актуальность темы:  вода окружает нас везде и бывает такой разной. А что такое вода, какой она бывает в природе и как влияет на жизнь человека мы мало задумываемся.   Цель проекта:  изучение воды и ее  влияние на жизнь человека, расширение знаний в предметных областях.  Задачи:  - изучить и проанализировать литературу из различных источников;  - провести анкетирование среди одноклассников; - провести опыты с водой в домашних условиях; - сделать выводы из полученного материала;         - оформить полученные сведения в виде реферата, доклада и презентации; - выступить с подготовленным сообщением. Гипотеза: вода влияет на жизнь человека Объект исследования: вода     </vt:lpstr>
      <vt:lpstr>АНКЕТИРОВАНИЕ  1. Что такое вода? Ответы: не знаю – 18 человек; это жидкость – 6   2. В каком виде вода бывает в природе? Ответы: не знаю – 8 человек; разных цветов – 11; жидкая – 5  3. Есть ли вода в нашем организме? Ответы: не знаю – 6 человек; есть – 18.  4. Какое количество воды на Земле? Ответы: не знаю – 16 человек; много – 8.  5.Где человек использует воду? Ответы: не знаю – 10 человек; дома – 10; в водоемах – 4.</vt:lpstr>
      <vt:lpstr>Свойства воды:</vt:lpstr>
      <vt:lpstr>Слайд 6</vt:lpstr>
      <vt:lpstr>Классификация воды:</vt:lpstr>
      <vt:lpstr>Вода в организме человека</vt:lpstr>
      <vt:lpstr>Вода:</vt:lpstr>
      <vt:lpstr>Снижение воды в организме:</vt:lpstr>
      <vt:lpstr>Поступление воды в организм</vt:lpstr>
      <vt:lpstr>Использование водных ресурсов человеком</vt:lpstr>
      <vt:lpstr>Слайд 13</vt:lpstr>
      <vt:lpstr>Водные ресурсы  Земли</vt:lpstr>
      <vt:lpstr>Проведение опытов      №1.</vt:lpstr>
      <vt:lpstr>№2</vt:lpstr>
      <vt:lpstr>Слайд 17</vt:lpstr>
      <vt:lpstr>Выводы:</vt:lpstr>
      <vt:lpstr>Библиографический список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 № 126 Имени Героя России Д. Г.Новосёлова»   VIII исследовательская конференция учащихся   Проект по теме: «ВЛИЯНИЕ ВОДЫ НА ЖИЗНЬ ЧЕЛОВЕКА»         Автор: Цветохина Нана Александровна Участники: Цветохина Милана, ученица 2 А класса     Руководитель: Цветохина Нана Александровна     Снежинск 2016 год</dc:title>
  <dc:creator>RePack by Diakov</dc:creator>
  <cp:lastModifiedBy>RePack by Diakov</cp:lastModifiedBy>
  <cp:revision>60</cp:revision>
  <dcterms:created xsi:type="dcterms:W3CDTF">2016-03-17T05:31:22Z</dcterms:created>
  <dcterms:modified xsi:type="dcterms:W3CDTF">2017-03-29T05:47:42Z</dcterms:modified>
</cp:coreProperties>
</file>