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300" r:id="rId7"/>
    <p:sldId id="264" r:id="rId8"/>
    <p:sldId id="266" r:id="rId9"/>
    <p:sldId id="267" r:id="rId10"/>
    <p:sldId id="290" r:id="rId11"/>
    <p:sldId id="309" r:id="rId12"/>
    <p:sldId id="269" r:id="rId13"/>
    <p:sldId id="274" r:id="rId14"/>
    <p:sldId id="277" r:id="rId15"/>
    <p:sldId id="308" r:id="rId16"/>
    <p:sldId id="273" r:id="rId17"/>
    <p:sldId id="306" r:id="rId18"/>
    <p:sldId id="307" r:id="rId19"/>
    <p:sldId id="302" r:id="rId20"/>
    <p:sldId id="295" r:id="rId21"/>
    <p:sldId id="278" r:id="rId22"/>
    <p:sldId id="292" r:id="rId23"/>
    <p:sldId id="297" r:id="rId24"/>
    <p:sldId id="303" r:id="rId25"/>
    <p:sldId id="299" r:id="rId26"/>
    <p:sldId id="284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2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30.03.17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78234" y="3807114"/>
            <a:ext cx="6702423" cy="1470025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Marker Felt"/>
                <a:cs typeface="Marker Felt"/>
              </a:rPr>
              <a:t>Посади свою грядку Удачи</a:t>
            </a:r>
            <a:endParaRPr lang="ru-RU" sz="4400" b="1" dirty="0">
              <a:latin typeface="Marker Felt"/>
              <a:cs typeface="Marker Fe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2800" b="1" i="1" dirty="0" smtClean="0">
                <a:latin typeface="Marker Felt"/>
                <a:cs typeface="Marker Felt"/>
              </a:rPr>
              <a:t>Долгосрочный экологический проект</a:t>
            </a:r>
          </a:p>
          <a:p>
            <a:pPr algn="ctr"/>
            <a:endParaRPr lang="ru-RU" sz="2800" b="1" i="1" dirty="0">
              <a:latin typeface="Marker Felt"/>
              <a:cs typeface="Marker Felt"/>
            </a:endParaRPr>
          </a:p>
          <a:p>
            <a:pPr algn="r"/>
            <a:r>
              <a:rPr lang="ru-RU" b="1" i="1" dirty="0" smtClean="0">
                <a:solidFill>
                  <a:srgbClr val="CCFFCC"/>
                </a:solidFill>
                <a:latin typeface="Marker Felt"/>
                <a:cs typeface="Marker Felt"/>
              </a:rPr>
              <a:t>Природа – творец всех творцов» И.В. Гете</a:t>
            </a:r>
            <a:endParaRPr lang="ru-RU" b="1" i="1" dirty="0">
              <a:solidFill>
                <a:srgbClr val="CCFFCC"/>
              </a:solidFill>
              <a:latin typeface="Marker Felt"/>
              <a:cs typeface="Marker Felt"/>
            </a:endParaRPr>
          </a:p>
        </p:txBody>
      </p:sp>
      <p:pic>
        <p:nvPicPr>
          <p:cNvPr id="5" name="Рисунок 4" descr="IMG_1822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219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latin typeface="Marker Felt"/>
                <a:cs typeface="Marker Felt"/>
              </a:rPr>
              <a:t>Родители совместно с детьми сажали выращенную дома рассаду в огород</a:t>
            </a:r>
            <a:endParaRPr lang="ru-RU" sz="36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Подсолнух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Помидоры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Свекла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Капуста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Баклажаны</a:t>
            </a:r>
          </a:p>
          <a:p>
            <a:pPr>
              <a:buFont typeface="Wingdings" pitchFamily="2" charset="2"/>
              <a:buChar char="v"/>
            </a:pPr>
            <a:r>
              <a:rPr lang="ru-RU" sz="3200" dirty="0" smtClean="0">
                <a:solidFill>
                  <a:srgbClr val="FFFF00"/>
                </a:solidFill>
                <a:latin typeface="Marker Felt"/>
                <a:cs typeface="Marker Felt"/>
              </a:rPr>
              <a:t>Фасоль</a:t>
            </a:r>
            <a:endParaRPr lang="ru-RU" sz="3200" dirty="0">
              <a:solidFill>
                <a:srgbClr val="FFFF00"/>
              </a:solidFill>
              <a:latin typeface="Marker Felt"/>
              <a:cs typeface="Marker Felt"/>
            </a:endParaRPr>
          </a:p>
          <a:p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9636" y="2084388"/>
            <a:ext cx="4205999" cy="41830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600" dirty="0">
                <a:solidFill>
                  <a:srgbClr val="FFFF00"/>
                </a:solidFill>
                <a:latin typeface="Marker Felt"/>
                <a:cs typeface="Marker Felt"/>
              </a:rPr>
              <a:t>Морковь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>
                <a:solidFill>
                  <a:srgbClr val="FFFF00"/>
                </a:solidFill>
                <a:latin typeface="Marker Felt"/>
                <a:cs typeface="Marker Felt"/>
              </a:rPr>
              <a:t>Тыква 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Цуккини</a:t>
            </a:r>
            <a:endParaRPr lang="ru-RU" sz="3600" dirty="0">
              <a:solidFill>
                <a:srgbClr val="FFFF00"/>
              </a:solidFill>
              <a:latin typeface="Marker Felt"/>
              <a:cs typeface="Marker Felt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>
                <a:solidFill>
                  <a:srgbClr val="FFFF00"/>
                </a:solidFill>
                <a:latin typeface="Marker Felt"/>
                <a:cs typeface="Marker Felt"/>
              </a:rPr>
              <a:t>Жёлтые кабачки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>
                <a:solidFill>
                  <a:srgbClr val="FFFF00"/>
                </a:solidFill>
                <a:latin typeface="Marker Felt"/>
                <a:cs typeface="Marker Felt"/>
              </a:rPr>
              <a:t>Патиссоны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10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latin typeface="Marker Felt"/>
                <a:cs typeface="Marker Felt"/>
              </a:rPr>
              <a:t>Родители совместно с детьми сажали растения в огород</a:t>
            </a:r>
            <a:endParaRPr lang="ru-RU" sz="4000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Снимок экрана 2017-03-30 в 22.41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7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97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946" y="380999"/>
            <a:ext cx="3250360" cy="3883224"/>
          </a:xfrm>
        </p:spPr>
        <p:txBody>
          <a:bodyPr/>
          <a:lstStyle/>
          <a:p>
            <a:r>
              <a:rPr lang="ru-RU" sz="2800" b="1" i="1" dirty="0">
                <a:latin typeface="Marker Felt"/>
                <a:cs typeface="Marker Felt"/>
              </a:rPr>
              <a:t>После прочтения рассказа </a:t>
            </a:r>
            <a:r>
              <a:rPr lang="ru-RU" sz="2800" b="1" i="1" dirty="0" smtClean="0">
                <a:latin typeface="Marker Felt"/>
                <a:cs typeface="Marker Felt"/>
              </a:rPr>
              <a:t/>
            </a:r>
            <a:br>
              <a:rPr lang="ru-RU" sz="2800" b="1" i="1" dirty="0" smtClean="0">
                <a:latin typeface="Marker Felt"/>
                <a:cs typeface="Marker Felt"/>
              </a:rPr>
            </a:br>
            <a:r>
              <a:rPr lang="ru-RU" sz="2800" b="1" i="1" dirty="0" smtClean="0">
                <a:latin typeface="Marker Felt"/>
                <a:cs typeface="Marker Felt"/>
              </a:rPr>
              <a:t>Н. Носова</a:t>
            </a:r>
            <a:br>
              <a:rPr lang="ru-RU" sz="2800" b="1" i="1" dirty="0" smtClean="0">
                <a:latin typeface="Marker Felt"/>
                <a:cs typeface="Marker Felt"/>
              </a:rPr>
            </a:br>
            <a:r>
              <a:rPr lang="ru-RU" sz="2800" b="1" i="1" dirty="0" smtClean="0">
                <a:latin typeface="Marker Felt"/>
                <a:cs typeface="Marker Felt"/>
              </a:rPr>
              <a:t>«</a:t>
            </a:r>
            <a:r>
              <a:rPr lang="ru-RU" sz="2800" b="1" i="1" dirty="0">
                <a:latin typeface="Marker Felt"/>
                <a:cs typeface="Marker Felt"/>
              </a:rPr>
              <a:t>Огородники» принято решение сделать пугало</a:t>
            </a:r>
            <a:endParaRPr lang="ru-RU" sz="2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 flipH="1" flipV="1">
            <a:off x="8985487" y="6684819"/>
            <a:ext cx="45719" cy="45719"/>
          </a:xfrm>
        </p:spPr>
        <p:txBody>
          <a:bodyPr/>
          <a:lstStyle/>
          <a:p>
            <a:endParaRPr lang="ru-RU" sz="100" dirty="0"/>
          </a:p>
        </p:txBody>
      </p:sp>
      <p:pic>
        <p:nvPicPr>
          <p:cNvPr id="7" name="Рисунок 6" descr="IMG_1836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b="3604"/>
          <a:stretch>
            <a:fillRect/>
          </a:stretch>
        </p:blipFill>
        <p:spPr/>
      </p:pic>
      <p:pic>
        <p:nvPicPr>
          <p:cNvPr id="6" name="Рисунок 5" descr="IMG_1781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3638"/>
          <a:stretch>
            <a:fillRect/>
          </a:stretch>
        </p:blipFill>
        <p:spPr>
          <a:xfrm rot="21414752">
            <a:off x="4622800" y="338138"/>
            <a:ext cx="4141788" cy="2881312"/>
          </a:xfrm>
        </p:spPr>
      </p:pic>
    </p:spTree>
    <p:extLst>
      <p:ext uri="{BB962C8B-B14F-4D97-AF65-F5344CB8AC3E}">
        <p14:creationId xmlns:p14="http://schemas.microsoft.com/office/powerpoint/2010/main" val="339597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latin typeface="Marker Felt"/>
                <a:cs typeface="Marker Felt"/>
              </a:rPr>
              <a:t>Дети самостоятельно изготавливали удобрения</a:t>
            </a:r>
            <a:endParaRPr lang="ru-RU" sz="4000" b="1" i="1" dirty="0">
              <a:latin typeface="Marker Felt"/>
              <a:cs typeface="Marker Felt"/>
            </a:endParaRPr>
          </a:p>
        </p:txBody>
      </p:sp>
      <p:pic>
        <p:nvPicPr>
          <p:cNvPr id="5" name="Содержимое 4" descr="IMG_1757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220"/>
          <a:stretch/>
        </p:blipFill>
        <p:spPr>
          <a:xfrm>
            <a:off x="115348" y="2327564"/>
            <a:ext cx="4307427" cy="321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IMG_176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220"/>
          <a:stretch/>
        </p:blipFill>
        <p:spPr>
          <a:xfrm>
            <a:off x="4719637" y="2327564"/>
            <a:ext cx="4307426" cy="321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72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Спасали растения от заморозков</a:t>
            </a:r>
            <a:endParaRPr lang="ru-RU" b="1" i="1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Снимок экрана 2016-10-16 в 13.02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5" r="-7805"/>
          <a:stretch>
            <a:fillRect/>
          </a:stretch>
        </p:blipFill>
        <p:spPr>
          <a:xfrm>
            <a:off x="223736" y="1773382"/>
            <a:ext cx="8826227" cy="484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30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arker Felt"/>
                <a:cs typeface="Marker Felt"/>
              </a:rPr>
              <a:t>Растения в стадии роста</a:t>
            </a:r>
            <a:endParaRPr lang="ru-RU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рас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b="13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073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Третий этап</a:t>
            </a:r>
            <a:endParaRPr lang="ru-RU" b="1" i="1" dirty="0">
              <a:latin typeface="Marker Felt"/>
              <a:cs typeface="Marker Fe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Marker Felt"/>
                <a:cs typeface="Marker Felt"/>
              </a:rPr>
              <a:t>Сбор урожая и его дальнейшее использование </a:t>
            </a:r>
            <a:endParaRPr lang="ru-RU" b="1" i="1" dirty="0">
              <a:solidFill>
                <a:schemeClr val="tx1"/>
              </a:solidFill>
              <a:latin typeface="Marker Felt"/>
              <a:cs typeface="Marker Felt"/>
            </a:endParaRPr>
          </a:p>
        </p:txBody>
      </p:sp>
      <p:pic>
        <p:nvPicPr>
          <p:cNvPr id="5" name="Рисунок 4" descr="Снимок экрана 2016-10-16 в 13.09.39.pn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6" b="-1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83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arker Felt"/>
                <a:cs typeface="Marker Felt"/>
              </a:rPr>
              <a:t>Сбор урожая</a:t>
            </a:r>
            <a:endParaRPr lang="ru-RU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Снимок экрана 2017-03-30 в 22.34.06 огород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2" b="13642"/>
          <a:stretch>
            <a:fillRect/>
          </a:stretch>
        </p:blipFill>
        <p:spPr>
          <a:xfrm>
            <a:off x="529210" y="1941208"/>
            <a:ext cx="7848029" cy="4311673"/>
          </a:xfrm>
        </p:spPr>
      </p:pic>
    </p:spTree>
    <p:extLst>
      <p:ext uri="{BB962C8B-B14F-4D97-AF65-F5344CB8AC3E}">
        <p14:creationId xmlns:p14="http://schemas.microsoft.com/office/powerpoint/2010/main" val="3755795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arker Felt"/>
                <a:cs typeface="Marker Felt"/>
              </a:rPr>
              <a:t>Урожай</a:t>
            </a:r>
            <a:endParaRPr lang="ru-RU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Снимок экрана 2017-03-30 в 22.34.17 огрод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 b="13761"/>
          <a:stretch>
            <a:fillRect/>
          </a:stretch>
        </p:blipFill>
        <p:spPr>
          <a:xfrm>
            <a:off x="559451" y="1957822"/>
            <a:ext cx="7817788" cy="4295059"/>
          </a:xfrm>
        </p:spPr>
      </p:pic>
    </p:spTree>
    <p:extLst>
      <p:ext uri="{BB962C8B-B14F-4D97-AF65-F5344CB8AC3E}">
        <p14:creationId xmlns:p14="http://schemas.microsoft.com/office/powerpoint/2010/main" val="2294586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Marker Felt"/>
                <a:cs typeface="Marker Felt"/>
              </a:rPr>
              <a:t>Выставка урожая</a:t>
            </a:r>
            <a:endParaRPr lang="ru-RU" dirty="0"/>
          </a:p>
        </p:txBody>
      </p:sp>
      <p:pic>
        <p:nvPicPr>
          <p:cNvPr id="4" name="Содержимое 3" descr="IMG_20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7" r="-18257"/>
          <a:stretch>
            <a:fillRect/>
          </a:stretch>
        </p:blipFill>
        <p:spPr>
          <a:xfrm>
            <a:off x="134452" y="1724330"/>
            <a:ext cx="8674549" cy="4765760"/>
          </a:xfrm>
        </p:spPr>
      </p:pic>
    </p:spTree>
    <p:extLst>
      <p:ext uri="{BB962C8B-B14F-4D97-AF65-F5344CB8AC3E}">
        <p14:creationId xmlns:p14="http://schemas.microsoft.com/office/powerpoint/2010/main" val="298762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3610" y="221091"/>
            <a:ext cx="7612063" cy="1235269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Marker Felt"/>
                <a:cs typeface="Marker Felt"/>
              </a:rPr>
              <a:t>Сроки реализации проекта:</a:t>
            </a:r>
            <a:br>
              <a:rPr lang="ru-RU" sz="2800" b="1" dirty="0" smtClean="0">
                <a:solidFill>
                  <a:schemeClr val="bg1"/>
                </a:solidFill>
                <a:latin typeface="Marker Felt"/>
                <a:cs typeface="Marker Fe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Marker Felt"/>
                <a:cs typeface="Marker Felt"/>
              </a:rPr>
              <a:t>1.04 – 30.09  2016г</a:t>
            </a:r>
            <a:endParaRPr lang="ru-RU" sz="2800" b="1" dirty="0">
              <a:solidFill>
                <a:schemeClr val="bg1"/>
              </a:solidFill>
              <a:latin typeface="Marker Felt"/>
              <a:cs typeface="Marker Fe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7089" y="2324011"/>
            <a:ext cx="7612063" cy="1500187"/>
          </a:xfrm>
        </p:spPr>
        <p:txBody>
          <a:bodyPr/>
          <a:lstStyle/>
          <a:p>
            <a:r>
              <a:rPr lang="ru-RU" sz="3600" b="1" dirty="0" smtClean="0">
                <a:latin typeface="Marker Felt"/>
                <a:cs typeface="Marker Felt"/>
              </a:rPr>
              <a:t>Участники проекта:</a:t>
            </a:r>
          </a:p>
          <a:p>
            <a:r>
              <a:rPr lang="ru-RU" sz="3200" i="1" dirty="0" smtClean="0">
                <a:latin typeface="Marker Felt"/>
                <a:cs typeface="Marker Felt"/>
              </a:rPr>
              <a:t>Воспитатели</a:t>
            </a:r>
          </a:p>
          <a:p>
            <a:r>
              <a:rPr lang="ru-RU" sz="3200" i="1" dirty="0" smtClean="0">
                <a:solidFill>
                  <a:srgbClr val="CCFFCC"/>
                </a:solidFill>
                <a:latin typeface="Marker Felt"/>
                <a:cs typeface="Marker Felt"/>
              </a:rPr>
              <a:t>Савостьянова Татьяна Борисовна</a:t>
            </a:r>
          </a:p>
          <a:p>
            <a:r>
              <a:rPr lang="ru-RU" sz="3200" i="1" dirty="0" smtClean="0">
                <a:solidFill>
                  <a:srgbClr val="CCFFCC"/>
                </a:solidFill>
                <a:latin typeface="Marker Felt"/>
                <a:cs typeface="Marker Felt"/>
              </a:rPr>
              <a:t>Морозова Татьяна Дмитриевна</a:t>
            </a:r>
          </a:p>
          <a:p>
            <a:r>
              <a:rPr lang="ru-RU" sz="3200" i="1" dirty="0" smtClean="0">
                <a:latin typeface="Marker Felt"/>
                <a:cs typeface="Marker Felt"/>
              </a:rPr>
              <a:t> дети и родители группы №7 д/о №3 школы 281</a:t>
            </a:r>
            <a:endParaRPr lang="ru-RU" sz="3200" i="1" dirty="0"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373643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655" y="121590"/>
            <a:ext cx="3896301" cy="1759283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Пригласили малышей для обогащения знаний по изучению овощей</a:t>
            </a:r>
            <a:endParaRPr lang="ru-RU" b="1" i="1" dirty="0">
              <a:solidFill>
                <a:srgbClr val="FFFF00"/>
              </a:solidFill>
              <a:latin typeface="Marker Felt"/>
              <a:cs typeface="Marker Felt"/>
            </a:endParaRPr>
          </a:p>
        </p:txBody>
      </p:sp>
      <p:pic>
        <p:nvPicPr>
          <p:cNvPr id="7" name="Содержимое 6" descr="IMG_2018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 b="2176"/>
          <a:stretch/>
        </p:blipFill>
        <p:spPr>
          <a:xfrm>
            <a:off x="98425" y="2840183"/>
            <a:ext cx="4324350" cy="3144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9636" y="273051"/>
            <a:ext cx="4324352" cy="1607822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На Грядку Удачи приходили воспитатели для наблюдения за ростом овощей</a:t>
            </a:r>
            <a:endParaRPr lang="ru-RU" b="1" i="1" dirty="0">
              <a:solidFill>
                <a:srgbClr val="FFFF00"/>
              </a:solidFill>
              <a:latin typeface="Marker Felt"/>
              <a:cs typeface="Marker Felt"/>
            </a:endParaRPr>
          </a:p>
        </p:txBody>
      </p:sp>
      <p:pic>
        <p:nvPicPr>
          <p:cNvPr id="8" name="Содержимое 7" descr="IMG_2029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2767"/>
          <a:stretch/>
        </p:blipFill>
        <p:spPr>
          <a:xfrm>
            <a:off x="4719636" y="2840183"/>
            <a:ext cx="4324352" cy="3144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557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Консервирование овощей</a:t>
            </a:r>
            <a:endParaRPr lang="ru-RU" b="1" i="1" dirty="0">
              <a:latin typeface="Marker Felt"/>
              <a:cs typeface="Marker Felt"/>
            </a:endParaRPr>
          </a:p>
        </p:txBody>
      </p:sp>
      <p:pic>
        <p:nvPicPr>
          <p:cNvPr id="5" name="Содержимое 4" descr="Снимок экрана 2016-10-19 в 1.35.35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7" b="3162"/>
          <a:stretch/>
        </p:blipFill>
        <p:spPr>
          <a:xfrm>
            <a:off x="85587" y="1497106"/>
            <a:ext cx="3657600" cy="1966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Снимок экрана 2016-10-19 в 1.36.34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 r="4778" b="228"/>
          <a:stretch/>
        </p:blipFill>
        <p:spPr>
          <a:xfrm>
            <a:off x="5486400" y="1497106"/>
            <a:ext cx="3482819" cy="2202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Изображение 6" descr="Снимок экрана 2016-10-19 в 1.34.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37" y="4684050"/>
            <a:ext cx="2637482" cy="1728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Изображение 7" descr="Снимок экрана 2016-10-19 в 1.36.1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" y="4858416"/>
            <a:ext cx="2766267" cy="1776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Изображение 8" descr="Снимок экрана 2016-10-19 в 1.33.2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61" y="3180691"/>
            <a:ext cx="3709618" cy="2759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55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4074" y="79468"/>
            <a:ext cx="8312726" cy="1417638"/>
          </a:xfrm>
        </p:spPr>
        <p:txBody>
          <a:bodyPr/>
          <a:lstStyle/>
          <a:p>
            <a:r>
              <a:rPr lang="ru-RU" b="1" i="1" dirty="0">
                <a:latin typeface="Marker Felt"/>
                <a:cs typeface="Marker Felt"/>
              </a:rPr>
              <a:t>Знакомство со специями 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4073" y="2084388"/>
            <a:ext cx="3123461" cy="418306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Гвоздика</a:t>
            </a:r>
          </a:p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Лавровый лист</a:t>
            </a:r>
          </a:p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Острый перец</a:t>
            </a:r>
          </a:p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Душистый перец</a:t>
            </a:r>
          </a:p>
          <a:p>
            <a:pPr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Укроп</a:t>
            </a:r>
          </a:p>
          <a:p>
            <a:pPr>
              <a:buFont typeface="Wingdings" pitchFamily="2" charset="2"/>
              <a:buChar char="v"/>
            </a:pPr>
            <a:r>
              <a:rPr lang="ru-RU" b="1" i="1" dirty="0">
                <a:solidFill>
                  <a:srgbClr val="FFFF00"/>
                </a:solidFill>
                <a:latin typeface="Marker Felt"/>
                <a:cs typeface="Marker Felt"/>
              </a:rPr>
              <a:t>П</a:t>
            </a:r>
            <a:r>
              <a:rPr lang="ru-RU" b="1" i="1" dirty="0" smtClean="0">
                <a:solidFill>
                  <a:srgbClr val="FFFF00"/>
                </a:solidFill>
                <a:latin typeface="Marker Felt"/>
                <a:cs typeface="Marker Felt"/>
              </a:rPr>
              <a:t>етрушка</a:t>
            </a:r>
            <a:endParaRPr lang="ru-RU" b="1" i="1" dirty="0">
              <a:solidFill>
                <a:srgbClr val="FFFF00"/>
              </a:solidFill>
              <a:latin typeface="Marker Felt"/>
              <a:cs typeface="Marker Felt"/>
            </a:endParaRPr>
          </a:p>
        </p:txBody>
      </p:sp>
      <p:pic>
        <p:nvPicPr>
          <p:cNvPr id="5" name="Содержимое 4" descr="Снимок экрана 2016-10-19 в 1.36.49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" r="3279" b="631"/>
          <a:stretch/>
        </p:blipFill>
        <p:spPr>
          <a:xfrm>
            <a:off x="3497534" y="2084388"/>
            <a:ext cx="5341666" cy="3451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190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Поделки из овощей</a:t>
            </a:r>
            <a:endParaRPr lang="ru-RU" b="1" i="1" dirty="0">
              <a:latin typeface="Marker Felt"/>
              <a:cs typeface="Marker Fe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498763" y="1684771"/>
            <a:ext cx="3657600" cy="903287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Урожайка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Содержимое 4" descr="IMG_203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r="11979"/>
          <a:stretch>
            <a:fillRect/>
          </a:stretch>
        </p:blipFill>
        <p:spPr>
          <a:xfrm>
            <a:off x="498763" y="2649538"/>
            <a:ext cx="3657600" cy="3608387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486400" y="1687513"/>
            <a:ext cx="3657600" cy="903287"/>
          </a:xfrm>
        </p:spPr>
        <p:txBody>
          <a:bodyPr/>
          <a:lstStyle/>
          <a:p>
            <a:r>
              <a:rPr lang="ru-RU" dirty="0" smtClean="0"/>
              <a:t>«Крокодил»</a:t>
            </a:r>
            <a:endParaRPr lang="ru-RU" dirty="0"/>
          </a:p>
        </p:txBody>
      </p:sp>
      <p:pic>
        <p:nvPicPr>
          <p:cNvPr id="3" name="Изображение 2" descr="IMG_20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77" y="4422965"/>
            <a:ext cx="2868059" cy="2151044"/>
          </a:xfrm>
          <a:prstGeom prst="rect">
            <a:avLst/>
          </a:prstGeom>
        </p:spPr>
      </p:pic>
      <p:pic>
        <p:nvPicPr>
          <p:cNvPr id="4" name="Изображение 3" descr="IMG_20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30" y="2458335"/>
            <a:ext cx="2619507" cy="19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7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arker Felt"/>
                <a:cs typeface="Marker Felt"/>
              </a:rPr>
              <a:t>Уборка грядки</a:t>
            </a:r>
            <a:endParaRPr lang="ru-RU" dirty="0">
              <a:latin typeface="Marker Felt"/>
              <a:cs typeface="Marker Felt"/>
            </a:endParaRPr>
          </a:p>
        </p:txBody>
      </p:sp>
      <p:pic>
        <p:nvPicPr>
          <p:cNvPr id="5" name="Содержимое 4" descr="IMG_200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r="17202"/>
          <a:stretch>
            <a:fillRect/>
          </a:stretch>
        </p:blipFill>
        <p:spPr/>
      </p:pic>
      <p:pic>
        <p:nvPicPr>
          <p:cNvPr id="6" name="Содержимое 5" descr="IMG_201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25" b="-26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76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2400" y="79468"/>
            <a:ext cx="8991600" cy="1417638"/>
          </a:xfrm>
        </p:spPr>
        <p:txBody>
          <a:bodyPr/>
          <a:lstStyle/>
          <a:p>
            <a:r>
              <a:rPr lang="ru-RU" sz="2800" b="1" i="1" dirty="0" smtClean="0">
                <a:latin typeface="Marker Felt"/>
                <a:cs typeface="Marker Felt"/>
              </a:rPr>
              <a:t>Подсолнух оставили до морозов, так как заметили, что прилетают синицы и выклёвывают семечки</a:t>
            </a:r>
            <a:endParaRPr lang="ru-RU" sz="2800" b="1" i="1" dirty="0">
              <a:latin typeface="Marker Felt"/>
              <a:cs typeface="Marker Felt"/>
            </a:endParaRPr>
          </a:p>
        </p:txBody>
      </p:sp>
      <p:pic>
        <p:nvPicPr>
          <p:cNvPr id="5" name="Содержимое 4" descr="Снимок экрана 2016-10-16 в 13.09.0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/>
          <a:stretch>
            <a:fillRect/>
          </a:stretch>
        </p:blipFill>
        <p:spPr>
          <a:xfrm>
            <a:off x="249382" y="1987406"/>
            <a:ext cx="4062557" cy="4646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IMG_2026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17211"/>
          <a:stretch>
            <a:fillRect/>
          </a:stretch>
        </p:blipFill>
        <p:spPr>
          <a:xfrm>
            <a:off x="4719636" y="1987406"/>
            <a:ext cx="4062557" cy="4646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689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Продукты проекта:</a:t>
            </a:r>
            <a:endParaRPr lang="ru-RU" b="1" i="1" dirty="0">
              <a:latin typeface="Marker Felt"/>
              <a:cs typeface="Marker Fe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Рассада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Удобрение из скорлупы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Пугало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Рисунки-схемы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Картофель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Плоды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Поделки из овощей</a:t>
            </a:r>
          </a:p>
          <a:p>
            <a:pPr>
              <a:buBlip>
                <a:blip r:embed="rId2"/>
              </a:buBlip>
            </a:pPr>
            <a:r>
              <a:rPr lang="ru-RU" sz="3000" b="1" dirty="0" smtClean="0">
                <a:latin typeface="Monotype Corsiva" pitchFamily="66" charset="0"/>
              </a:rPr>
              <a:t>Консервы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2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Charcoal CY"/>
                <a:cs typeface="Charcoal CY"/>
              </a:rPr>
              <a:t>Потрудились мы на славу</a:t>
            </a:r>
          </a:p>
          <a:p>
            <a:pPr marL="0" indent="0" algn="ctr">
              <a:buNone/>
            </a:pPr>
            <a:r>
              <a:rPr lang="ru-RU" sz="3600" dirty="0" smtClean="0">
                <a:latin typeface="Charcoal CY"/>
                <a:cs typeface="Charcoal CY"/>
              </a:rPr>
              <a:t>Урожай собрали весь</a:t>
            </a:r>
          </a:p>
          <a:p>
            <a:pPr marL="0" indent="0" algn="ctr">
              <a:buNone/>
            </a:pPr>
            <a:r>
              <a:rPr lang="ru-RU" sz="3600" dirty="0" smtClean="0">
                <a:latin typeface="Charcoal CY"/>
                <a:cs typeface="Charcoal CY"/>
              </a:rPr>
              <a:t>Угощайся не зевай</a:t>
            </a:r>
          </a:p>
          <a:p>
            <a:pPr marL="0" indent="0" algn="ctr">
              <a:buNone/>
            </a:pPr>
            <a:r>
              <a:rPr lang="ru-RU" sz="3600" dirty="0" smtClean="0">
                <a:latin typeface="Charcoal CY"/>
                <a:cs typeface="Charcoal CY"/>
              </a:rPr>
              <a:t>Добрый нынче урожай</a:t>
            </a:r>
            <a:endParaRPr lang="ru-RU" sz="3600" dirty="0">
              <a:latin typeface="Charcoal CY"/>
              <a:cs typeface="Charcoal CY"/>
            </a:endParaRPr>
          </a:p>
        </p:txBody>
      </p:sp>
    </p:spTree>
    <p:extLst>
      <p:ext uri="{BB962C8B-B14F-4D97-AF65-F5344CB8AC3E}">
        <p14:creationId xmlns:p14="http://schemas.microsoft.com/office/powerpoint/2010/main" val="117199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400" b="1" i="1" dirty="0" smtClean="0">
                <a:latin typeface="Marker Felt"/>
                <a:cs typeface="Marker Felt"/>
              </a:rPr>
              <a:t>Цель нашего проекта: </a:t>
            </a:r>
            <a:r>
              <a:rPr lang="ru-RU" sz="2000" dirty="0" smtClean="0">
                <a:latin typeface="Marker Felt"/>
                <a:cs typeface="Marker Felt"/>
              </a:rPr>
              <a:t>становление начал </a:t>
            </a:r>
            <a:r>
              <a:rPr lang="ru-RU" sz="2000" dirty="0" err="1" smtClean="0">
                <a:latin typeface="Marker Felt"/>
                <a:cs typeface="Marker Felt"/>
              </a:rPr>
              <a:t>экологоической</a:t>
            </a:r>
            <a:r>
              <a:rPr lang="ru-RU" sz="2000" dirty="0" smtClean="0">
                <a:latin typeface="Marker Felt"/>
                <a:cs typeface="Marker Felt"/>
              </a:rPr>
              <a:t> культуры у детей, развитие экологического сознания, мышления; формирование ответственного отношения к окружающей среде, соблюдение нравственных и правовых принципов природопользования</a:t>
            </a:r>
            <a:endParaRPr lang="ru-RU" sz="2000" dirty="0">
              <a:latin typeface="Marker Felt"/>
              <a:cs typeface="Marker Fe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824" y="1735982"/>
            <a:ext cx="8389525" cy="466035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Marker Felt"/>
                <a:cs typeface="Marker Felt"/>
              </a:rPr>
              <a:t>Задачи проекта: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Marker Felt"/>
                <a:cs typeface="Marker Felt"/>
              </a:rPr>
              <a:t>Сформировать познавательный интерес к миру растений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Marker Felt"/>
                <a:cs typeface="Marker Felt"/>
              </a:rPr>
              <a:t>Развивать умение делать выводы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Marker Felt"/>
                <a:cs typeface="Marker Felt"/>
              </a:rPr>
              <a:t>Расширять представления детей  о росте и созревании растений (семя-росток-плод)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Marker Felt"/>
                <a:cs typeface="Marker Felt"/>
              </a:rPr>
              <a:t>Систематизировать знания детей об условиях, необходимых для роста и развития растений ( почва, влага, тепло, свет).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Marker Felt"/>
                <a:cs typeface="Marker Felt"/>
              </a:rPr>
              <a:t>Дать расширенное понятие о природных витаминах</a:t>
            </a:r>
            <a:endParaRPr lang="ru-RU" dirty="0"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72603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4074" y="1258295"/>
            <a:ext cx="8769926" cy="4473938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FFFF00"/>
                </a:solidFill>
                <a:effectLst/>
                <a:latin typeface="Marker Felt"/>
                <a:cs typeface="Marker Felt"/>
              </a:rPr>
              <a:t>Организация и порядок проведения проекта:</a:t>
            </a:r>
            <a:r>
              <a:rPr lang="ru-RU" sz="6000" dirty="0">
                <a:solidFill>
                  <a:srgbClr val="FFFF00"/>
                </a:solidFill>
                <a:effectLst/>
                <a:latin typeface="Marker Felt"/>
                <a:cs typeface="Marker Felt"/>
              </a:rPr>
              <a:t/>
            </a:r>
            <a:br>
              <a:rPr lang="ru-RU" sz="6000" dirty="0">
                <a:solidFill>
                  <a:srgbClr val="FFFF00"/>
                </a:solidFill>
                <a:effectLst/>
                <a:latin typeface="Marker Felt"/>
                <a:cs typeface="Marker Felt"/>
              </a:rPr>
            </a:br>
            <a:endParaRPr lang="ru-RU" sz="6000" dirty="0">
              <a:solidFill>
                <a:srgbClr val="FFFF00"/>
              </a:solidFill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42928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3773" y="3616656"/>
            <a:ext cx="4626591" cy="980150"/>
          </a:xfrm>
        </p:spPr>
        <p:txBody>
          <a:bodyPr/>
          <a:lstStyle/>
          <a:p>
            <a:pPr algn="ctr"/>
            <a:r>
              <a:rPr lang="ru-RU" b="1" i="1" dirty="0" smtClean="0">
                <a:latin typeface="Marker Felt"/>
                <a:cs typeface="Marker Felt"/>
              </a:rPr>
              <a:t>Первый этап:</a:t>
            </a:r>
            <a:endParaRPr lang="ru-RU" b="1" i="1" dirty="0">
              <a:latin typeface="Marker Felt"/>
              <a:cs typeface="Marker Fe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819" y="4862015"/>
            <a:ext cx="6927494" cy="990600"/>
          </a:xfrm>
        </p:spPr>
        <p:txBody>
          <a:bodyPr/>
          <a:lstStyle/>
          <a:p>
            <a:r>
              <a:rPr lang="ru-RU" sz="2400" b="1" i="1" dirty="0" smtClean="0">
                <a:latin typeface="Marker Felt"/>
                <a:cs typeface="Marker Felt"/>
              </a:rPr>
              <a:t>Формирование у детей первичных представлений о жизни растений</a:t>
            </a:r>
            <a:endParaRPr lang="ru-RU" sz="2400" b="1" i="1" dirty="0">
              <a:latin typeface="Marker Felt"/>
              <a:cs typeface="Marker Felt"/>
            </a:endParaRPr>
          </a:p>
        </p:txBody>
      </p:sp>
      <p:pic>
        <p:nvPicPr>
          <p:cNvPr id="6" name="Рисунок 5" descr="IMG_1650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r="-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25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765174" y="79468"/>
            <a:ext cx="7969393" cy="1417638"/>
          </a:xfrm>
        </p:spPr>
        <p:txBody>
          <a:bodyPr/>
          <a:lstStyle/>
          <a:p>
            <a:r>
              <a:rPr lang="ru-RU" sz="2800" b="1" i="1" dirty="0" smtClean="0">
                <a:latin typeface="Marker Felt"/>
                <a:cs typeface="Marker Felt"/>
              </a:rPr>
              <a:t>Чтение стихотворений, </a:t>
            </a:r>
            <a:r>
              <a:rPr lang="ru-RU" sz="2800" b="1" i="1" dirty="0" err="1" smtClean="0">
                <a:latin typeface="Marker Felt"/>
                <a:cs typeface="Marker Felt"/>
              </a:rPr>
              <a:t>потешек</a:t>
            </a:r>
            <a:r>
              <a:rPr lang="ru-RU" sz="2800" b="1" i="1" dirty="0" smtClean="0">
                <a:latin typeface="Marker Felt"/>
                <a:cs typeface="Marker Felt"/>
              </a:rPr>
              <a:t>, рассказов об овощах.</a:t>
            </a:r>
            <a:br>
              <a:rPr lang="ru-RU" sz="2800" b="1" i="1" dirty="0" smtClean="0">
                <a:latin typeface="Marker Felt"/>
                <a:cs typeface="Marker Felt"/>
              </a:rPr>
            </a:br>
            <a:r>
              <a:rPr lang="ru-RU" sz="2800" b="1" i="1" dirty="0" smtClean="0">
                <a:latin typeface="Marker Felt"/>
                <a:cs typeface="Marker Felt"/>
              </a:rPr>
              <a:t>Отгадывание загадок с использованием </a:t>
            </a:r>
            <a:r>
              <a:rPr lang="ru-RU" sz="2800" b="1" i="1" dirty="0" err="1" smtClean="0">
                <a:latin typeface="Marker Felt"/>
                <a:cs typeface="Marker Felt"/>
              </a:rPr>
              <a:t>мнемотаблиц</a:t>
            </a:r>
            <a:endParaRPr lang="ru-RU" sz="2800" b="1" i="1" dirty="0">
              <a:latin typeface="Marker Felt"/>
              <a:cs typeface="Marker Felt"/>
            </a:endParaRPr>
          </a:p>
        </p:txBody>
      </p:sp>
      <p:pic>
        <p:nvPicPr>
          <p:cNvPr id="8" name="Изображение 7" descr="IMG_08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9" y="2323147"/>
            <a:ext cx="6338023" cy="4373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51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latin typeface="Marker Felt"/>
                <a:cs typeface="Marker Felt"/>
              </a:rPr>
              <a:t>Посадка в группе картофеля в прозрачную пластиковую банку . </a:t>
            </a:r>
            <a:br>
              <a:rPr lang="ru-RU" sz="2800" b="1" i="1" dirty="0" smtClean="0">
                <a:latin typeface="Marker Felt"/>
                <a:cs typeface="Marker Felt"/>
              </a:rPr>
            </a:br>
            <a:r>
              <a:rPr lang="ru-RU" sz="2800" b="1" i="1" dirty="0" smtClean="0">
                <a:latin typeface="Marker Felt"/>
                <a:cs typeface="Marker Felt"/>
              </a:rPr>
              <a:t>Наблюдение за ростом куста и корневой системы</a:t>
            </a:r>
            <a:endParaRPr lang="ru-RU" sz="2800" b="1" i="1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IMG_159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9" r="-2405"/>
          <a:stretch/>
        </p:blipFill>
        <p:spPr>
          <a:xfrm>
            <a:off x="0" y="4058656"/>
            <a:ext cx="3642403" cy="258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Изображение 4" descr="IMG_16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2" y="1726515"/>
            <a:ext cx="3957754" cy="2968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Изображение 5" descr="IMG_15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31" y="4413240"/>
            <a:ext cx="3259679" cy="24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7546" y="79468"/>
            <a:ext cx="8516203" cy="1417638"/>
          </a:xfrm>
        </p:spPr>
        <p:txBody>
          <a:bodyPr/>
          <a:lstStyle/>
          <a:p>
            <a:r>
              <a:rPr lang="ru-RU" sz="2800" b="1" i="1" dirty="0" smtClean="0">
                <a:latin typeface="Marker Felt"/>
                <a:cs typeface="Marker Felt"/>
              </a:rPr>
              <a:t>В пластиковой банке тоже уродился картофель, который посадили в апреле. </a:t>
            </a:r>
            <a:br>
              <a:rPr lang="ru-RU" sz="2800" b="1" i="1" dirty="0" smtClean="0">
                <a:latin typeface="Marker Felt"/>
                <a:cs typeface="Marker Felt"/>
              </a:rPr>
            </a:br>
            <a:r>
              <a:rPr lang="ru-RU" sz="2800" b="1" i="1" dirty="0" smtClean="0">
                <a:latin typeface="Marker Felt"/>
                <a:cs typeface="Marker Felt"/>
              </a:rPr>
              <a:t>Выкопали в начале июня 4 маленьких картофелины.</a:t>
            </a:r>
            <a:endParaRPr lang="ru-RU" sz="2800" b="1" i="1" dirty="0">
              <a:latin typeface="Marker Felt"/>
              <a:cs typeface="Marker Felt"/>
            </a:endParaRPr>
          </a:p>
        </p:txBody>
      </p:sp>
      <p:pic>
        <p:nvPicPr>
          <p:cNvPr id="4" name="Содержимое 3" descr="IMG_1649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" r="-2380"/>
          <a:stretch/>
        </p:blipFill>
        <p:spPr>
          <a:xfrm>
            <a:off x="95534" y="2251881"/>
            <a:ext cx="4928846" cy="361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Снимок экрана 2016-10-16 в 13.01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46" y="1952200"/>
            <a:ext cx="4172119" cy="391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888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atin typeface="Marker Felt"/>
                <a:cs typeface="Marker Felt"/>
              </a:rPr>
              <a:t>Второй этап:</a:t>
            </a:r>
            <a:endParaRPr lang="ru-RU" b="1" i="1" dirty="0">
              <a:latin typeface="Marker Felt"/>
              <a:cs typeface="Marker Fe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Marker Felt"/>
                <a:cs typeface="Marker Felt"/>
              </a:rPr>
              <a:t>Формирование огорода: посадка и выращивание растений</a:t>
            </a:r>
            <a:endParaRPr lang="ru-RU" b="1" i="1" dirty="0">
              <a:solidFill>
                <a:schemeClr val="tx1"/>
              </a:solidFill>
              <a:latin typeface="Marker Felt"/>
              <a:cs typeface="Marker Felt"/>
            </a:endParaRPr>
          </a:p>
        </p:txBody>
      </p:sp>
      <p:pic>
        <p:nvPicPr>
          <p:cNvPr id="6" name="Рисунок 5" descr="IMG_1732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34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реал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Ареал.thmx</Template>
  <TotalTime>368</TotalTime>
  <Words>333</Words>
  <Application>Microsoft Macintosh PowerPoint</Application>
  <PresentationFormat>Экран (4:3)</PresentationFormat>
  <Paragraphs>75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Ареал</vt:lpstr>
      <vt:lpstr>Посади свою грядку Удачи</vt:lpstr>
      <vt:lpstr>Сроки реализации проекта: 1.04 – 30.09  2016г</vt:lpstr>
      <vt:lpstr>Цель нашего проекта: становление начал экологоической культуры у детей, развитие экологического сознания, мышления; формирование ответственного отношения к окружающей среде, соблюдение нравственных и правовых принципов природопользования</vt:lpstr>
      <vt:lpstr>Организация и порядок проведения проекта: </vt:lpstr>
      <vt:lpstr>Первый этап:</vt:lpstr>
      <vt:lpstr>Чтение стихотворений, потешек, рассказов об овощах. Отгадывание загадок с использованием мнемотаблиц</vt:lpstr>
      <vt:lpstr>Посадка в группе картофеля в прозрачную пластиковую банку .  Наблюдение за ростом куста и корневой системы</vt:lpstr>
      <vt:lpstr>В пластиковой банке тоже уродился картофель, который посадили в апреле.  Выкопали в начале июня 4 маленьких картофелины.</vt:lpstr>
      <vt:lpstr>Второй этап:</vt:lpstr>
      <vt:lpstr>Родители совместно с детьми сажали выращенную дома рассаду в огород</vt:lpstr>
      <vt:lpstr>Родители совместно с детьми сажали растения в огород</vt:lpstr>
      <vt:lpstr>После прочтения рассказа  Н. Носова «Огородники» принято решение сделать пугало</vt:lpstr>
      <vt:lpstr>Дети самостоятельно изготавливали удобрения</vt:lpstr>
      <vt:lpstr>Спасали растения от заморозков</vt:lpstr>
      <vt:lpstr>Растения в стадии роста</vt:lpstr>
      <vt:lpstr>Третий этап</vt:lpstr>
      <vt:lpstr>Сбор урожая</vt:lpstr>
      <vt:lpstr>Урожай</vt:lpstr>
      <vt:lpstr>Выставка урожая</vt:lpstr>
      <vt:lpstr>Презентация PowerPoint</vt:lpstr>
      <vt:lpstr>Консервирование овощей</vt:lpstr>
      <vt:lpstr>Знакомство со специями </vt:lpstr>
      <vt:lpstr>Поделки из овощей</vt:lpstr>
      <vt:lpstr>Уборка грядки</vt:lpstr>
      <vt:lpstr>Подсолнух оставили до морозов, так как заметили, что прилетают синицы и выклёвывают семечки</vt:lpstr>
      <vt:lpstr>Продукты проекта: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Долгосрочный экологический проект</dc:title>
  <dc:creator>iMac Морозова</dc:creator>
  <cp:lastModifiedBy>iMac Морозова</cp:lastModifiedBy>
  <cp:revision>46</cp:revision>
  <dcterms:created xsi:type="dcterms:W3CDTF">2016-10-15T05:45:42Z</dcterms:created>
  <dcterms:modified xsi:type="dcterms:W3CDTF">2017-03-30T18:44:31Z</dcterms:modified>
</cp:coreProperties>
</file>