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29"/>
  </p:notesMasterIdLst>
  <p:sldIdLst>
    <p:sldId id="256" r:id="rId10"/>
    <p:sldId id="259" r:id="rId11"/>
    <p:sldId id="261" r:id="rId12"/>
    <p:sldId id="262" r:id="rId13"/>
    <p:sldId id="263" r:id="rId14"/>
    <p:sldId id="264" r:id="rId15"/>
    <p:sldId id="269" r:id="rId16"/>
    <p:sldId id="268" r:id="rId17"/>
    <p:sldId id="266" r:id="rId18"/>
    <p:sldId id="267" r:id="rId19"/>
    <p:sldId id="270" r:id="rId20"/>
    <p:sldId id="275" r:id="rId21"/>
    <p:sldId id="274" r:id="rId22"/>
    <p:sldId id="273" r:id="rId23"/>
    <p:sldId id="272" r:id="rId24"/>
    <p:sldId id="276" r:id="rId25"/>
    <p:sldId id="271" r:id="rId26"/>
    <p:sldId id="277" r:id="rId27"/>
    <p:sldId id="27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0000"/>
    <a:srgbClr val="FFE285"/>
    <a:srgbClr val="FFC5C5"/>
    <a:srgbClr val="FF8F8F"/>
    <a:srgbClr val="006600"/>
    <a:srgbClr val="9A0000"/>
  </p:clrMru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08" autoAdjust="0"/>
  </p:normalViewPr>
  <p:slideViewPr>
    <p:cSldViewPr>
      <p:cViewPr varScale="1">
        <p:scale>
          <a:sx n="62" d="100"/>
          <a:sy n="62" d="100"/>
        </p:scale>
        <p:origin x="-8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569DA-9E62-4993-9958-F11CB5E36E4C}" type="doc">
      <dgm:prSet loTypeId="urn:microsoft.com/office/officeart/2005/8/layout/chevron2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4692F827-9944-4318-9B99-CAE72E0CD25C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8AB6989A-5344-4541-92AD-C531064328BB}" type="parTrans" cxnId="{0D124C53-DE78-46FA-9CF4-6BD7F5F55672}">
      <dgm:prSet/>
      <dgm:spPr/>
      <dgm:t>
        <a:bodyPr/>
        <a:lstStyle/>
        <a:p>
          <a:endParaRPr lang="ru-RU"/>
        </a:p>
      </dgm:t>
    </dgm:pt>
    <dgm:pt modelId="{15741722-E13C-4B21-8CB9-521C627A8F66}" type="sibTrans" cxnId="{0D124C53-DE78-46FA-9CF4-6BD7F5F55672}">
      <dgm:prSet/>
      <dgm:spPr/>
      <dgm:t>
        <a:bodyPr/>
        <a:lstStyle/>
        <a:p>
          <a:endParaRPr lang="ru-RU"/>
        </a:p>
      </dgm:t>
    </dgm:pt>
    <dgm:pt modelId="{AC1D5D43-EB47-4239-9405-C4B34C2C3125}">
      <dgm:prSet phldrT="[Текст]"/>
      <dgm:spPr/>
      <dgm:t>
        <a:bodyPr/>
        <a:lstStyle/>
        <a:p>
          <a:r>
            <a:rPr lang="ru-RU" dirty="0" smtClean="0"/>
            <a:t>Инструмента </a:t>
          </a:r>
          <a:r>
            <a:rPr lang="ru-RU" dirty="0" smtClean="0"/>
            <a:t>для синтезирования сложной информации; </a:t>
          </a:r>
          <a:endParaRPr lang="ru-RU" dirty="0"/>
        </a:p>
      </dgm:t>
    </dgm:pt>
    <dgm:pt modelId="{36E45772-C840-40F1-941A-10B9396BBDD7}" type="parTrans" cxnId="{2127C16E-42F6-49CA-8F24-9C0014452E33}">
      <dgm:prSet/>
      <dgm:spPr/>
      <dgm:t>
        <a:bodyPr/>
        <a:lstStyle/>
        <a:p>
          <a:endParaRPr lang="ru-RU"/>
        </a:p>
      </dgm:t>
    </dgm:pt>
    <dgm:pt modelId="{7409DAD8-F0EA-49A1-9A79-D0BF13144992}" type="sibTrans" cxnId="{2127C16E-42F6-49CA-8F24-9C0014452E33}">
      <dgm:prSet/>
      <dgm:spPr/>
      <dgm:t>
        <a:bodyPr/>
        <a:lstStyle/>
        <a:p>
          <a:endParaRPr lang="ru-RU"/>
        </a:p>
      </dgm:t>
    </dgm:pt>
    <dgm:pt modelId="{9B9D6B6E-BBE0-4974-ABB7-E172D2D5B037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1971FEAD-BAB8-4DBC-81E3-F829456359A5}" type="parTrans" cxnId="{EF70363E-B4C9-45BC-99C1-A5A163969BB1}">
      <dgm:prSet/>
      <dgm:spPr/>
      <dgm:t>
        <a:bodyPr/>
        <a:lstStyle/>
        <a:p>
          <a:endParaRPr lang="ru-RU"/>
        </a:p>
      </dgm:t>
    </dgm:pt>
    <dgm:pt modelId="{79B7AFF6-09BA-4B93-A60B-549F5B02AA9E}" type="sibTrans" cxnId="{EF70363E-B4C9-45BC-99C1-A5A163969BB1}">
      <dgm:prSet/>
      <dgm:spPr/>
      <dgm:t>
        <a:bodyPr/>
        <a:lstStyle/>
        <a:p>
          <a:endParaRPr lang="ru-RU"/>
        </a:p>
      </dgm:t>
    </dgm:pt>
    <dgm:pt modelId="{B1A8270D-2817-45AE-948D-9BB3A74BFB91}">
      <dgm:prSet phldrT="[Текст]"/>
      <dgm:spPr/>
      <dgm:t>
        <a:bodyPr/>
        <a:lstStyle/>
        <a:p>
          <a:r>
            <a:rPr lang="ru-RU" dirty="0" smtClean="0"/>
            <a:t>Способа </a:t>
          </a:r>
          <a:r>
            <a:rPr lang="ru-RU" dirty="0" smtClean="0"/>
            <a:t>оценки понятийного багажа учащихся;</a:t>
          </a:r>
          <a:endParaRPr lang="ru-RU" dirty="0"/>
        </a:p>
      </dgm:t>
    </dgm:pt>
    <dgm:pt modelId="{6CC17788-45ED-419B-A491-4B8A3C2B3C44}" type="parTrans" cxnId="{378C2204-E803-4C0F-BDBF-6A40F5884469}">
      <dgm:prSet/>
      <dgm:spPr/>
      <dgm:t>
        <a:bodyPr/>
        <a:lstStyle/>
        <a:p>
          <a:endParaRPr lang="ru-RU"/>
        </a:p>
      </dgm:t>
    </dgm:pt>
    <dgm:pt modelId="{911FBC6F-E29B-4552-9AA9-BB5F9708D0F3}" type="sibTrans" cxnId="{378C2204-E803-4C0F-BDBF-6A40F5884469}">
      <dgm:prSet/>
      <dgm:spPr/>
      <dgm:t>
        <a:bodyPr/>
        <a:lstStyle/>
        <a:p>
          <a:endParaRPr lang="ru-RU"/>
        </a:p>
      </dgm:t>
    </dgm:pt>
    <dgm:pt modelId="{DFB66D5A-5320-42CA-974D-BD8C4F21DE44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70CA6676-86FE-496F-94EA-934DF493CF63}" type="parTrans" cxnId="{F2479B7A-5CF1-4812-A952-86DFA383F671}">
      <dgm:prSet/>
      <dgm:spPr/>
      <dgm:t>
        <a:bodyPr/>
        <a:lstStyle/>
        <a:p>
          <a:endParaRPr lang="ru-RU"/>
        </a:p>
      </dgm:t>
    </dgm:pt>
    <dgm:pt modelId="{4179B632-9FF3-4D37-9FD9-C7ACDBCADF9D}" type="sibTrans" cxnId="{F2479B7A-5CF1-4812-A952-86DFA383F671}">
      <dgm:prSet/>
      <dgm:spPr/>
      <dgm:t>
        <a:bodyPr/>
        <a:lstStyle/>
        <a:p>
          <a:endParaRPr lang="ru-RU"/>
        </a:p>
      </dgm:t>
    </dgm:pt>
    <dgm:pt modelId="{2E31A91C-9DEA-47FA-87DC-3CB768ECC1B8}">
      <dgm:prSet phldrT="[Текст]"/>
      <dgm:spPr/>
      <dgm:t>
        <a:bodyPr/>
        <a:lstStyle/>
        <a:p>
          <a:r>
            <a:rPr lang="ru-RU" dirty="0" smtClean="0"/>
            <a:t>Средства </a:t>
          </a:r>
          <a:r>
            <a:rPr lang="ru-RU" dirty="0" smtClean="0"/>
            <a:t>развития творческой выразительности</a:t>
          </a:r>
          <a:endParaRPr lang="ru-RU" dirty="0"/>
        </a:p>
      </dgm:t>
    </dgm:pt>
    <dgm:pt modelId="{6A1A8018-E736-4225-8090-B54050C2AA07}" type="parTrans" cxnId="{2ED71411-F90B-4DD0-8F53-A638EC33FB37}">
      <dgm:prSet/>
      <dgm:spPr/>
      <dgm:t>
        <a:bodyPr/>
        <a:lstStyle/>
        <a:p>
          <a:endParaRPr lang="ru-RU"/>
        </a:p>
      </dgm:t>
    </dgm:pt>
    <dgm:pt modelId="{EF412A2B-A30C-4B5D-B9C1-DA12091A437E}" type="sibTrans" cxnId="{2ED71411-F90B-4DD0-8F53-A638EC33FB37}">
      <dgm:prSet/>
      <dgm:spPr/>
      <dgm:t>
        <a:bodyPr/>
        <a:lstStyle/>
        <a:p>
          <a:endParaRPr lang="ru-RU"/>
        </a:p>
      </dgm:t>
    </dgm:pt>
    <dgm:pt modelId="{0B53B00D-948F-4E83-9983-EC5AB597462F}" type="pres">
      <dgm:prSet presAssocID="{FE7569DA-9E62-4993-9958-F11CB5E36E4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64E8A3-A93B-41AB-A329-22CAB0EE1398}" type="pres">
      <dgm:prSet presAssocID="{4692F827-9944-4318-9B99-CAE72E0CD25C}" presName="composite" presStyleCnt="0"/>
      <dgm:spPr/>
    </dgm:pt>
    <dgm:pt modelId="{88B288BD-EA4A-4E18-B665-EBA4BCCDE33E}" type="pres">
      <dgm:prSet presAssocID="{4692F827-9944-4318-9B99-CAE72E0CD25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01E64-1D55-4B38-9D23-F09BD5D0181D}" type="pres">
      <dgm:prSet presAssocID="{4692F827-9944-4318-9B99-CAE72E0CD25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28675-280B-4FA3-B11A-EF3351EB0B88}" type="pres">
      <dgm:prSet presAssocID="{15741722-E13C-4B21-8CB9-521C627A8F66}" presName="sp" presStyleCnt="0"/>
      <dgm:spPr/>
    </dgm:pt>
    <dgm:pt modelId="{C8006A44-E23B-43A7-B6AD-3988FD86897F}" type="pres">
      <dgm:prSet presAssocID="{9B9D6B6E-BBE0-4974-ABB7-E172D2D5B037}" presName="composite" presStyleCnt="0"/>
      <dgm:spPr/>
    </dgm:pt>
    <dgm:pt modelId="{716624CD-CD16-4D93-9274-C2E2C299A468}" type="pres">
      <dgm:prSet presAssocID="{9B9D6B6E-BBE0-4974-ABB7-E172D2D5B03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BA6710-3228-4A4D-8D7F-AEF164333650}" type="pres">
      <dgm:prSet presAssocID="{9B9D6B6E-BBE0-4974-ABB7-E172D2D5B03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44D294-65E5-4403-981A-E6598F487BE3}" type="pres">
      <dgm:prSet presAssocID="{79B7AFF6-09BA-4B93-A60B-549F5B02AA9E}" presName="sp" presStyleCnt="0"/>
      <dgm:spPr/>
    </dgm:pt>
    <dgm:pt modelId="{B50F5298-4AEC-4DFD-806E-1D6C703190C2}" type="pres">
      <dgm:prSet presAssocID="{DFB66D5A-5320-42CA-974D-BD8C4F21DE44}" presName="composite" presStyleCnt="0"/>
      <dgm:spPr/>
    </dgm:pt>
    <dgm:pt modelId="{0CFEE9E8-694F-4F35-AC1C-8757BFE32886}" type="pres">
      <dgm:prSet presAssocID="{DFB66D5A-5320-42CA-974D-BD8C4F21DE4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40BB3-13A9-4AA1-B1AE-2CBBAEC0C8E6}" type="pres">
      <dgm:prSet presAssocID="{DFB66D5A-5320-42CA-974D-BD8C4F21DE4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CD178F-11B4-4032-9CFE-06891A9B0F7E}" type="presOf" srcId="{9B9D6B6E-BBE0-4974-ABB7-E172D2D5B037}" destId="{716624CD-CD16-4D93-9274-C2E2C299A468}" srcOrd="0" destOrd="0" presId="urn:microsoft.com/office/officeart/2005/8/layout/chevron2"/>
    <dgm:cxn modelId="{EF70363E-B4C9-45BC-99C1-A5A163969BB1}" srcId="{FE7569DA-9E62-4993-9958-F11CB5E36E4C}" destId="{9B9D6B6E-BBE0-4974-ABB7-E172D2D5B037}" srcOrd="1" destOrd="0" parTransId="{1971FEAD-BAB8-4DBC-81E3-F829456359A5}" sibTransId="{79B7AFF6-09BA-4B93-A60B-549F5B02AA9E}"/>
    <dgm:cxn modelId="{CECEDCEE-1621-42B3-80DD-37F035DD55A0}" type="presOf" srcId="{DFB66D5A-5320-42CA-974D-BD8C4F21DE44}" destId="{0CFEE9E8-694F-4F35-AC1C-8757BFE32886}" srcOrd="0" destOrd="0" presId="urn:microsoft.com/office/officeart/2005/8/layout/chevron2"/>
    <dgm:cxn modelId="{378C2204-E803-4C0F-BDBF-6A40F5884469}" srcId="{9B9D6B6E-BBE0-4974-ABB7-E172D2D5B037}" destId="{B1A8270D-2817-45AE-948D-9BB3A74BFB91}" srcOrd="0" destOrd="0" parTransId="{6CC17788-45ED-419B-A491-4B8A3C2B3C44}" sibTransId="{911FBC6F-E29B-4552-9AA9-BB5F9708D0F3}"/>
    <dgm:cxn modelId="{FC79AD45-99E9-4F8D-9BA0-4F6DBDA74B18}" type="presOf" srcId="{B1A8270D-2817-45AE-948D-9BB3A74BFB91}" destId="{BDBA6710-3228-4A4D-8D7F-AEF164333650}" srcOrd="0" destOrd="0" presId="urn:microsoft.com/office/officeart/2005/8/layout/chevron2"/>
    <dgm:cxn modelId="{F2479B7A-5CF1-4812-A952-86DFA383F671}" srcId="{FE7569DA-9E62-4993-9958-F11CB5E36E4C}" destId="{DFB66D5A-5320-42CA-974D-BD8C4F21DE44}" srcOrd="2" destOrd="0" parTransId="{70CA6676-86FE-496F-94EA-934DF493CF63}" sibTransId="{4179B632-9FF3-4D37-9FD9-C7ACDBCADF9D}"/>
    <dgm:cxn modelId="{5020066F-89FB-4FFD-8C22-6C040D7751EB}" type="presOf" srcId="{AC1D5D43-EB47-4239-9405-C4B34C2C3125}" destId="{82501E64-1D55-4B38-9D23-F09BD5D0181D}" srcOrd="0" destOrd="0" presId="urn:microsoft.com/office/officeart/2005/8/layout/chevron2"/>
    <dgm:cxn modelId="{7897B0DE-A3EA-4938-B03B-2AD10929416F}" type="presOf" srcId="{2E31A91C-9DEA-47FA-87DC-3CB768ECC1B8}" destId="{13B40BB3-13A9-4AA1-B1AE-2CBBAEC0C8E6}" srcOrd="0" destOrd="0" presId="urn:microsoft.com/office/officeart/2005/8/layout/chevron2"/>
    <dgm:cxn modelId="{3C64D813-BD02-4F5C-AC2C-47211976CFC4}" type="presOf" srcId="{FE7569DA-9E62-4993-9958-F11CB5E36E4C}" destId="{0B53B00D-948F-4E83-9983-EC5AB597462F}" srcOrd="0" destOrd="0" presId="urn:microsoft.com/office/officeart/2005/8/layout/chevron2"/>
    <dgm:cxn modelId="{0D124C53-DE78-46FA-9CF4-6BD7F5F55672}" srcId="{FE7569DA-9E62-4993-9958-F11CB5E36E4C}" destId="{4692F827-9944-4318-9B99-CAE72E0CD25C}" srcOrd="0" destOrd="0" parTransId="{8AB6989A-5344-4541-92AD-C531064328BB}" sibTransId="{15741722-E13C-4B21-8CB9-521C627A8F66}"/>
    <dgm:cxn modelId="{2ED71411-F90B-4DD0-8F53-A638EC33FB37}" srcId="{DFB66D5A-5320-42CA-974D-BD8C4F21DE44}" destId="{2E31A91C-9DEA-47FA-87DC-3CB768ECC1B8}" srcOrd="0" destOrd="0" parTransId="{6A1A8018-E736-4225-8090-B54050C2AA07}" sibTransId="{EF412A2B-A30C-4B5D-B9C1-DA12091A437E}"/>
    <dgm:cxn modelId="{CB67DC91-3091-47E4-BDBE-7A1EBA22699B}" type="presOf" srcId="{4692F827-9944-4318-9B99-CAE72E0CD25C}" destId="{88B288BD-EA4A-4E18-B665-EBA4BCCDE33E}" srcOrd="0" destOrd="0" presId="urn:microsoft.com/office/officeart/2005/8/layout/chevron2"/>
    <dgm:cxn modelId="{2127C16E-42F6-49CA-8F24-9C0014452E33}" srcId="{4692F827-9944-4318-9B99-CAE72E0CD25C}" destId="{AC1D5D43-EB47-4239-9405-C4B34C2C3125}" srcOrd="0" destOrd="0" parTransId="{36E45772-C840-40F1-941A-10B9396BBDD7}" sibTransId="{7409DAD8-F0EA-49A1-9A79-D0BF13144992}"/>
    <dgm:cxn modelId="{D259CF17-1668-4B3F-A248-294DFA1200ED}" type="presParOf" srcId="{0B53B00D-948F-4E83-9983-EC5AB597462F}" destId="{3764E8A3-A93B-41AB-A329-22CAB0EE1398}" srcOrd="0" destOrd="0" presId="urn:microsoft.com/office/officeart/2005/8/layout/chevron2"/>
    <dgm:cxn modelId="{C131A6A5-4B2E-42B4-86E4-6AB7EEAE2A6C}" type="presParOf" srcId="{3764E8A3-A93B-41AB-A329-22CAB0EE1398}" destId="{88B288BD-EA4A-4E18-B665-EBA4BCCDE33E}" srcOrd="0" destOrd="0" presId="urn:microsoft.com/office/officeart/2005/8/layout/chevron2"/>
    <dgm:cxn modelId="{0F3F3179-D903-4741-B79D-4557BBA56CFB}" type="presParOf" srcId="{3764E8A3-A93B-41AB-A329-22CAB0EE1398}" destId="{82501E64-1D55-4B38-9D23-F09BD5D0181D}" srcOrd="1" destOrd="0" presId="urn:microsoft.com/office/officeart/2005/8/layout/chevron2"/>
    <dgm:cxn modelId="{1EE9AE2D-C0F0-4FEF-8580-15ABD974FEC8}" type="presParOf" srcId="{0B53B00D-948F-4E83-9983-EC5AB597462F}" destId="{0AE28675-280B-4FA3-B11A-EF3351EB0B88}" srcOrd="1" destOrd="0" presId="urn:microsoft.com/office/officeart/2005/8/layout/chevron2"/>
    <dgm:cxn modelId="{434E41B3-A872-423D-9769-D85D41919258}" type="presParOf" srcId="{0B53B00D-948F-4E83-9983-EC5AB597462F}" destId="{C8006A44-E23B-43A7-B6AD-3988FD86897F}" srcOrd="2" destOrd="0" presId="urn:microsoft.com/office/officeart/2005/8/layout/chevron2"/>
    <dgm:cxn modelId="{3688C499-E78C-401B-A404-942565B368B8}" type="presParOf" srcId="{C8006A44-E23B-43A7-B6AD-3988FD86897F}" destId="{716624CD-CD16-4D93-9274-C2E2C299A468}" srcOrd="0" destOrd="0" presId="urn:microsoft.com/office/officeart/2005/8/layout/chevron2"/>
    <dgm:cxn modelId="{E3DAC655-56DF-4C78-9943-29FC93933DFF}" type="presParOf" srcId="{C8006A44-E23B-43A7-B6AD-3988FD86897F}" destId="{BDBA6710-3228-4A4D-8D7F-AEF164333650}" srcOrd="1" destOrd="0" presId="urn:microsoft.com/office/officeart/2005/8/layout/chevron2"/>
    <dgm:cxn modelId="{773BF8ED-EA01-4EB0-8FD7-CE13583C3D15}" type="presParOf" srcId="{0B53B00D-948F-4E83-9983-EC5AB597462F}" destId="{4244D294-65E5-4403-981A-E6598F487BE3}" srcOrd="3" destOrd="0" presId="urn:microsoft.com/office/officeart/2005/8/layout/chevron2"/>
    <dgm:cxn modelId="{4684ACF3-0241-4B9E-B727-F5F83C740544}" type="presParOf" srcId="{0B53B00D-948F-4E83-9983-EC5AB597462F}" destId="{B50F5298-4AEC-4DFD-806E-1D6C703190C2}" srcOrd="4" destOrd="0" presId="urn:microsoft.com/office/officeart/2005/8/layout/chevron2"/>
    <dgm:cxn modelId="{FF580F14-9208-4C58-BC5D-E6C0A98F5585}" type="presParOf" srcId="{B50F5298-4AEC-4DFD-806E-1D6C703190C2}" destId="{0CFEE9E8-694F-4F35-AC1C-8757BFE32886}" srcOrd="0" destOrd="0" presId="urn:microsoft.com/office/officeart/2005/8/layout/chevron2"/>
    <dgm:cxn modelId="{BAB4A733-5ECB-44F5-ACCB-26462DD6A9CA}" type="presParOf" srcId="{B50F5298-4AEC-4DFD-806E-1D6C703190C2}" destId="{13B40BB3-13A9-4AA1-B1AE-2CBBAEC0C8E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86F1BA-3ADF-4395-9DE2-4C18AED67EFC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A19F71E-CF5E-4D0B-BC15-174778019FFF}">
      <dgm:prSet phldrT="[Текст]" custT="1"/>
      <dgm:spPr/>
      <dgm:t>
        <a:bodyPr/>
        <a:lstStyle/>
        <a:p>
          <a:r>
            <a:rPr lang="ru-RU" sz="2400" dirty="0" smtClean="0"/>
            <a:t>Изменить атмосферу в классе, сделать её комфортной</a:t>
          </a:r>
          <a:endParaRPr lang="ru-RU" sz="2400" dirty="0"/>
        </a:p>
      </dgm:t>
    </dgm:pt>
    <dgm:pt modelId="{B627334E-14D0-4184-803D-C5C65DA52847}" type="parTrans" cxnId="{4759DB7B-54C1-487B-89EE-7CCB36CC4228}">
      <dgm:prSet/>
      <dgm:spPr/>
      <dgm:t>
        <a:bodyPr/>
        <a:lstStyle/>
        <a:p>
          <a:endParaRPr lang="ru-RU"/>
        </a:p>
      </dgm:t>
    </dgm:pt>
    <dgm:pt modelId="{80A890AA-7E7D-4876-ACE7-DE5109BD3696}" type="sibTrans" cxnId="{4759DB7B-54C1-487B-89EE-7CCB36CC4228}">
      <dgm:prSet/>
      <dgm:spPr/>
      <dgm:t>
        <a:bodyPr/>
        <a:lstStyle/>
        <a:p>
          <a:endParaRPr lang="ru-RU"/>
        </a:p>
      </dgm:t>
    </dgm:pt>
    <dgm:pt modelId="{3C5E1A3A-D2DE-4F6A-BBA6-38A30D890FFB}">
      <dgm:prSet phldrT="[Текст]" custT="1"/>
      <dgm:spPr/>
      <dgm:t>
        <a:bodyPr/>
        <a:lstStyle/>
        <a:p>
          <a:r>
            <a:rPr lang="ru-RU" sz="2400" dirty="0" smtClean="0"/>
            <a:t>Сделать её творческой и продуктивной</a:t>
          </a:r>
          <a:endParaRPr lang="ru-RU" sz="2400" dirty="0"/>
        </a:p>
      </dgm:t>
    </dgm:pt>
    <dgm:pt modelId="{74C542A2-B094-4EF6-90B2-04E279AC105B}" type="parTrans" cxnId="{23F2023A-DA8C-4747-9207-4CBF9128F7B2}">
      <dgm:prSet/>
      <dgm:spPr/>
      <dgm:t>
        <a:bodyPr/>
        <a:lstStyle/>
        <a:p>
          <a:endParaRPr lang="ru-RU"/>
        </a:p>
      </dgm:t>
    </dgm:pt>
    <dgm:pt modelId="{14027145-48D8-4F25-87E6-45193845FD61}" type="sibTrans" cxnId="{23F2023A-DA8C-4747-9207-4CBF9128F7B2}">
      <dgm:prSet/>
      <dgm:spPr/>
      <dgm:t>
        <a:bodyPr/>
        <a:lstStyle/>
        <a:p>
          <a:endParaRPr lang="ru-RU"/>
        </a:p>
      </dgm:t>
    </dgm:pt>
    <dgm:pt modelId="{41DCA6E0-089A-4FDA-8B21-31B2660126ED}">
      <dgm:prSet phldrT="[Текст]" custT="1"/>
      <dgm:spPr/>
      <dgm:t>
        <a:bodyPr/>
        <a:lstStyle/>
        <a:p>
          <a:r>
            <a:rPr lang="ru-RU" sz="2400" dirty="0" smtClean="0"/>
            <a:t>Проверить, как ученики запомнили важнейшие понятия темы</a:t>
          </a:r>
          <a:endParaRPr lang="ru-RU" sz="2400" dirty="0"/>
        </a:p>
      </dgm:t>
    </dgm:pt>
    <dgm:pt modelId="{AD76E4C4-B88A-4AF4-92A8-A266B09E26BA}" type="parTrans" cxnId="{03E9CF00-ABF3-4D37-BD51-51DEC2E42BD8}">
      <dgm:prSet/>
      <dgm:spPr/>
      <dgm:t>
        <a:bodyPr/>
        <a:lstStyle/>
        <a:p>
          <a:endParaRPr lang="ru-RU"/>
        </a:p>
      </dgm:t>
    </dgm:pt>
    <dgm:pt modelId="{CA3AE529-70F4-4047-BCE4-5DCED92402E8}" type="sibTrans" cxnId="{03E9CF00-ABF3-4D37-BD51-51DEC2E42BD8}">
      <dgm:prSet/>
      <dgm:spPr/>
      <dgm:t>
        <a:bodyPr/>
        <a:lstStyle/>
        <a:p>
          <a:endParaRPr lang="ru-RU"/>
        </a:p>
      </dgm:t>
    </dgm:pt>
    <dgm:pt modelId="{0B1E954C-0205-401F-880E-837DA688F2A5}" type="pres">
      <dgm:prSet presAssocID="{9886F1BA-3ADF-4395-9DE2-4C18AED67EF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44771D-8F60-4817-9293-24E76C038779}" type="pres">
      <dgm:prSet presAssocID="{BA19F71E-CF5E-4D0B-BC15-174778019FFF}" presName="parentLin" presStyleCnt="0"/>
      <dgm:spPr/>
    </dgm:pt>
    <dgm:pt modelId="{86AE9C87-03BC-49D6-A4A5-A7080355535C}" type="pres">
      <dgm:prSet presAssocID="{BA19F71E-CF5E-4D0B-BC15-174778019FF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E5E7E4B-6DCE-45D0-A5B4-B96DA8F0A75A}" type="pres">
      <dgm:prSet presAssocID="{BA19F71E-CF5E-4D0B-BC15-174778019FFF}" presName="parentText" presStyleLbl="node1" presStyleIdx="0" presStyleCnt="3" custScaleX="142857" custScaleY="323625" custLinFactNeighborX="24060" custLinFactNeighborY="-459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9BF191-5A62-4835-BE16-5D2E617E306D}" type="pres">
      <dgm:prSet presAssocID="{BA19F71E-CF5E-4D0B-BC15-174778019FFF}" presName="negativeSpace" presStyleCnt="0"/>
      <dgm:spPr/>
    </dgm:pt>
    <dgm:pt modelId="{EE947275-7340-4C09-8264-3CC455800349}" type="pres">
      <dgm:prSet presAssocID="{BA19F71E-CF5E-4D0B-BC15-174778019FFF}" presName="childText" presStyleLbl="conFgAcc1" presStyleIdx="0" presStyleCnt="3">
        <dgm:presLayoutVars>
          <dgm:bulletEnabled val="1"/>
        </dgm:presLayoutVars>
      </dgm:prSet>
      <dgm:spPr/>
    </dgm:pt>
    <dgm:pt modelId="{57854627-C6D8-4906-B177-D2E0F4D80F7F}" type="pres">
      <dgm:prSet presAssocID="{80A890AA-7E7D-4876-ACE7-DE5109BD3696}" presName="spaceBetweenRectangles" presStyleCnt="0"/>
      <dgm:spPr/>
    </dgm:pt>
    <dgm:pt modelId="{3D56ED0D-DD16-449E-9698-C962BBD42335}" type="pres">
      <dgm:prSet presAssocID="{3C5E1A3A-D2DE-4F6A-BBA6-38A30D890FFB}" presName="parentLin" presStyleCnt="0"/>
      <dgm:spPr/>
    </dgm:pt>
    <dgm:pt modelId="{7609EA3D-7A70-4A3D-BC17-50717AA24485}" type="pres">
      <dgm:prSet presAssocID="{3C5E1A3A-D2DE-4F6A-BBA6-38A30D890FF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5FD691B-7809-40C2-9E4E-99EB3A013891}" type="pres">
      <dgm:prSet presAssocID="{3C5E1A3A-D2DE-4F6A-BBA6-38A30D890FFB}" presName="parentText" presStyleLbl="node1" presStyleIdx="1" presStyleCnt="3" custScaleX="142857" custScaleY="126872" custLinFactNeighborX="-752" custLinFactNeighborY="56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B53AA8-F5A3-4829-9B29-51CF56BD2452}" type="pres">
      <dgm:prSet presAssocID="{3C5E1A3A-D2DE-4F6A-BBA6-38A30D890FFB}" presName="negativeSpace" presStyleCnt="0"/>
      <dgm:spPr/>
    </dgm:pt>
    <dgm:pt modelId="{E7C637F6-8AA4-4683-A953-9B5DC74AC2A7}" type="pres">
      <dgm:prSet presAssocID="{3C5E1A3A-D2DE-4F6A-BBA6-38A30D890FFB}" presName="childText" presStyleLbl="conFgAcc1" presStyleIdx="1" presStyleCnt="3">
        <dgm:presLayoutVars>
          <dgm:bulletEnabled val="1"/>
        </dgm:presLayoutVars>
      </dgm:prSet>
      <dgm:spPr/>
    </dgm:pt>
    <dgm:pt modelId="{D6D272C5-A2EF-4F4E-A8E3-D01DED1DD004}" type="pres">
      <dgm:prSet presAssocID="{14027145-48D8-4F25-87E6-45193845FD61}" presName="spaceBetweenRectangles" presStyleCnt="0"/>
      <dgm:spPr/>
    </dgm:pt>
    <dgm:pt modelId="{3632CE3C-4DCB-4BC8-BA21-DE56990CC9DB}" type="pres">
      <dgm:prSet presAssocID="{41DCA6E0-089A-4FDA-8B21-31B2660126ED}" presName="parentLin" presStyleCnt="0"/>
      <dgm:spPr/>
    </dgm:pt>
    <dgm:pt modelId="{AE651F96-F7BE-44DF-A7E4-B261EA8D8E37}" type="pres">
      <dgm:prSet presAssocID="{41DCA6E0-089A-4FDA-8B21-31B2660126E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1C29D57-232D-4E5D-A62D-9B5735D22EBE}" type="pres">
      <dgm:prSet presAssocID="{41DCA6E0-089A-4FDA-8B21-31B2660126ED}" presName="parentText" presStyleLbl="node1" presStyleIdx="2" presStyleCnt="3" custScaleX="142857" custScaleY="3098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4EF64-B4BD-4828-B5ED-6C2C89BB971D}" type="pres">
      <dgm:prSet presAssocID="{41DCA6E0-089A-4FDA-8B21-31B2660126ED}" presName="negativeSpace" presStyleCnt="0"/>
      <dgm:spPr/>
    </dgm:pt>
    <dgm:pt modelId="{D21B64E5-19D9-42DF-AE02-526EBE0F50FB}" type="pres">
      <dgm:prSet presAssocID="{41DCA6E0-089A-4FDA-8B21-31B2660126E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4CAD66A-7CB0-4F73-9E97-3807D83F5BE5}" type="presOf" srcId="{41DCA6E0-089A-4FDA-8B21-31B2660126ED}" destId="{AE651F96-F7BE-44DF-A7E4-B261EA8D8E37}" srcOrd="0" destOrd="0" presId="urn:microsoft.com/office/officeart/2005/8/layout/list1"/>
    <dgm:cxn modelId="{FECD2BFE-BC53-41E9-940A-39E7C17F1756}" type="presOf" srcId="{BA19F71E-CF5E-4D0B-BC15-174778019FFF}" destId="{86AE9C87-03BC-49D6-A4A5-A7080355535C}" srcOrd="0" destOrd="0" presId="urn:microsoft.com/office/officeart/2005/8/layout/list1"/>
    <dgm:cxn modelId="{4759DB7B-54C1-487B-89EE-7CCB36CC4228}" srcId="{9886F1BA-3ADF-4395-9DE2-4C18AED67EFC}" destId="{BA19F71E-CF5E-4D0B-BC15-174778019FFF}" srcOrd="0" destOrd="0" parTransId="{B627334E-14D0-4184-803D-C5C65DA52847}" sibTransId="{80A890AA-7E7D-4876-ACE7-DE5109BD3696}"/>
    <dgm:cxn modelId="{8E047149-F4FA-449B-A8F7-DB5268993499}" type="presOf" srcId="{3C5E1A3A-D2DE-4F6A-BBA6-38A30D890FFB}" destId="{7609EA3D-7A70-4A3D-BC17-50717AA24485}" srcOrd="0" destOrd="0" presId="urn:microsoft.com/office/officeart/2005/8/layout/list1"/>
    <dgm:cxn modelId="{717B9530-E064-4D0E-B390-598A52738A76}" type="presOf" srcId="{41DCA6E0-089A-4FDA-8B21-31B2660126ED}" destId="{B1C29D57-232D-4E5D-A62D-9B5735D22EBE}" srcOrd="1" destOrd="0" presId="urn:microsoft.com/office/officeart/2005/8/layout/list1"/>
    <dgm:cxn modelId="{7AEFE8F2-4B11-4D41-A18A-518C2194E3E2}" type="presOf" srcId="{BA19F71E-CF5E-4D0B-BC15-174778019FFF}" destId="{AE5E7E4B-6DCE-45D0-A5B4-B96DA8F0A75A}" srcOrd="1" destOrd="0" presId="urn:microsoft.com/office/officeart/2005/8/layout/list1"/>
    <dgm:cxn modelId="{23F2023A-DA8C-4747-9207-4CBF9128F7B2}" srcId="{9886F1BA-3ADF-4395-9DE2-4C18AED67EFC}" destId="{3C5E1A3A-D2DE-4F6A-BBA6-38A30D890FFB}" srcOrd="1" destOrd="0" parTransId="{74C542A2-B094-4EF6-90B2-04E279AC105B}" sibTransId="{14027145-48D8-4F25-87E6-45193845FD61}"/>
    <dgm:cxn modelId="{B0076251-54C4-4DE4-ABB3-F4D130C34E2C}" type="presOf" srcId="{9886F1BA-3ADF-4395-9DE2-4C18AED67EFC}" destId="{0B1E954C-0205-401F-880E-837DA688F2A5}" srcOrd="0" destOrd="0" presId="urn:microsoft.com/office/officeart/2005/8/layout/list1"/>
    <dgm:cxn modelId="{03E9CF00-ABF3-4D37-BD51-51DEC2E42BD8}" srcId="{9886F1BA-3ADF-4395-9DE2-4C18AED67EFC}" destId="{41DCA6E0-089A-4FDA-8B21-31B2660126ED}" srcOrd="2" destOrd="0" parTransId="{AD76E4C4-B88A-4AF4-92A8-A266B09E26BA}" sibTransId="{CA3AE529-70F4-4047-BCE4-5DCED92402E8}"/>
    <dgm:cxn modelId="{832C795E-BFE0-416A-85CF-4638EF1F77D8}" type="presOf" srcId="{3C5E1A3A-D2DE-4F6A-BBA6-38A30D890FFB}" destId="{C5FD691B-7809-40C2-9E4E-99EB3A013891}" srcOrd="1" destOrd="0" presId="urn:microsoft.com/office/officeart/2005/8/layout/list1"/>
    <dgm:cxn modelId="{3B00664F-795F-4688-BD9D-9E63DBCB9385}" type="presParOf" srcId="{0B1E954C-0205-401F-880E-837DA688F2A5}" destId="{5D44771D-8F60-4817-9293-24E76C038779}" srcOrd="0" destOrd="0" presId="urn:microsoft.com/office/officeart/2005/8/layout/list1"/>
    <dgm:cxn modelId="{494420D1-74D4-49B5-8AD3-F97E26DBC5B7}" type="presParOf" srcId="{5D44771D-8F60-4817-9293-24E76C038779}" destId="{86AE9C87-03BC-49D6-A4A5-A7080355535C}" srcOrd="0" destOrd="0" presId="urn:microsoft.com/office/officeart/2005/8/layout/list1"/>
    <dgm:cxn modelId="{71BF2842-E8AB-421A-BC5E-880F5886846A}" type="presParOf" srcId="{5D44771D-8F60-4817-9293-24E76C038779}" destId="{AE5E7E4B-6DCE-45D0-A5B4-B96DA8F0A75A}" srcOrd="1" destOrd="0" presId="urn:microsoft.com/office/officeart/2005/8/layout/list1"/>
    <dgm:cxn modelId="{B84CC2E8-33FC-44F7-BCA6-AB75815144DC}" type="presParOf" srcId="{0B1E954C-0205-401F-880E-837DA688F2A5}" destId="{979BF191-5A62-4835-BE16-5D2E617E306D}" srcOrd="1" destOrd="0" presId="urn:microsoft.com/office/officeart/2005/8/layout/list1"/>
    <dgm:cxn modelId="{72E8CE05-4B07-4339-A524-5A49CDB23D19}" type="presParOf" srcId="{0B1E954C-0205-401F-880E-837DA688F2A5}" destId="{EE947275-7340-4C09-8264-3CC455800349}" srcOrd="2" destOrd="0" presId="urn:microsoft.com/office/officeart/2005/8/layout/list1"/>
    <dgm:cxn modelId="{C0024E3B-E4D8-440E-994F-319CB27CC472}" type="presParOf" srcId="{0B1E954C-0205-401F-880E-837DA688F2A5}" destId="{57854627-C6D8-4906-B177-D2E0F4D80F7F}" srcOrd="3" destOrd="0" presId="urn:microsoft.com/office/officeart/2005/8/layout/list1"/>
    <dgm:cxn modelId="{07113D8E-E146-4957-BADE-503089F74F3C}" type="presParOf" srcId="{0B1E954C-0205-401F-880E-837DA688F2A5}" destId="{3D56ED0D-DD16-449E-9698-C962BBD42335}" srcOrd="4" destOrd="0" presId="urn:microsoft.com/office/officeart/2005/8/layout/list1"/>
    <dgm:cxn modelId="{E54CAF59-67E0-42FD-A601-056B7A13FA2E}" type="presParOf" srcId="{3D56ED0D-DD16-449E-9698-C962BBD42335}" destId="{7609EA3D-7A70-4A3D-BC17-50717AA24485}" srcOrd="0" destOrd="0" presId="urn:microsoft.com/office/officeart/2005/8/layout/list1"/>
    <dgm:cxn modelId="{F298299A-C95B-4FD3-B2FE-58411749E5EC}" type="presParOf" srcId="{3D56ED0D-DD16-449E-9698-C962BBD42335}" destId="{C5FD691B-7809-40C2-9E4E-99EB3A013891}" srcOrd="1" destOrd="0" presId="urn:microsoft.com/office/officeart/2005/8/layout/list1"/>
    <dgm:cxn modelId="{3A137053-CC22-4828-A8EC-985B3D5D870A}" type="presParOf" srcId="{0B1E954C-0205-401F-880E-837DA688F2A5}" destId="{DCB53AA8-F5A3-4829-9B29-51CF56BD2452}" srcOrd="5" destOrd="0" presId="urn:microsoft.com/office/officeart/2005/8/layout/list1"/>
    <dgm:cxn modelId="{8295FB3E-4EA7-4889-BAF3-C5F1F99BFADB}" type="presParOf" srcId="{0B1E954C-0205-401F-880E-837DA688F2A5}" destId="{E7C637F6-8AA4-4683-A953-9B5DC74AC2A7}" srcOrd="6" destOrd="0" presId="urn:microsoft.com/office/officeart/2005/8/layout/list1"/>
    <dgm:cxn modelId="{B66D4A64-437F-452F-B30C-B9BFBE28ECB3}" type="presParOf" srcId="{0B1E954C-0205-401F-880E-837DA688F2A5}" destId="{D6D272C5-A2EF-4F4E-A8E3-D01DED1DD004}" srcOrd="7" destOrd="0" presId="urn:microsoft.com/office/officeart/2005/8/layout/list1"/>
    <dgm:cxn modelId="{F3F214FB-4419-413B-9CE1-DC54F0F83122}" type="presParOf" srcId="{0B1E954C-0205-401F-880E-837DA688F2A5}" destId="{3632CE3C-4DCB-4BC8-BA21-DE56990CC9DB}" srcOrd="8" destOrd="0" presId="urn:microsoft.com/office/officeart/2005/8/layout/list1"/>
    <dgm:cxn modelId="{ACCEC604-E646-4040-9DED-177BD05AEB1C}" type="presParOf" srcId="{3632CE3C-4DCB-4BC8-BA21-DE56990CC9DB}" destId="{AE651F96-F7BE-44DF-A7E4-B261EA8D8E37}" srcOrd="0" destOrd="0" presId="urn:microsoft.com/office/officeart/2005/8/layout/list1"/>
    <dgm:cxn modelId="{562B2C72-E861-4F26-9229-10FA0C26CB24}" type="presParOf" srcId="{3632CE3C-4DCB-4BC8-BA21-DE56990CC9DB}" destId="{B1C29D57-232D-4E5D-A62D-9B5735D22EBE}" srcOrd="1" destOrd="0" presId="urn:microsoft.com/office/officeart/2005/8/layout/list1"/>
    <dgm:cxn modelId="{B8CA667B-B298-458B-8128-DA3566F7B7D3}" type="presParOf" srcId="{0B1E954C-0205-401F-880E-837DA688F2A5}" destId="{BFA4EF64-B4BD-4828-B5ED-6C2C89BB971D}" srcOrd="9" destOrd="0" presId="urn:microsoft.com/office/officeart/2005/8/layout/list1"/>
    <dgm:cxn modelId="{C445DB44-042A-45CB-A708-BBD183D05B27}" type="presParOf" srcId="{0B1E954C-0205-401F-880E-837DA688F2A5}" destId="{D21B64E5-19D9-42DF-AE02-526EBE0F50F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B288BD-EA4A-4E18-B665-EBA4BCCDE33E}">
      <dsp:nvSpPr>
        <dsp:cNvPr id="0" name=""/>
        <dsp:cNvSpPr/>
      </dsp:nvSpPr>
      <dsp:spPr>
        <a:xfrm rot="5400000">
          <a:off x="-296046" y="298566"/>
          <a:ext cx="1973645" cy="138155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1</a:t>
          </a:r>
          <a:endParaRPr lang="ru-RU" sz="3800" kern="1200" dirty="0"/>
        </a:p>
      </dsp:txBody>
      <dsp:txXfrm rot="5400000">
        <a:off x="-296046" y="298566"/>
        <a:ext cx="1973645" cy="1381551"/>
      </dsp:txXfrm>
    </dsp:sp>
    <dsp:sp modelId="{82501E64-1D55-4B38-9D23-F09BD5D0181D}">
      <dsp:nvSpPr>
        <dsp:cNvPr id="0" name=""/>
        <dsp:cNvSpPr/>
      </dsp:nvSpPr>
      <dsp:spPr>
        <a:xfrm rot="5400000">
          <a:off x="4297813" y="-2913742"/>
          <a:ext cx="1282869" cy="71153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500" kern="1200" dirty="0" smtClean="0"/>
            <a:t>Инструмента </a:t>
          </a:r>
          <a:r>
            <a:rPr lang="ru-RU" sz="3500" kern="1200" dirty="0" smtClean="0"/>
            <a:t>для синтезирования сложной информации; </a:t>
          </a:r>
          <a:endParaRPr lang="ru-RU" sz="3500" kern="1200" dirty="0"/>
        </a:p>
      </dsp:txBody>
      <dsp:txXfrm rot="5400000">
        <a:off x="4297813" y="-2913742"/>
        <a:ext cx="1282869" cy="7115392"/>
      </dsp:txXfrm>
    </dsp:sp>
    <dsp:sp modelId="{716624CD-CD16-4D93-9274-C2E2C299A468}">
      <dsp:nvSpPr>
        <dsp:cNvPr id="0" name=""/>
        <dsp:cNvSpPr/>
      </dsp:nvSpPr>
      <dsp:spPr>
        <a:xfrm rot="5400000">
          <a:off x="-296046" y="2081532"/>
          <a:ext cx="1973645" cy="138155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2</a:t>
          </a:r>
          <a:endParaRPr lang="ru-RU" sz="3800" kern="1200" dirty="0"/>
        </a:p>
      </dsp:txBody>
      <dsp:txXfrm rot="5400000">
        <a:off x="-296046" y="2081532"/>
        <a:ext cx="1973645" cy="1381551"/>
      </dsp:txXfrm>
    </dsp:sp>
    <dsp:sp modelId="{BDBA6710-3228-4A4D-8D7F-AEF164333650}">
      <dsp:nvSpPr>
        <dsp:cNvPr id="0" name=""/>
        <dsp:cNvSpPr/>
      </dsp:nvSpPr>
      <dsp:spPr>
        <a:xfrm rot="5400000">
          <a:off x="4297813" y="-1130776"/>
          <a:ext cx="1282869" cy="71153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500" kern="1200" dirty="0" smtClean="0"/>
            <a:t>Способа </a:t>
          </a:r>
          <a:r>
            <a:rPr lang="ru-RU" sz="3500" kern="1200" dirty="0" smtClean="0"/>
            <a:t>оценки понятийного багажа учащихся;</a:t>
          </a:r>
          <a:endParaRPr lang="ru-RU" sz="3500" kern="1200" dirty="0"/>
        </a:p>
      </dsp:txBody>
      <dsp:txXfrm rot="5400000">
        <a:off x="4297813" y="-1130776"/>
        <a:ext cx="1282869" cy="7115392"/>
      </dsp:txXfrm>
    </dsp:sp>
    <dsp:sp modelId="{0CFEE9E8-694F-4F35-AC1C-8757BFE32886}">
      <dsp:nvSpPr>
        <dsp:cNvPr id="0" name=""/>
        <dsp:cNvSpPr/>
      </dsp:nvSpPr>
      <dsp:spPr>
        <a:xfrm rot="5400000">
          <a:off x="-296046" y="3864498"/>
          <a:ext cx="1973645" cy="138155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3</a:t>
          </a:r>
          <a:endParaRPr lang="ru-RU" sz="3800" kern="1200" dirty="0"/>
        </a:p>
      </dsp:txBody>
      <dsp:txXfrm rot="5400000">
        <a:off x="-296046" y="3864498"/>
        <a:ext cx="1973645" cy="1381551"/>
      </dsp:txXfrm>
    </dsp:sp>
    <dsp:sp modelId="{13B40BB3-13A9-4AA1-B1AE-2CBBAEC0C8E6}">
      <dsp:nvSpPr>
        <dsp:cNvPr id="0" name=""/>
        <dsp:cNvSpPr/>
      </dsp:nvSpPr>
      <dsp:spPr>
        <a:xfrm rot="5400000">
          <a:off x="4297813" y="652189"/>
          <a:ext cx="1282869" cy="71153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500" kern="1200" dirty="0" smtClean="0"/>
            <a:t>Средства </a:t>
          </a:r>
          <a:r>
            <a:rPr lang="ru-RU" sz="3500" kern="1200" dirty="0" smtClean="0"/>
            <a:t>развития творческой выразительности</a:t>
          </a:r>
          <a:endParaRPr lang="ru-RU" sz="3500" kern="1200" dirty="0"/>
        </a:p>
      </dsp:txBody>
      <dsp:txXfrm rot="5400000">
        <a:off x="4297813" y="652189"/>
        <a:ext cx="1282869" cy="711539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947275-7340-4C09-8264-3CC455800349}">
      <dsp:nvSpPr>
        <dsp:cNvPr id="0" name=""/>
        <dsp:cNvSpPr/>
      </dsp:nvSpPr>
      <dsp:spPr>
        <a:xfrm>
          <a:off x="0" y="1319985"/>
          <a:ext cx="6096000" cy="403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5E7E4B-6DCE-45D0-A5B4-B96DA8F0A75A}">
      <dsp:nvSpPr>
        <dsp:cNvPr id="0" name=""/>
        <dsp:cNvSpPr/>
      </dsp:nvSpPr>
      <dsp:spPr>
        <a:xfrm>
          <a:off x="291708" y="0"/>
          <a:ext cx="5804291" cy="15285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Изменить атмосферу в классе, сделать её комфортной</a:t>
          </a:r>
          <a:endParaRPr lang="ru-RU" sz="2400" kern="1200" dirty="0"/>
        </a:p>
      </dsp:txBody>
      <dsp:txXfrm>
        <a:off x="291708" y="0"/>
        <a:ext cx="5804291" cy="1528545"/>
      </dsp:txXfrm>
    </dsp:sp>
    <dsp:sp modelId="{E7C637F6-8AA4-4683-A953-9B5DC74AC2A7}">
      <dsp:nvSpPr>
        <dsp:cNvPr id="0" name=""/>
        <dsp:cNvSpPr/>
      </dsp:nvSpPr>
      <dsp:spPr>
        <a:xfrm>
          <a:off x="0" y="2172667"/>
          <a:ext cx="6096000" cy="403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FD691B-7809-40C2-9E4E-99EB3A013891}">
      <dsp:nvSpPr>
        <dsp:cNvPr id="0" name=""/>
        <dsp:cNvSpPr/>
      </dsp:nvSpPr>
      <dsp:spPr>
        <a:xfrm>
          <a:off x="288032" y="1836176"/>
          <a:ext cx="5804291" cy="59924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Сделать её творческой и продуктивной</a:t>
          </a:r>
          <a:endParaRPr lang="ru-RU" sz="2400" kern="1200" dirty="0"/>
        </a:p>
      </dsp:txBody>
      <dsp:txXfrm>
        <a:off x="288032" y="1836176"/>
        <a:ext cx="5804291" cy="599241"/>
      </dsp:txXfrm>
    </dsp:sp>
    <dsp:sp modelId="{D21B64E5-19D9-42DF-AE02-526EBE0F50FB}">
      <dsp:nvSpPr>
        <dsp:cNvPr id="0" name=""/>
        <dsp:cNvSpPr/>
      </dsp:nvSpPr>
      <dsp:spPr>
        <a:xfrm>
          <a:off x="0" y="3889680"/>
          <a:ext cx="6096000" cy="403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C29D57-232D-4E5D-A62D-9B5735D22EBE}">
      <dsp:nvSpPr>
        <dsp:cNvPr id="0" name=""/>
        <dsp:cNvSpPr/>
      </dsp:nvSpPr>
      <dsp:spPr>
        <a:xfrm>
          <a:off x="290214" y="2662267"/>
          <a:ext cx="5804291" cy="14635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Проверить, как ученики запомнили важнейшие понятия темы</a:t>
          </a:r>
          <a:endParaRPr lang="ru-RU" sz="2400" kern="1200" dirty="0"/>
        </a:p>
      </dsp:txBody>
      <dsp:txXfrm>
        <a:off x="290214" y="2662267"/>
        <a:ext cx="5804291" cy="1463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BCD31-96FC-4ECD-B6E9-6D41BC309056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A7324-1436-4B0B-8621-D61A2943D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A7324-1436-4B0B-8621-D61A2943DBC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A7F87-3795-4B3D-930C-B2BA5953CF13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2418F-D86E-47F4-8DC1-664899DC4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A7F87-3795-4B3D-930C-B2BA5953CF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2418F-D86E-47F4-8DC1-664899DC44D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A7F87-3795-4B3D-930C-B2BA5953CF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2418F-D86E-47F4-8DC1-664899DC44D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A7F87-3795-4B3D-930C-B2BA5953CF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2418F-D86E-47F4-8DC1-664899DC44D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A7F87-3795-4B3D-930C-B2BA5953C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2418F-D86E-47F4-8DC1-664899DC4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8496944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Прием синквейна на занятиях английского языка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32656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3E0000"/>
                </a:solidFill>
              </a:rPr>
              <a:t>Муниципальное учреждение  дополнительного образования «Дом детского творчества» п. Чульман Нерюнгринского района</a:t>
            </a:r>
            <a:endParaRPr lang="ru-RU" sz="2400" dirty="0">
              <a:solidFill>
                <a:srgbClr val="3E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5085184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A0000"/>
                </a:solidFill>
              </a:rPr>
              <a:t>Педагог доп.образования</a:t>
            </a:r>
          </a:p>
          <a:p>
            <a:r>
              <a:rPr lang="ru-RU" sz="2400" b="1" dirty="0" smtClean="0">
                <a:solidFill>
                  <a:srgbClr val="9A0000"/>
                </a:solidFill>
              </a:rPr>
              <a:t>Ланкина Наталья Львовна</a:t>
            </a:r>
            <a:endParaRPr lang="ru-RU" sz="2400" b="1" dirty="0">
              <a:solidFill>
                <a:srgbClr val="9A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616530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E0000"/>
                </a:solidFill>
              </a:rPr>
              <a:t>2017 год</a:t>
            </a:r>
            <a:endParaRPr lang="ru-RU" b="1" dirty="0">
              <a:solidFill>
                <a:srgbClr val="3E0000"/>
              </a:solidFill>
            </a:endParaRPr>
          </a:p>
        </p:txBody>
      </p:sp>
      <p:pic>
        <p:nvPicPr>
          <p:cNvPr id="1026" name="Picture 2" descr="E:\картинки для ланкиной\zagruzheno-728x60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17465"/>
            <a:ext cx="3203848" cy="264053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2996952"/>
            <a:ext cx="9144000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dirty="0" smtClean="0">
                <a:solidFill>
                  <a:srgbClr val="3E0000"/>
                </a:solidFill>
              </a:rPr>
              <a:t>О</a:t>
            </a:r>
            <a:r>
              <a:rPr lang="ru-RU" sz="3200" dirty="0" smtClean="0">
                <a:solidFill>
                  <a:srgbClr val="3E0000"/>
                </a:solidFill>
              </a:rPr>
              <a:t>бобщение опыта </a:t>
            </a:r>
            <a:endParaRPr lang="ru-RU" sz="3200" dirty="0" smtClean="0">
              <a:solidFill>
                <a:srgbClr val="3E0000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ru-RU" sz="3200" dirty="0" smtClean="0">
                <a:solidFill>
                  <a:srgbClr val="3E0000"/>
                </a:solidFill>
              </a:rPr>
              <a:t>по технологии развития критического мышления</a:t>
            </a:r>
            <a:endParaRPr lang="ru-RU" sz="3200" dirty="0">
              <a:solidFill>
                <a:srgbClr val="3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применения синквейнов на занятиях в группах английского языка</a:t>
            </a:r>
          </a:p>
        </p:txBody>
      </p:sp>
      <p:pic>
        <p:nvPicPr>
          <p:cNvPr id="1026" name="Picture 2" descr="E:\Фотографии\IMG_20140212_152857.jpg"/>
          <p:cNvPicPr>
            <a:picLocks noChangeAspect="1" noChangeArrowheads="1"/>
          </p:cNvPicPr>
          <p:nvPr/>
        </p:nvPicPr>
        <p:blipFill>
          <a:blip r:embed="rId2" cstate="print"/>
          <a:srcRect l="10218" t="13624" r="3660"/>
          <a:stretch>
            <a:fillRect/>
          </a:stretch>
        </p:blipFill>
        <p:spPr bwMode="auto">
          <a:xfrm>
            <a:off x="1763688" y="2636912"/>
            <a:ext cx="5611595" cy="4221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3608" y="180176"/>
            <a:ext cx="7525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Вариации синквейнов. Традиционный</a:t>
            </a:r>
            <a:endParaRPr lang="ru-RU" sz="4400" b="1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916832"/>
          <a:ext cx="8496944" cy="21336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248029"/>
                <a:gridCol w="4248915"/>
              </a:tblGrid>
              <a:tr h="4032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/>
                        <a:t>English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dirty="0"/>
                        <a:t>Английский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2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/>
                        <a:t>Interesting, useful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dirty="0"/>
                        <a:t>Интересный, полезный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2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/>
                        <a:t>To learn, to read, to create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dirty="0"/>
                        <a:t>Познавать, читать, творить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2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/>
                        <a:t>I want to speak well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dirty="0"/>
                        <a:t>Я хочу хорошо говорить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2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/>
                        <a:t>Career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dirty="0"/>
                        <a:t>Карьера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218" name="Picture 2" descr="E:\картинки для ланкиной\175585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221088"/>
            <a:ext cx="7084083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668" y="188640"/>
            <a:ext cx="89353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Вариации синквейнов. </a:t>
            </a:r>
            <a:endParaRPr lang="ru-RU" sz="4400" b="1" dirty="0" smtClean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ru-RU" sz="44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Обратный</a:t>
            </a:r>
            <a:endParaRPr lang="ru-RU" sz="4400" b="1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1772816"/>
          <a:ext cx="8640960" cy="18288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880320"/>
                <a:gridCol w="2880320"/>
                <a:gridCol w="288032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0" dirty="0"/>
                        <a:t>Granny	</a:t>
                      </a:r>
                      <a:endParaRPr lang="ru-RU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0"/>
                        <a:t>Бабуля</a:t>
                      </a:r>
                      <a:endParaRPr lang="ru-RU" sz="2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0"/>
                        <a:t>Saint</a:t>
                      </a:r>
                      <a:endParaRPr lang="ru-RU" sz="2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0" dirty="0"/>
                        <a:t>Kind, pretty</a:t>
                      </a:r>
                      <a:endParaRPr lang="ru-RU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0" dirty="0"/>
                        <a:t>Добрая, милая</a:t>
                      </a:r>
                      <a:endParaRPr lang="ru-RU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0"/>
                        <a:t>I value her, am proud</a:t>
                      </a:r>
                      <a:endParaRPr lang="ru-RU" sz="2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0"/>
                        <a:t>Cooks, knits, sews</a:t>
                      </a:r>
                      <a:endParaRPr lang="ru-RU" sz="2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0" dirty="0"/>
                        <a:t>Готовит, вяжет, </a:t>
                      </a:r>
                      <a:r>
                        <a:rPr lang="en-US" sz="2400" b="0" dirty="0" err="1"/>
                        <a:t>шьёт</a:t>
                      </a:r>
                      <a:endParaRPr lang="ru-RU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0" dirty="0"/>
                        <a:t>Cooks, knits, sews</a:t>
                      </a:r>
                      <a:endParaRPr lang="ru-RU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0" dirty="0"/>
                        <a:t>I value her, am proud</a:t>
                      </a:r>
                      <a:endParaRPr lang="ru-RU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dirty="0"/>
                        <a:t>Я ценю ее и горжусь</a:t>
                      </a:r>
                      <a:endParaRPr lang="ru-RU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0" dirty="0"/>
                        <a:t>Kind, pretty</a:t>
                      </a:r>
                      <a:endParaRPr lang="ru-RU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0"/>
                        <a:t>Saint</a:t>
                      </a:r>
                      <a:endParaRPr lang="ru-RU" sz="2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0"/>
                        <a:t>Святая	</a:t>
                      </a:r>
                      <a:endParaRPr lang="ru-RU" sz="2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0" dirty="0"/>
                        <a:t>Granny</a:t>
                      </a:r>
                      <a:endParaRPr lang="ru-RU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4005064"/>
          <a:ext cx="8640960" cy="18288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880320"/>
                <a:gridCol w="2880320"/>
                <a:gridCol w="288032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Brother</a:t>
                      </a:r>
                      <a:endParaRPr lang="ru-RU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Брат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Shield</a:t>
                      </a:r>
                      <a:endParaRPr lang="ru-RU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Cool, strong</a:t>
                      </a:r>
                      <a:endParaRPr lang="ru-RU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Крутой, сильный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am proud of him</a:t>
                      </a:r>
                      <a:endParaRPr lang="ru-RU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Help, teach, stand by</a:t>
                      </a:r>
                      <a:endParaRPr lang="ru-RU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Помогает, учит, защищает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Help, teach, stand by</a:t>
                      </a:r>
                      <a:endParaRPr lang="ru-RU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am proud of him</a:t>
                      </a:r>
                      <a:endParaRPr lang="ru-RU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Гордость – мой брат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Cool, strong</a:t>
                      </a:r>
                      <a:endParaRPr lang="ru-RU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Shield</a:t>
                      </a:r>
                      <a:endParaRPr lang="ru-RU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Щит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Brother</a:t>
                      </a:r>
                      <a:endParaRPr lang="ru-RU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668" y="188640"/>
            <a:ext cx="89353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Вариации синквейнов. </a:t>
            </a:r>
            <a:endParaRPr lang="ru-RU" sz="4400" b="1" dirty="0" smtClean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ru-RU" sz="44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Зеркальный</a:t>
            </a:r>
            <a:endParaRPr lang="ru-RU" sz="4400" b="1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2276872"/>
          <a:ext cx="8568954" cy="36576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284477"/>
                <a:gridCol w="4284477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Fox</a:t>
                      </a:r>
                      <a:endParaRPr lang="ru-RU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Лиса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Red, cunning</a:t>
                      </a:r>
                      <a:endParaRPr lang="ru-RU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/>
                        <a:t>Рыжая, хитрая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Hunting, stealing, catching</a:t>
                      </a:r>
                      <a:endParaRPr lang="ru-RU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/>
                        <a:t>Охотясь, крадя, утаскивая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Beautiful forest cheat</a:t>
                      </a:r>
                      <a:endParaRPr lang="ru-RU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Лесная красавица-плутовка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Animal</a:t>
                      </a:r>
                      <a:endParaRPr lang="ru-RU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Животное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Animal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Животное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Beautiful forest cheat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Лесная красавица-плутовка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Hunting, stealing, catching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Охотясь, воруя, утаскивая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Red, cunning</a:t>
                      </a:r>
                      <a:endParaRPr lang="ru-RU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Рыжая, хитрая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Fox</a:t>
                      </a:r>
                      <a:endParaRPr lang="ru-RU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Лиса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668" y="188640"/>
            <a:ext cx="89353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Вариации синквейнов. </a:t>
            </a:r>
            <a:endParaRPr lang="ru-RU" sz="4400" b="1" dirty="0" smtClean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ru-RU" sz="44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Бабочка</a:t>
            </a:r>
            <a:endParaRPr lang="ru-RU" sz="4400" b="1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988840"/>
          <a:ext cx="8640962" cy="36576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320481"/>
                <a:gridCol w="4320481"/>
              </a:tblGrid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/>
                        <a:t>                                    </a:t>
                      </a:r>
                      <a:r>
                        <a:rPr lang="ru-RU" sz="2400" dirty="0"/>
                        <a:t>  </a:t>
                      </a:r>
                      <a:r>
                        <a:rPr lang="en-US" sz="2400" dirty="0"/>
                        <a:t>A boy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/>
                        <a:t>A car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/>
                        <a:t>                          </a:t>
                      </a:r>
                      <a:r>
                        <a:rPr lang="ru-RU" sz="2400" dirty="0"/>
                        <a:t>        </a:t>
                      </a:r>
                      <a:r>
                        <a:rPr lang="en-US" sz="2400" dirty="0"/>
                        <a:t> Cool, strong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/>
                        <a:t>Speed, cool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/>
                        <a:t>           </a:t>
                      </a:r>
                      <a:r>
                        <a:rPr lang="ru-RU" sz="2400" dirty="0"/>
                        <a:t>        </a:t>
                      </a:r>
                      <a:r>
                        <a:rPr lang="en-US" sz="2400" dirty="0"/>
                        <a:t>Stands by, play, help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/>
                        <a:t>Drive, help, save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/>
                        <a:t>               </a:t>
                      </a:r>
                      <a:r>
                        <a:rPr lang="ru-RU" sz="2400" dirty="0"/>
                        <a:t>         </a:t>
                      </a:r>
                      <a:r>
                        <a:rPr lang="en-US" sz="2400" dirty="0"/>
                        <a:t>   I am always cool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/>
                        <a:t>I want a car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/>
                        <a:t>                                  </a:t>
                      </a:r>
                      <a:r>
                        <a:rPr lang="ru-RU" sz="2400"/>
                        <a:t>        </a:t>
                      </a:r>
                      <a:r>
                        <a:rPr lang="en-US" sz="2400"/>
                        <a:t> Fighter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/>
                        <a:t>A present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/>
                        <a:t>                               Мальчик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Машина</a:t>
                      </a:r>
                      <a:r>
                        <a:rPr lang="en-US" sz="2400" dirty="0"/>
                        <a:t>   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/>
                        <a:t>             Крутой, сильный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Скоростная, крутая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/>
                        <a:t>  Защищает, играет, помогает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Возит, удивляет, забавляет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/>
                        <a:t>           Я всегда во всем крутой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Я хочу машину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dirty="0"/>
                        <a:t>                                              </a:t>
                      </a:r>
                      <a:r>
                        <a:rPr lang="ru-RU" sz="2400" dirty="0" smtClean="0"/>
                        <a:t>Боец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Подарок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147" name="Picture 3" descr="E:\картинки для ланкиной\121935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620688"/>
            <a:ext cx="7718156" cy="5479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668" y="188640"/>
            <a:ext cx="86838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Вариации синквейнов. </a:t>
            </a:r>
            <a:r>
              <a:rPr lang="ru-RU" sz="44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Венок</a:t>
            </a:r>
            <a:endParaRPr lang="ru-RU" sz="4400" b="1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771800" y="1268760"/>
          <a:ext cx="3607788" cy="15240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60778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Трой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Умный, крутой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Умеет, говорить, пользоваться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Он может выращивать деревья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Гений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940152" y="2852936"/>
          <a:ext cx="3039110" cy="15240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03911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Гений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Умный, музыкальный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Играет на пианино, гитаре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Читает стихи до утра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Трой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292080" y="5013176"/>
          <a:ext cx="3463772" cy="15240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463772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Мальчик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Неспособный, слабый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Не может лазить по деревьям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Я верю в него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Трой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20" y="5013176"/>
          <a:ext cx="3607787" cy="15240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607787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Мальчик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Английский, японский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Будет, играть, лазить танцевать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Будет в этом преуспевать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Гений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1520" y="2924944"/>
          <a:ext cx="3463771" cy="15240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463771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Гений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Креативный, трудолюбивый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Знает, помогает, действует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С хорошим чувством юмора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Мой друг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17" name="Группа 16"/>
          <p:cNvGrpSpPr/>
          <p:nvPr/>
        </p:nvGrpSpPr>
        <p:grpSpPr>
          <a:xfrm>
            <a:off x="1331640" y="836712"/>
            <a:ext cx="6552728" cy="6021288"/>
            <a:chOff x="1331640" y="836712"/>
            <a:chExt cx="6552728" cy="6021288"/>
          </a:xfrm>
        </p:grpSpPr>
        <p:sp>
          <p:nvSpPr>
            <p:cNvPr id="3" name="Овал 2"/>
            <p:cNvSpPr/>
            <p:nvPr/>
          </p:nvSpPr>
          <p:spPr>
            <a:xfrm>
              <a:off x="1691680" y="1484784"/>
              <a:ext cx="5760640" cy="4896544"/>
            </a:xfrm>
            <a:prstGeom prst="ellipse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4283968" y="836712"/>
              <a:ext cx="1296144" cy="1224136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 cmpd="sng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6300192" y="1628800"/>
              <a:ext cx="1296144" cy="1224136"/>
            </a:xfrm>
            <a:prstGeom prst="ellipse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cmpd="sng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6588224" y="4077072"/>
              <a:ext cx="1296144" cy="1224136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 cmpd="sng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3923928" y="5633864"/>
              <a:ext cx="1296144" cy="1224136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  <a:ln cmpd="sng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331640" y="4149080"/>
              <a:ext cx="1296144" cy="1224136"/>
            </a:xfrm>
            <a:prstGeom prst="ellipse">
              <a:avLst/>
            </a:prstGeom>
            <a:blipFill>
              <a:blip r:embed="rId6" cstate="print"/>
              <a:stretch>
                <a:fillRect/>
              </a:stretch>
            </a:blipFill>
            <a:ln cmpd="sng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1475656" y="1772816"/>
              <a:ext cx="1296144" cy="1224136"/>
            </a:xfrm>
            <a:prstGeom prst="ellipse">
              <a:avLst/>
            </a:prstGeom>
            <a:blipFill>
              <a:blip r:embed="rId7" cstate="print"/>
              <a:stretch>
                <a:fillRect/>
              </a:stretch>
            </a:blipFill>
            <a:ln cmpd="sng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668" y="188640"/>
            <a:ext cx="86838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работы с текстом</a:t>
            </a:r>
          </a:p>
          <a:p>
            <a:pPr algn="ctr"/>
            <a:r>
              <a:rPr lang="ru-RU" sz="44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«90-летие поселка Чульман»</a:t>
            </a:r>
            <a:endParaRPr lang="ru-RU" sz="4400" b="1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51520" y="2060848"/>
            <a:ext cx="2736304" cy="1872208"/>
          </a:xfrm>
          <a:prstGeom prst="round2Diag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03848" y="2060848"/>
            <a:ext cx="2736304" cy="1872208"/>
          </a:xfrm>
          <a:prstGeom prst="round2Diag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156176" y="2060848"/>
            <a:ext cx="2736304" cy="1872208"/>
          </a:xfrm>
          <a:prstGeom prst="round2Diag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51520" y="4293096"/>
            <a:ext cx="2736304" cy="1872208"/>
          </a:xfrm>
          <a:prstGeom prst="round2Diag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203848" y="4293096"/>
            <a:ext cx="2736304" cy="1872208"/>
          </a:xfrm>
          <a:prstGeom prst="round2Diag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156176" y="4293096"/>
            <a:ext cx="2736304" cy="1872208"/>
          </a:xfrm>
          <a:prstGeom prst="round2Diag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33696" y="2210624"/>
          <a:ext cx="2808312" cy="18288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808312"/>
              </a:tblGrid>
              <a:tr h="178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Town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50" marR="67050" marT="0" marB="0"/>
                </a:tc>
              </a:tr>
              <a:tr h="178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/>
                        <a:t>Memorial, </a:t>
                      </a:r>
                      <a:r>
                        <a:rPr lang="en-US" sz="2400" dirty="0" smtClean="0"/>
                        <a:t>traditional</a:t>
                      </a:r>
                      <a:endParaRPr lang="ru-RU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50" marR="67050" marT="0" marB="0"/>
                </a:tc>
              </a:tr>
              <a:tr h="178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/>
                        <a:t>Gave, put, is</a:t>
                      </a:r>
                      <a:endParaRPr lang="ru-RU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50" marR="67050" marT="0" marB="0"/>
                </a:tc>
              </a:tr>
              <a:tr h="178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/>
                        <a:t>It’s a good tradition</a:t>
                      </a:r>
                      <a:endParaRPr lang="ru-RU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50" marR="67050" marT="0" marB="0"/>
                </a:tc>
              </a:tr>
              <a:tr h="178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/>
                        <a:t> Chulman</a:t>
                      </a:r>
                      <a:endParaRPr lang="ru-RU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50" marR="67050" marT="0" marB="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42008" y="2210624"/>
          <a:ext cx="3099712" cy="18288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099712"/>
              </a:tblGrid>
              <a:tr h="178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200" dirty="0"/>
                        <a:t>2. I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50" marR="67050" marT="0" marB="0"/>
                </a:tc>
              </a:tr>
              <a:tr h="178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</a:rPr>
                        <a:t>Park, church</a:t>
                      </a:r>
                      <a:endParaRPr lang="ru-RU" sz="2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50" marR="67050" marT="0" marB="0"/>
                </a:tc>
              </a:tr>
              <a:tr h="178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200" dirty="0"/>
                        <a:t>Born, be fond of, learn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50" marR="67050" marT="0" marB="0"/>
                </a:tc>
              </a:tr>
              <a:tr h="178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200" dirty="0"/>
                        <a:t>It is the best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50" marR="67050" marT="0" marB="0"/>
                </a:tc>
              </a:tr>
              <a:tr h="178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200" dirty="0"/>
                        <a:t>Citizen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50" marR="6705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29696" y="2218968"/>
          <a:ext cx="2843808" cy="18288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843808"/>
              </a:tblGrid>
              <a:tr h="1788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200" dirty="0"/>
                        <a:t>3. Utersney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50" marR="67050" marT="0" marB="0"/>
                </a:tc>
              </a:tr>
              <a:tr h="1788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200" dirty="0"/>
                        <a:t>Famous, wild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50" marR="67050" marT="0" marB="0"/>
                </a:tc>
              </a:tr>
              <a:tr h="1788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</a:rPr>
                        <a:t>Called, lived, hoped</a:t>
                      </a:r>
                      <a:endParaRPr lang="ru-RU" sz="2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50" marR="67050" marT="0" marB="0"/>
                </a:tc>
              </a:tr>
              <a:tr h="1788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200" dirty="0"/>
                        <a:t>All built the BAM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50" marR="67050" marT="0" marB="0"/>
                </a:tc>
              </a:tr>
              <a:tr h="1788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200" dirty="0"/>
                        <a:t>Chulman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50" marR="6705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33696" y="4298856"/>
          <a:ext cx="2736304" cy="18288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736304"/>
              </a:tblGrid>
              <a:tr h="1788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200" dirty="0"/>
                        <a:t>4. Airport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50" marR="67050" marT="0" marB="0"/>
                </a:tc>
              </a:tr>
              <a:tr h="1788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200" dirty="0"/>
                        <a:t>Annual, unique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50" marR="67050" marT="0" marB="0"/>
                </a:tc>
              </a:tr>
              <a:tr h="1788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200" dirty="0"/>
                        <a:t>Welcome, fly, swim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50" marR="67050" marT="0" marB="0"/>
                </a:tc>
              </a:tr>
              <a:tr h="1788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</a:rPr>
                        <a:t>It’s in my heart</a:t>
                      </a:r>
                      <a:endParaRPr lang="ru-RU" sz="2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50" marR="67050" marT="0" marB="0"/>
                </a:tc>
              </a:tr>
              <a:tr h="1788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200" dirty="0"/>
                        <a:t>Nakhot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50" marR="67050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970000" y="4298856"/>
          <a:ext cx="3168352" cy="18288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168352"/>
              </a:tblGrid>
              <a:tr h="1788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200" dirty="0"/>
                        <a:t>5</a:t>
                      </a:r>
                      <a:r>
                        <a:rPr lang="en-US" sz="2400" kern="1200" dirty="0" smtClean="0"/>
                        <a:t>.</a:t>
                      </a:r>
                      <a:r>
                        <a:rPr lang="ru-RU" sz="2400" kern="1200" dirty="0" smtClean="0"/>
                        <a:t> </a:t>
                      </a:r>
                      <a:r>
                        <a:rPr lang="en-US" sz="2400" kern="1200" dirty="0" smtClean="0"/>
                        <a:t>Forest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50" marR="67050" marT="0" marB="0"/>
                </a:tc>
              </a:tr>
              <a:tr h="1788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200" dirty="0"/>
                        <a:t>Wild, rich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50" marR="67050" marT="0" marB="0"/>
                </a:tc>
              </a:tr>
              <a:tr h="1788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200" dirty="0"/>
                        <a:t>Protect, be proud of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50" marR="67050" marT="0" marB="0"/>
                </a:tc>
              </a:tr>
              <a:tr h="1788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200" dirty="0"/>
                        <a:t>It is my Yakutya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50" marR="67050" marT="0" marB="0"/>
                </a:tc>
              </a:tr>
              <a:tr h="1788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</a:rPr>
                        <a:t>Taiga</a:t>
                      </a:r>
                      <a:endParaRPr lang="ru-RU" sz="2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50" marR="67050" marT="0" marB="0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138352" y="4298856"/>
          <a:ext cx="2808312" cy="18288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808312"/>
              </a:tblGrid>
              <a:tr h="1788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</a:rPr>
                        <a:t>Town</a:t>
                      </a:r>
                      <a:endParaRPr lang="ru-RU" sz="2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50" marR="67050" marT="0" marB="0"/>
                </a:tc>
              </a:tr>
              <a:tr h="1788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</a:rPr>
                        <a:t>Park, church</a:t>
                      </a:r>
                      <a:endParaRPr lang="ru-RU" sz="2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50" marR="67050" marT="0" marB="0"/>
                </a:tc>
              </a:tr>
              <a:tr h="1788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</a:rPr>
                        <a:t>Called, lived, hoped</a:t>
                      </a:r>
                      <a:endParaRPr lang="ru-RU" sz="2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50" marR="67050" marT="0" marB="0"/>
                </a:tc>
              </a:tr>
              <a:tr h="1788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</a:rPr>
                        <a:t>It’s in my heart</a:t>
                      </a:r>
                      <a:endParaRPr lang="ru-RU" sz="2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50" marR="67050" marT="0" marB="0"/>
                </a:tc>
              </a:tr>
              <a:tr h="1788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</a:rPr>
                        <a:t>Taiga</a:t>
                      </a:r>
                      <a:endParaRPr lang="ru-RU" sz="2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50" marR="67050" marT="0" marB="0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08668" y="188640"/>
            <a:ext cx="86838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работы с текстом</a:t>
            </a:r>
          </a:p>
          <a:p>
            <a:pPr algn="ctr"/>
            <a:r>
              <a:rPr lang="ru-RU" sz="44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«90-летие поселка Чульман»</a:t>
            </a:r>
            <a:endParaRPr lang="ru-RU" sz="4400" b="1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2210624"/>
          <a:ext cx="3042008" cy="15240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042008"/>
              </a:tblGrid>
              <a:tr h="178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</a:rPr>
                        <a:t> Город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50" marR="67050" marT="0" marB="0"/>
                </a:tc>
              </a:tr>
              <a:tr h="178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Памятник, война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50" marR="67050" marT="0" marB="0"/>
                </a:tc>
              </a:tr>
              <a:tr h="178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Давать, быть, возлагать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50" marR="67050" marT="0" marB="0"/>
                </a:tc>
              </a:tr>
              <a:tr h="178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Это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хорошая традиция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50" marR="67050" marT="0" marB="0"/>
                </a:tc>
              </a:tr>
              <a:tr h="178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Чульман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50" marR="67050" marT="0" marB="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987824" y="2210624"/>
          <a:ext cx="3153896" cy="15240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153896"/>
              </a:tblGrid>
              <a:tr h="178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200" dirty="0"/>
                        <a:t>2. </a:t>
                      </a:r>
                      <a:r>
                        <a:rPr lang="ru-RU" sz="2000" kern="1200" dirty="0" smtClean="0"/>
                        <a:t>Я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50" marR="67050" marT="0" marB="0"/>
                </a:tc>
              </a:tr>
              <a:tr h="178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</a:rPr>
                        <a:t>Парк, церковь</a:t>
                      </a:r>
                      <a:endParaRPr lang="ru-RU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50" marR="67050" marT="0" marB="0"/>
                </a:tc>
              </a:tr>
              <a:tr h="178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Родиться,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любить, изучать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50" marR="67050" marT="0" marB="0"/>
                </a:tc>
              </a:tr>
              <a:tr h="178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Он самый лучший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50" marR="67050" marT="0" marB="0"/>
                </a:tc>
              </a:tr>
              <a:tr h="178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Гражданин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50" marR="6705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940152" y="2218968"/>
          <a:ext cx="3203848" cy="15240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203848"/>
              </a:tblGrid>
              <a:tr h="1788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 dirty="0"/>
                        <a:t>3. </a:t>
                      </a:r>
                      <a:r>
                        <a:rPr lang="ru-RU" sz="2000" kern="1200" dirty="0" smtClean="0"/>
                        <a:t>Утесный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50" marR="67050" marT="0" marB="0"/>
                </a:tc>
              </a:tr>
              <a:tr h="1788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Известный, дикий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50" marR="67050" marT="0" marB="0"/>
                </a:tc>
              </a:tr>
              <a:tr h="1788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</a:rPr>
                        <a:t>Назвали, жили, надеялись</a:t>
                      </a:r>
                      <a:endParaRPr lang="ru-RU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50" marR="67050" marT="0" marB="0"/>
                </a:tc>
              </a:tr>
              <a:tr h="1788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Все строили БАМ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50" marR="67050" marT="0" marB="0"/>
                </a:tc>
              </a:tr>
              <a:tr h="1788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Чульман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50" marR="6705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4298856"/>
          <a:ext cx="3131840" cy="15240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131840"/>
              </a:tblGrid>
              <a:tr h="1788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 dirty="0"/>
                        <a:t>4. </a:t>
                      </a:r>
                      <a:r>
                        <a:rPr lang="ru-RU" sz="2000" kern="1200" dirty="0" smtClean="0"/>
                        <a:t>Аэропорт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50" marR="67050" marT="0" marB="0"/>
                </a:tc>
              </a:tr>
              <a:tr h="1788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Ежегодный, уникальный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50" marR="67050" marT="0" marB="0"/>
                </a:tc>
              </a:tr>
              <a:tr h="1788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Добро пожаловать, гостить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50" marR="67050" marT="0" marB="0"/>
                </a:tc>
              </a:tr>
              <a:tr h="1788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</a:rPr>
                        <a:t>Он в моем</a:t>
                      </a:r>
                      <a:r>
                        <a:rPr lang="ru-RU" sz="2000" b="1" kern="1200" baseline="0" dirty="0" smtClean="0">
                          <a:solidFill>
                            <a:srgbClr val="FF0000"/>
                          </a:solidFill>
                        </a:rPr>
                        <a:t> сердце</a:t>
                      </a:r>
                      <a:endParaRPr lang="ru-RU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50" marR="67050" marT="0" marB="0"/>
                </a:tc>
              </a:tr>
              <a:tr h="1788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Нахот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50" marR="67050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77736" y="4314488"/>
          <a:ext cx="3240360" cy="149352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240360"/>
              </a:tblGrid>
              <a:tr h="1788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 dirty="0" smtClean="0"/>
                        <a:t>5.</a:t>
                      </a:r>
                      <a:r>
                        <a:rPr lang="ru-RU" sz="2000" kern="1200" baseline="0" dirty="0" smtClean="0"/>
                        <a:t> Лес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50" marR="67050" marT="0" marB="0"/>
                </a:tc>
              </a:tr>
              <a:tr h="1788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Дикий, богатый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50" marR="67050" marT="0" marB="0"/>
                </a:tc>
              </a:tr>
              <a:tr h="1788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Гордиться, защищать, знать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50" marR="67050" marT="0" marB="0"/>
                </a:tc>
              </a:tr>
              <a:tr h="1788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Это моя Якутия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50" marR="67050" marT="0" marB="0"/>
                </a:tc>
              </a:tr>
              <a:tr h="1788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</a:rPr>
                        <a:t>Тайга</a:t>
                      </a:r>
                      <a:endParaRPr lang="ru-RU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50" marR="67050" marT="0" marB="0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012160" y="4298856"/>
          <a:ext cx="3131840" cy="15240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131840"/>
              </a:tblGrid>
              <a:tr h="1788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</a:rPr>
                        <a:t>6. Город</a:t>
                      </a:r>
                      <a:endParaRPr lang="ru-RU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50" marR="67050" marT="0" marB="0"/>
                </a:tc>
              </a:tr>
              <a:tr h="1788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</a:rPr>
                        <a:t>Парк, церковь</a:t>
                      </a:r>
                      <a:endParaRPr lang="ru-RU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50" marR="67050" marT="0" marB="0"/>
                </a:tc>
              </a:tr>
              <a:tr h="1788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</a:rPr>
                        <a:t>Назвали, жили, надеялись</a:t>
                      </a:r>
                      <a:endParaRPr lang="ru-RU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50" marR="67050" marT="0" marB="0"/>
                </a:tc>
              </a:tr>
              <a:tr h="1788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</a:rPr>
                        <a:t>Он в моем сердце</a:t>
                      </a:r>
                      <a:endParaRPr lang="ru-RU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50" marR="67050" marT="0" marB="0"/>
                </a:tc>
              </a:tr>
              <a:tr h="1788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</a:rPr>
                        <a:t>Тайга</a:t>
                      </a:r>
                      <a:endParaRPr lang="ru-RU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50" marR="67050" marT="0" marB="0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08668" y="188640"/>
            <a:ext cx="86838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работы с текстом</a:t>
            </a:r>
          </a:p>
          <a:p>
            <a:pPr algn="ctr"/>
            <a:r>
              <a:rPr lang="ru-RU" sz="44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«90-летие поселка Чульман»</a:t>
            </a:r>
            <a:endParaRPr lang="ru-RU" sz="4400" b="1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780928"/>
            <a:ext cx="86838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6000" b="1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2915816" y="4509120"/>
            <a:ext cx="5976664" cy="180020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3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0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Неумение критически работать с </a:t>
            </a:r>
            <a:r>
              <a:rPr lang="ru-RU" sz="40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информацией</a:t>
            </a:r>
            <a:endParaRPr lang="ru-RU" sz="4000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43808" y="2420888"/>
            <a:ext cx="5976664" cy="180020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3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0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Способность </a:t>
            </a:r>
            <a:r>
              <a:rPr lang="ru-RU" sz="40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sz="40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творческому саморазвитию</a:t>
            </a:r>
            <a:endParaRPr lang="ru-RU" sz="4000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43808" y="332656"/>
            <a:ext cx="5976664" cy="1872208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3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0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Выразительность речи</a:t>
            </a:r>
            <a:endParaRPr lang="ru-RU" sz="4000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1760" y="332656"/>
            <a:ext cx="936104" cy="6048672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rgbClr val="FFC5C5"/>
              </a:gs>
              <a:gs pos="100000">
                <a:srgbClr val="FFE285"/>
              </a:gs>
            </a:gsLst>
            <a:lin ang="5400000" scaled="0"/>
          </a:gradFill>
          <a:ln>
            <a:solidFill>
              <a:srgbClr val="3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699792" y="692696"/>
            <a:ext cx="633507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E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</a:t>
            </a:r>
          </a:p>
          <a:p>
            <a:pPr algn="ctr"/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E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</a:t>
            </a:r>
          </a:p>
          <a:p>
            <a:pPr algn="ctr"/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E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E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</a:t>
            </a:r>
          </a:p>
          <a:p>
            <a:pPr algn="ctr"/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E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</a:t>
            </a:r>
          </a:p>
          <a:p>
            <a:pPr algn="ctr"/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E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</a:t>
            </a:r>
          </a:p>
          <a:p>
            <a:pPr algn="ctr"/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E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</a:t>
            </a:r>
          </a:p>
          <a:p>
            <a:pPr algn="ctr"/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E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</a:t>
            </a:r>
          </a:p>
          <a:p>
            <a:pPr algn="ctr"/>
            <a:endParaRPr lang="ru-RU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3E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7409" name="Picture 1" descr="E:\картинки для ланкиной\20307586.png"/>
          <p:cNvPicPr>
            <a:picLocks noChangeAspect="1" noChangeArrowheads="1"/>
          </p:cNvPicPr>
          <p:nvPr/>
        </p:nvPicPr>
        <p:blipFill>
          <a:blip r:embed="rId2" cstate="print"/>
          <a:srcRect l="23272"/>
          <a:stretch>
            <a:fillRect/>
          </a:stretch>
        </p:blipFill>
        <p:spPr bwMode="auto">
          <a:xfrm>
            <a:off x="0" y="-95605"/>
            <a:ext cx="2731904" cy="6953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06489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Обучающийся должен:</a:t>
            </a:r>
          </a:p>
          <a:p>
            <a:pPr lvl="0">
              <a:buFont typeface="Wingdings" pitchFamily="2" charset="2"/>
              <a:buChar char="Ø"/>
            </a:pPr>
            <a:r>
              <a:rPr lang="ru-RU" sz="3200" dirty="0">
                <a:solidFill>
                  <a:srgbClr val="3E0000"/>
                </a:solidFill>
              </a:rPr>
              <a:t>Овладеть системой коммуникативных навыков;</a:t>
            </a:r>
          </a:p>
          <a:p>
            <a:pPr lvl="0">
              <a:buFont typeface="Wingdings" pitchFamily="2" charset="2"/>
              <a:buChar char="Ø"/>
            </a:pPr>
            <a:r>
              <a:rPr lang="ru-RU" sz="3200" dirty="0">
                <a:solidFill>
                  <a:srgbClr val="3E0000"/>
                </a:solidFill>
              </a:rPr>
              <a:t>Уметь уравновешивать в своем сознании разные точки зрения;</a:t>
            </a:r>
          </a:p>
          <a:p>
            <a:pPr lvl="0">
              <a:buFont typeface="Wingdings" pitchFamily="2" charset="2"/>
              <a:buChar char="Ø"/>
            </a:pPr>
            <a:r>
              <a:rPr lang="ru-RU" sz="3200" dirty="0">
                <a:solidFill>
                  <a:srgbClr val="3E0000"/>
                </a:solidFill>
              </a:rPr>
              <a:t>Сочетать активный и интерактивный процессы;</a:t>
            </a:r>
          </a:p>
          <a:p>
            <a:pPr lvl="0">
              <a:buFont typeface="Wingdings" pitchFamily="2" charset="2"/>
              <a:buChar char="Ø"/>
            </a:pPr>
            <a:r>
              <a:rPr lang="ru-RU" sz="3200" dirty="0">
                <a:solidFill>
                  <a:srgbClr val="3E0000"/>
                </a:solidFill>
              </a:rPr>
              <a:t>Проверять отдельные идеи на возможность их использования;</a:t>
            </a:r>
          </a:p>
          <a:p>
            <a:pPr lvl="0">
              <a:buFont typeface="Wingdings" pitchFamily="2" charset="2"/>
              <a:buChar char="Ø"/>
            </a:pPr>
            <a:r>
              <a:rPr lang="ru-RU" sz="3200" dirty="0">
                <a:solidFill>
                  <a:srgbClr val="3E0000"/>
                </a:solidFill>
              </a:rPr>
              <a:t>Переоценивать, переосмысливать понятия, различную информацию, использовать их </a:t>
            </a:r>
            <a:r>
              <a:rPr lang="ru-RU" sz="3200" dirty="0" smtClean="0">
                <a:solidFill>
                  <a:srgbClr val="3E0000"/>
                </a:solidFill>
              </a:rPr>
              <a:t> самостоятельно</a:t>
            </a:r>
            <a:r>
              <a:rPr lang="ru-RU" sz="3200" dirty="0">
                <a:solidFill>
                  <a:srgbClr val="3E0000"/>
                </a:solidFill>
              </a:rPr>
              <a:t>.</a:t>
            </a:r>
          </a:p>
        </p:txBody>
      </p:sp>
      <p:pic>
        <p:nvPicPr>
          <p:cNvPr id="2050" name="Picture 2" descr="E:\картинки для ланкиной\203075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184" y="3934643"/>
            <a:ext cx="2308816" cy="2923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Главная цель  </a:t>
            </a:r>
            <a:endParaRPr lang="ru-RU" sz="6000" b="1" dirty="0" smtClean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60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применения ТРКМ: </a:t>
            </a:r>
          </a:p>
          <a:p>
            <a:pPr algn="ctr"/>
            <a:r>
              <a:rPr lang="ru-RU" sz="4800" i="1" dirty="0" smtClean="0">
                <a:solidFill>
                  <a:srgbClr val="3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</a:t>
            </a:r>
            <a:r>
              <a:rPr lang="ru-RU" sz="4800" i="1" dirty="0">
                <a:solidFill>
                  <a:srgbClr val="3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интеллектуальных и познавательно-творческих способностей обучающегося, позволяющих ему учиться самостоятельно.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6084168" y="548680"/>
            <a:ext cx="2520280" cy="1296144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3E0000"/>
                </a:solidFill>
              </a:rPr>
              <a:t>личность</a:t>
            </a:r>
            <a:endParaRPr lang="ru-RU" sz="3200" dirty="0">
              <a:solidFill>
                <a:srgbClr val="3E0000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995936" y="980728"/>
            <a:ext cx="1800200" cy="43204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611560" y="476672"/>
            <a:ext cx="3600400" cy="1296144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3E0000"/>
                </a:solidFill>
              </a:rPr>
              <a:t>Критические мыслители</a:t>
            </a:r>
            <a:endParaRPr lang="ru-RU" sz="3200" dirty="0">
              <a:solidFill>
                <a:srgbClr val="3E0000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67544" y="2276872"/>
            <a:ext cx="5400600" cy="72008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E0000"/>
                </a:solidFill>
              </a:rPr>
              <a:t>осознающая собственное «Я»</a:t>
            </a:r>
            <a:endParaRPr lang="ru-RU" sz="2800" b="1" dirty="0">
              <a:solidFill>
                <a:srgbClr val="3E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131848" y="2254384"/>
            <a:ext cx="2664296" cy="72008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E0000"/>
                </a:solidFill>
              </a:rPr>
              <a:t>объективная</a:t>
            </a:r>
            <a:endParaRPr lang="ru-RU" sz="2800" b="1" dirty="0">
              <a:solidFill>
                <a:srgbClr val="3E0000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23528" y="3429000"/>
            <a:ext cx="2736304" cy="72008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E0000"/>
                </a:solidFill>
              </a:rPr>
              <a:t>логичная</a:t>
            </a:r>
            <a:endParaRPr lang="ru-RU" sz="2800" b="1" dirty="0">
              <a:solidFill>
                <a:srgbClr val="3E0000"/>
              </a:solidFill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3203848" y="3429000"/>
            <a:ext cx="2736304" cy="72008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E0000"/>
                </a:solidFill>
              </a:rPr>
              <a:t>эмпатичная</a:t>
            </a:r>
            <a:endParaRPr lang="ru-RU" sz="2800" b="1" dirty="0">
              <a:solidFill>
                <a:srgbClr val="3E0000"/>
              </a:solidFill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084168" y="3429000"/>
            <a:ext cx="2736304" cy="72008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E0000"/>
                </a:solidFill>
              </a:rPr>
              <a:t>рефлексивная</a:t>
            </a:r>
            <a:endParaRPr lang="ru-RU" sz="2800" b="1" dirty="0">
              <a:solidFill>
                <a:srgbClr val="3E0000"/>
              </a:solidFill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323528" y="4581128"/>
            <a:ext cx="2592288" cy="72008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E0000"/>
                </a:solidFill>
              </a:rPr>
              <a:t>толерантная</a:t>
            </a:r>
            <a:endParaRPr lang="ru-RU" sz="2800" b="1" dirty="0">
              <a:solidFill>
                <a:srgbClr val="3E0000"/>
              </a:solidFill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3072800" y="4566672"/>
            <a:ext cx="2664296" cy="72008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E0000"/>
                </a:solidFill>
              </a:rPr>
              <a:t>пргнозтичная</a:t>
            </a:r>
            <a:endParaRPr lang="ru-RU" sz="2800" b="1" dirty="0">
              <a:solidFill>
                <a:srgbClr val="3E0000"/>
              </a:solidFill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5913160" y="4559816"/>
            <a:ext cx="2952328" cy="72008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E0000"/>
                </a:solidFill>
              </a:rPr>
              <a:t>любознательная</a:t>
            </a:r>
            <a:endParaRPr lang="ru-RU" sz="2800" b="1" dirty="0">
              <a:solidFill>
                <a:srgbClr val="3E0000"/>
              </a:solidFill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467544" y="5661248"/>
            <a:ext cx="8280920" cy="72008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E0000"/>
                </a:solidFill>
              </a:rPr>
              <a:t>владеющая культурой работы с информацией</a:t>
            </a:r>
            <a:endParaRPr lang="ru-RU" sz="2800" b="1" dirty="0">
              <a:solidFill>
                <a:srgbClr val="3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8696" y="260648"/>
            <a:ext cx="7165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Синквейн - это</a:t>
            </a:r>
            <a:endParaRPr lang="ru-RU" sz="8000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Выгнутая влево стрелка 2"/>
          <p:cNvSpPr/>
          <p:nvPr/>
        </p:nvSpPr>
        <p:spPr>
          <a:xfrm>
            <a:off x="971600" y="1052736"/>
            <a:ext cx="1296144" cy="1080120"/>
          </a:xfrm>
          <a:prstGeom prst="curvedRightArrow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1628800"/>
            <a:ext cx="648072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жанр стихов в современной поэзии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539552" y="1052736"/>
            <a:ext cx="1728192" cy="2160240"/>
          </a:xfrm>
          <a:prstGeom prst="curvedRightArrow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2492896"/>
            <a:ext cx="648072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дидактический прием ТРКМ</a:t>
            </a: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395536" y="1052736"/>
            <a:ext cx="1872208" cy="3384376"/>
          </a:xfrm>
          <a:prstGeom prst="curvedRightArrow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3284984"/>
            <a:ext cx="648072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познавательно - творческое саморазвитие</a:t>
            </a: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323528" y="1052736"/>
            <a:ext cx="1944216" cy="4680520"/>
          </a:xfrm>
          <a:prstGeom prst="curvedRightArrow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3768" y="4581128"/>
            <a:ext cx="6408712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умение красиво и нетрадиционно выражать свои мысли</a:t>
            </a: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395536" y="1052736"/>
            <a:ext cx="1829504" cy="5683344"/>
          </a:xfrm>
          <a:prstGeom prst="curvedRightArrow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1760" y="5877272"/>
            <a:ext cx="648072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овладение УУД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95536" y="1124744"/>
          <a:ext cx="849694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83608" y="180176"/>
            <a:ext cx="7525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Синквейн полезен в качестве</a:t>
            </a:r>
            <a:endParaRPr lang="ru-RU" sz="4400" b="1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3608" y="180176"/>
            <a:ext cx="7525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Синквейн позволяет педагогу решить несколько задач.</a:t>
            </a:r>
            <a:endParaRPr lang="ru-RU" sz="4400" b="1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411760" y="2060848"/>
          <a:ext cx="60960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E:\картинки для ланкиной\1a3fd3303b143ed24a1bcd9029e36b0d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00808"/>
            <a:ext cx="4443089" cy="4614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3528" y="180176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составления синквейна</a:t>
            </a:r>
            <a:endParaRPr lang="ru-RU" sz="4400" b="1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539552" y="908720"/>
            <a:ext cx="8208912" cy="1224136"/>
            <a:chOff x="683568" y="1052736"/>
            <a:chExt cx="8208912" cy="1224136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763688" y="1124744"/>
              <a:ext cx="7128792" cy="1080120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rgbClr val="FF8F8F"/>
                </a:gs>
              </a:gsLst>
              <a:lin ang="5400000" scaled="0"/>
            </a:gradFill>
            <a:ln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3E0000"/>
                  </a:solidFill>
                </a:rPr>
                <a:t>Выражение сущности темы одним словом, обычно именем существительным</a:t>
              </a:r>
              <a:endParaRPr lang="ru-RU" sz="2800" dirty="0">
                <a:solidFill>
                  <a:srgbClr val="3E0000"/>
                </a:solidFill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683568" y="1052736"/>
              <a:ext cx="1296144" cy="1224136"/>
            </a:xfrm>
            <a:prstGeom prst="ellipse">
              <a:avLst/>
            </a:prstGeom>
            <a:solidFill>
              <a:srgbClr val="FF8F8F"/>
            </a:solidFill>
            <a:ln cmpd="sng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3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  <a:p>
              <a:pPr algn="ctr"/>
              <a:r>
                <a:rPr lang="ru-RU" sz="2000" dirty="0" smtClean="0">
                  <a:solidFill>
                    <a:srgbClr val="3E0000"/>
                  </a:solidFill>
                </a:rPr>
                <a:t>строка</a:t>
              </a:r>
              <a:endParaRPr lang="ru-RU" sz="2000" dirty="0">
                <a:solidFill>
                  <a:srgbClr val="3E0000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39552" y="1916832"/>
            <a:ext cx="8208912" cy="1224136"/>
            <a:chOff x="683568" y="1052736"/>
            <a:chExt cx="8208912" cy="1224136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763688" y="1124744"/>
              <a:ext cx="7128792" cy="1080120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rgbClr val="FF8F8F"/>
                </a:gs>
              </a:gsLst>
              <a:lin ang="5400000" scaled="0"/>
            </a:gradFill>
            <a:ln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3E0000"/>
                  </a:solidFill>
                </a:rPr>
                <a:t>Описание темы в целом в двух словах, как правило именами прилагательными</a:t>
              </a:r>
              <a:endParaRPr lang="ru-RU" sz="2800" dirty="0">
                <a:solidFill>
                  <a:srgbClr val="3E0000"/>
                </a:solidFill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683568" y="1052736"/>
              <a:ext cx="1296144" cy="1224136"/>
            </a:xfrm>
            <a:prstGeom prst="ellipse">
              <a:avLst/>
            </a:prstGeom>
            <a:solidFill>
              <a:srgbClr val="FF8F8F"/>
            </a:solidFill>
            <a:ln cmpd="sng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3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  <a:p>
              <a:pPr algn="ctr"/>
              <a:r>
                <a:rPr lang="ru-RU" sz="2000" dirty="0" smtClean="0">
                  <a:solidFill>
                    <a:srgbClr val="3E0000"/>
                  </a:solidFill>
                </a:rPr>
                <a:t>строка</a:t>
              </a:r>
              <a:endParaRPr lang="ru-RU" sz="2000" dirty="0">
                <a:solidFill>
                  <a:srgbClr val="3E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39552" y="2996952"/>
            <a:ext cx="8208912" cy="1224136"/>
            <a:chOff x="683568" y="1052736"/>
            <a:chExt cx="8208912" cy="1224136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1763688" y="1124744"/>
              <a:ext cx="7128792" cy="1080120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rgbClr val="FF8F8F"/>
                </a:gs>
              </a:gsLst>
              <a:lin ang="5400000" scaled="0"/>
            </a:gradFill>
            <a:ln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3E0000"/>
                  </a:solidFill>
                </a:rPr>
                <a:t>Описание действий в рамках темы тремя словами, обычно глаголами</a:t>
              </a:r>
              <a:endParaRPr lang="ru-RU" sz="2800" dirty="0">
                <a:solidFill>
                  <a:srgbClr val="3E0000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683568" y="1052736"/>
              <a:ext cx="1296144" cy="1224136"/>
            </a:xfrm>
            <a:prstGeom prst="ellipse">
              <a:avLst/>
            </a:prstGeom>
            <a:solidFill>
              <a:srgbClr val="FF8F8F"/>
            </a:solidFill>
            <a:ln cmpd="sng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3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  <a:p>
              <a:pPr algn="ctr"/>
              <a:r>
                <a:rPr lang="ru-RU" sz="2000" dirty="0" smtClean="0">
                  <a:solidFill>
                    <a:srgbClr val="3E0000"/>
                  </a:solidFill>
                </a:rPr>
                <a:t>строка</a:t>
              </a:r>
              <a:endParaRPr lang="ru-RU" sz="2000" dirty="0">
                <a:solidFill>
                  <a:srgbClr val="3E0000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39552" y="4077072"/>
            <a:ext cx="8208912" cy="1224136"/>
            <a:chOff x="683568" y="1052736"/>
            <a:chExt cx="8208912" cy="1224136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1763688" y="1124744"/>
              <a:ext cx="7128792" cy="1080120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rgbClr val="FF8F8F"/>
                </a:gs>
              </a:gsLst>
              <a:lin ang="5400000" scaled="0"/>
            </a:gradFill>
            <a:ln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3E0000"/>
                  </a:solidFill>
                </a:rPr>
                <a:t>Фраза из четырех слов, выражающая личное отношение к данной теме</a:t>
              </a:r>
              <a:endParaRPr lang="ru-RU" sz="2800" dirty="0">
                <a:solidFill>
                  <a:srgbClr val="3E0000"/>
                </a:solidFill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>
              <a:off x="683568" y="1052736"/>
              <a:ext cx="1296144" cy="1224136"/>
            </a:xfrm>
            <a:prstGeom prst="ellipse">
              <a:avLst/>
            </a:prstGeom>
            <a:solidFill>
              <a:srgbClr val="FF8F8F"/>
            </a:solidFill>
            <a:ln cmpd="sng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3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  <a:p>
              <a:pPr algn="ctr"/>
              <a:r>
                <a:rPr lang="ru-RU" sz="2000" dirty="0" smtClean="0">
                  <a:solidFill>
                    <a:srgbClr val="3E0000"/>
                  </a:solidFill>
                </a:rPr>
                <a:t>строка</a:t>
              </a:r>
              <a:endParaRPr lang="ru-RU" sz="2000" dirty="0">
                <a:solidFill>
                  <a:srgbClr val="3E0000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539552" y="5157192"/>
            <a:ext cx="8208912" cy="1368152"/>
            <a:chOff x="683568" y="1052736"/>
            <a:chExt cx="8208912" cy="1368152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763688" y="1124744"/>
              <a:ext cx="7128792" cy="1296144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rgbClr val="FF8F8F"/>
                </a:gs>
              </a:gsLst>
              <a:lin ang="5400000" scaled="0"/>
            </a:gradFill>
            <a:ln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3E0000"/>
                  </a:solidFill>
                </a:rPr>
                <a:t>Одно слово, являющееся синонимом к первому на эмоционально-образном или философско-обобщенном уровне.</a:t>
              </a:r>
              <a:endParaRPr lang="ru-RU" sz="2800" dirty="0">
                <a:solidFill>
                  <a:srgbClr val="3E0000"/>
                </a:solidFill>
              </a:endParaRPr>
            </a:p>
          </p:txBody>
        </p:sp>
        <p:sp>
          <p:nvSpPr>
            <p:cNvPr id="31" name="Овал 30"/>
            <p:cNvSpPr/>
            <p:nvPr/>
          </p:nvSpPr>
          <p:spPr>
            <a:xfrm>
              <a:off x="683568" y="1052736"/>
              <a:ext cx="1296144" cy="1224136"/>
            </a:xfrm>
            <a:prstGeom prst="ellipse">
              <a:avLst/>
            </a:prstGeom>
            <a:solidFill>
              <a:srgbClr val="FF8F8F"/>
            </a:solidFill>
            <a:ln cmpd="sng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3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  <a:p>
              <a:pPr algn="ctr"/>
              <a:r>
                <a:rPr lang="ru-RU" sz="2000" dirty="0" smtClean="0">
                  <a:solidFill>
                    <a:srgbClr val="3E0000"/>
                  </a:solidFill>
                </a:rPr>
                <a:t>строка</a:t>
              </a:r>
              <a:endParaRPr lang="ru-RU" sz="2000" dirty="0">
                <a:solidFill>
                  <a:srgbClr val="3E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844</Words>
  <Application>Microsoft Office PowerPoint</Application>
  <PresentationFormat>Экран (4:3)</PresentationFormat>
  <Paragraphs>253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Прием синквейна на занятиях английского языка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 синквейна на занятиях английского языка</dc:title>
  <dc:creator>RePack by SPecialiST</dc:creator>
  <cp:lastModifiedBy>RePack by SPecialiST</cp:lastModifiedBy>
  <cp:revision>48</cp:revision>
  <dcterms:created xsi:type="dcterms:W3CDTF">2001-12-31T15:06:44Z</dcterms:created>
  <dcterms:modified xsi:type="dcterms:W3CDTF">2001-12-31T16:42:09Z</dcterms:modified>
</cp:coreProperties>
</file>