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9" r:id="rId4"/>
    <p:sldId id="257" r:id="rId5"/>
    <p:sldId id="264" r:id="rId6"/>
    <p:sldId id="262" r:id="rId7"/>
    <p:sldId id="258" r:id="rId8"/>
    <p:sldId id="259" r:id="rId9"/>
    <p:sldId id="267" r:id="rId10"/>
    <p:sldId id="266" r:id="rId11"/>
    <p:sldId id="272" r:id="rId12"/>
    <p:sldId id="277" r:id="rId13"/>
    <p:sldId id="27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66"/>
    <a:srgbClr val="FF00FF"/>
    <a:srgbClr val="000000"/>
    <a:srgbClr val="000066"/>
    <a:srgbClr val="FFFFCC"/>
    <a:srgbClr val="0033CC"/>
    <a:srgbClr val="FFFF00"/>
    <a:srgbClr val="33CC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4660"/>
  </p:normalViewPr>
  <p:slideViewPr>
    <p:cSldViewPr>
      <p:cViewPr varScale="1">
        <p:scale>
          <a:sx n="101" d="100"/>
          <a:sy n="101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390D1-0FE0-4740-ABB7-4AD3A7F78FF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BE5F-31B4-4D7B-90B5-C90943DE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28D43-246F-4271-87D2-393C124E11BF}" type="datetimeFigureOut">
              <a:rPr lang="ru-RU" smtClean="0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16388-E4A2-4E3C-B6C1-F0B56B389F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843E-7166-45F8-8941-909604E9036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449C-219F-40D7-AED0-40C7132EC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/index.php?title=%D1%81%D1%A3%D0%BC%D0%B8%C4%B1%D0%B0&amp;action=edit&amp;redlink=1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1%88%D0%BA%D0%BE%D0%BB%D1%8C%D0%BD%D0%B0%D1%8F%20%D1%82%D0%B5%D0%BC%D0%B0&amp;rpt=simage&amp;img_url=img541.imageshack.us/img541/6439/80707277.jpg&amp;noreask=1&amp;lr=213&amp;p=37" TargetMode="External"/><Relationship Id="rId5" Type="http://schemas.openxmlformats.org/officeDocument/2006/relationships/hyperlink" Target="http://ru.wiktionary.org/w/index.php?title=%D1%81%D1%A3%D0%BC%D1%8C%D1%86%D0%B0&amp;action=edit&amp;redlink=1" TargetMode="External"/><Relationship Id="rId4" Type="http://schemas.openxmlformats.org/officeDocument/2006/relationships/hyperlink" Target="http://ru.wiktionary.org/wiki/%D1%87%D0%B5%D0%BB%D1%8F%D0%B4%D1%8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420888"/>
            <a:ext cx="5616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«Семья»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57007">
            <a:off x="1738362" y="527346"/>
            <a:ext cx="35253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26440">
            <a:off x="6048688" y="4419678"/>
            <a:ext cx="27206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ПАПА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30188">
            <a:off x="1907571" y="3905897"/>
            <a:ext cx="39202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Ребёнок</a:t>
            </a:r>
            <a:endParaRPr lang="ru-RU" sz="8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940235">
            <a:off x="5220074" y="476673"/>
            <a:ext cx="3482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</a:t>
            </a:r>
            <a:endParaRPr lang="ru-RU" sz="8000" b="1" cap="none" spc="0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141277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latin typeface="Bookman Old Style" pitchFamily="18" charset="0"/>
              </a:rPr>
              <a:t>Паспорт слова</a:t>
            </a:r>
            <a:endParaRPr lang="ru-RU" sz="7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4868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</a:rPr>
              <a:t>Исследовательский   проект</a:t>
            </a:r>
            <a:endParaRPr lang="ru-RU" sz="3600" b="1" dirty="0">
              <a:solidFill>
                <a:srgbClr val="A50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4452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 ученик 3 «Б» класса</a:t>
            </a:r>
          </a:p>
          <a:p>
            <a:r>
              <a:rPr lang="ru-RU" b="1" dirty="0" smtClean="0"/>
              <a:t>МБОУ  СОШ №3 </a:t>
            </a:r>
            <a:r>
              <a:rPr lang="ru-RU" b="1" dirty="0" err="1" smtClean="0"/>
              <a:t>г.Семикаракорска</a:t>
            </a:r>
            <a:endParaRPr lang="ru-RU" b="1" dirty="0" smtClean="0"/>
          </a:p>
          <a:p>
            <a:r>
              <a:rPr lang="ru-RU" b="1" dirty="0" smtClean="0"/>
              <a:t>Горбунов Никита</a:t>
            </a:r>
          </a:p>
          <a:p>
            <a:r>
              <a:rPr lang="ru-RU" b="1" dirty="0" smtClean="0"/>
              <a:t>Руководитель: Василенко Н.А.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67744" y="1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Пословицы и поговорки о семье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27784" y="1628219"/>
            <a:ext cx="65162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В дружной семье и в холод тепло.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В гостях хорошо, а дома лучше.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В недружной семье добра не бывает.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В своей семье всяк сам большой.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В семье и каша гуще.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В семье разлад, так и дому не рад.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 В семье согласно, так идет дело прекрасно.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 В семье, где нет согласия, добра не бывает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pic>
        <p:nvPicPr>
          <p:cNvPr id="15" name="Picture 45" descr="BD001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7"/>
            <a:ext cx="230425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9184" y="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Тема семьи в произведениях литературы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Documents and Settings\Администратор\Рабочий стол\проект Игоря\картинки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645024"/>
            <a:ext cx="2448272" cy="26642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051" name="Picture 3" descr="C:\Documents and Settings\Администратор\Рабочий стол\проект Игоря\картинки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56792"/>
            <a:ext cx="2520280" cy="2952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052" name="Picture 4" descr="C:\Documents and Settings\Администратор\Рабочий стол\проект Игоря\картинки\загруженное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76872"/>
            <a:ext cx="194421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3" descr="C:\Documents and Settings\Администратор\Рабочий стол\проект Игоря\картинки\images (10).jpg"/>
          <p:cNvPicPr>
            <a:picLocks noChangeAspect="1" noChangeArrowheads="1"/>
          </p:cNvPicPr>
          <p:nvPr/>
        </p:nvPicPr>
        <p:blipFill>
          <a:blip r:embed="rId6" cstate="print"/>
          <a:srcRect l="16765" r="16175"/>
          <a:stretch>
            <a:fillRect/>
          </a:stretch>
        </p:blipFill>
        <p:spPr bwMode="auto">
          <a:xfrm>
            <a:off x="4355976" y="1628800"/>
            <a:ext cx="4536504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23928" y="53732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«Старый дед и внучек»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45811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Л.Н.Толстой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4" descr="C:\Documents and Settings\Администратор\Рабочий стол\проект Игоря\картинки\загруженное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556792"/>
            <a:ext cx="3384376" cy="36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247456" y="53732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«Отец и сыновья»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7" name="Picture 5" descr="C:\Documents and Settings\Администратор\Рабочий стол\проект Игоря\картинки\загруженное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556792"/>
            <a:ext cx="3168352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247456" y="537321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«Вместе тесно, 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а врозь скучно»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6" grpId="0"/>
      <p:bldP spid="16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фоны\2961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960440" cy="5544616"/>
          </a:xfrm>
          <a:prstGeom prst="rect">
            <a:avLst/>
          </a:prstGeom>
          <a:noFill/>
        </p:spPr>
      </p:pic>
      <p:pic>
        <p:nvPicPr>
          <p:cNvPr id="2" name="Picture 2" descr="F:\Никита\Изображение 280.jpg"/>
          <p:cNvPicPr>
            <a:picLocks noChangeAspect="1" noChangeArrowheads="1"/>
          </p:cNvPicPr>
          <p:nvPr/>
        </p:nvPicPr>
        <p:blipFill>
          <a:blip r:embed="rId4" cstate="print"/>
          <a:srcRect l="11538" b="1429"/>
          <a:stretch>
            <a:fillRect/>
          </a:stretch>
        </p:blipFill>
        <p:spPr bwMode="auto">
          <a:xfrm>
            <a:off x="1043608" y="404664"/>
            <a:ext cx="3672408" cy="5472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43000" y="714375"/>
            <a:ext cx="166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6286500" y="642938"/>
            <a:ext cx="166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6357939" y="4786313"/>
            <a:ext cx="1660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</a:t>
            </a: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857751" y="4643439"/>
            <a:ext cx="154146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</a:t>
            </a: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786065" y="4857750"/>
            <a:ext cx="1571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</a:t>
            </a: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143000" y="4857750"/>
            <a:ext cx="15732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6286501" y="2928939"/>
            <a:ext cx="17319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</a:t>
            </a: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571751" y="2857500"/>
            <a:ext cx="1660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/>
              </a:rPr>
              <a:t>       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0246-CCEF-49B2-841E-B55AEB48C32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8204" name="Содержимое 23" descr="дерево 13 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144000" cy="6215063"/>
          </a:xfrm>
        </p:spPr>
      </p:pic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0" y="6156325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ГЕНЕАЛОГИЧЕСКОЕ ДРЕВО – это изображение истории рода в виде разветвленного дерева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2843808" y="404664"/>
            <a:ext cx="1584176" cy="1656184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59832" y="177281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Мама  Даша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4211960" y="404664"/>
            <a:ext cx="1656184" cy="1656184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55976" y="177281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Папа Игорь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6" name="Вертикальный свиток 25"/>
          <p:cNvSpPr/>
          <p:nvPr/>
        </p:nvSpPr>
        <p:spPr>
          <a:xfrm>
            <a:off x="5580112" y="764704"/>
            <a:ext cx="1800200" cy="1728192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тикальный свиток 26"/>
          <p:cNvSpPr/>
          <p:nvPr/>
        </p:nvSpPr>
        <p:spPr>
          <a:xfrm>
            <a:off x="7020272" y="764704"/>
            <a:ext cx="1909446" cy="1728192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24128" y="22048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Бабушка  Тоня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5206" y="214311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Дедушка Сергей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Вертикальный свиток 32"/>
          <p:cNvSpPr/>
          <p:nvPr/>
        </p:nvSpPr>
        <p:spPr>
          <a:xfrm>
            <a:off x="0" y="908720"/>
            <a:ext cx="1800200" cy="1728192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ертикальный свиток 33"/>
          <p:cNvSpPr/>
          <p:nvPr/>
        </p:nvSpPr>
        <p:spPr>
          <a:xfrm>
            <a:off x="1403648" y="1052736"/>
            <a:ext cx="1800200" cy="1728192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5" descr="сканирование0005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 l="10983" t="10460" r="1447" b="6207"/>
          <a:stretch>
            <a:fillRect/>
          </a:stretch>
        </p:blipFill>
        <p:spPr bwMode="auto">
          <a:xfrm>
            <a:off x="1691680" y="1340768"/>
            <a:ext cx="1151856" cy="122413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79512" y="23488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Бабушка Галя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47664" y="249289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Дедушка Витя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9" name="Вертикальный свиток 38"/>
          <p:cNvSpPr/>
          <p:nvPr/>
        </p:nvSpPr>
        <p:spPr>
          <a:xfrm>
            <a:off x="251520" y="4293096"/>
            <a:ext cx="1800200" cy="1800200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ертикальный свиток 39"/>
          <p:cNvSpPr/>
          <p:nvPr/>
        </p:nvSpPr>
        <p:spPr>
          <a:xfrm>
            <a:off x="1835696" y="4293096"/>
            <a:ext cx="2016224" cy="1800200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Вертикальный свиток 40"/>
          <p:cNvSpPr/>
          <p:nvPr/>
        </p:nvSpPr>
        <p:spPr>
          <a:xfrm>
            <a:off x="4788024" y="4365104"/>
            <a:ext cx="1656184" cy="1728192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ертикальный свиток 41"/>
          <p:cNvSpPr/>
          <p:nvPr/>
        </p:nvSpPr>
        <p:spPr>
          <a:xfrm>
            <a:off x="6012160" y="4293096"/>
            <a:ext cx="1981454" cy="1800200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Вертикальный свиток 42"/>
          <p:cNvSpPr/>
          <p:nvPr/>
        </p:nvSpPr>
        <p:spPr>
          <a:xfrm>
            <a:off x="5148064" y="2636912"/>
            <a:ext cx="1800200" cy="1656184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Вертикальный свиток 43"/>
          <p:cNvSpPr/>
          <p:nvPr/>
        </p:nvSpPr>
        <p:spPr>
          <a:xfrm>
            <a:off x="6516216" y="2708920"/>
            <a:ext cx="1656184" cy="158417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Вертикальный свиток 44"/>
          <p:cNvSpPr/>
          <p:nvPr/>
        </p:nvSpPr>
        <p:spPr>
          <a:xfrm>
            <a:off x="2214546" y="2714620"/>
            <a:ext cx="1872208" cy="1512168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ертикальный свиток 45"/>
          <p:cNvSpPr/>
          <p:nvPr/>
        </p:nvSpPr>
        <p:spPr>
          <a:xfrm>
            <a:off x="785786" y="2786058"/>
            <a:ext cx="1800200" cy="1440160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292080" y="38610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Прабушка</a:t>
            </a:r>
            <a:r>
              <a:rPr lang="ru-RU" sz="1400" b="1" dirty="0" smtClean="0">
                <a:solidFill>
                  <a:srgbClr val="C00000"/>
                </a:solidFill>
              </a:rPr>
              <a:t> Маша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0232" y="37890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Прадедушка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Ваня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57422" y="392906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Прабушка</a:t>
            </a:r>
            <a:r>
              <a:rPr lang="ru-RU" sz="1400" b="1" dirty="0" smtClean="0">
                <a:solidFill>
                  <a:srgbClr val="C00000"/>
                </a:solidFill>
              </a:rPr>
              <a:t> Люба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56" name="Picture 18" descr="D:\Востановление\из мои документы\Мои результаты сканирования\2012-03 (мар)\сканирование0003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7092" t="5392" b="8340"/>
          <a:stretch>
            <a:fillRect/>
          </a:stretch>
        </p:blipFill>
        <p:spPr bwMode="auto">
          <a:xfrm>
            <a:off x="6516216" y="4581128"/>
            <a:ext cx="1080120" cy="1135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004048" y="55172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Прапрабушка</a:t>
            </a:r>
            <a:r>
              <a:rPr lang="ru-RU" sz="1400" b="1" dirty="0" smtClean="0">
                <a:solidFill>
                  <a:srgbClr val="C00000"/>
                </a:solidFill>
              </a:rPr>
              <a:t>  </a:t>
            </a:r>
            <a:r>
              <a:rPr lang="ru-RU" sz="1400" b="1" dirty="0" err="1" smtClean="0">
                <a:solidFill>
                  <a:srgbClr val="C00000"/>
                </a:solidFill>
              </a:rPr>
              <a:t>Фелисата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168" y="566124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Прапрадедушка           Паша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188640"/>
            <a:ext cx="158417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092280" y="1886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1876 -  </a:t>
            </a:r>
            <a:r>
              <a:rPr lang="ru-RU" sz="2000" b="1" dirty="0" smtClean="0">
                <a:solidFill>
                  <a:schemeClr val="bg1"/>
                </a:solidFill>
              </a:rPr>
              <a:t>2016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0" name="Вертикальный свиток 69"/>
          <p:cNvSpPr/>
          <p:nvPr/>
        </p:nvSpPr>
        <p:spPr>
          <a:xfrm>
            <a:off x="3643306" y="2786058"/>
            <a:ext cx="1512168" cy="158417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Вертикальный свиток 68"/>
          <p:cNvSpPr/>
          <p:nvPr/>
        </p:nvSpPr>
        <p:spPr>
          <a:xfrm>
            <a:off x="-252536" y="2708920"/>
            <a:ext cx="1584176" cy="158417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0" y="37890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Прабушка</a:t>
            </a:r>
            <a:r>
              <a:rPr lang="ru-RU" sz="14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Маша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51920" y="38610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Прадедушка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Вова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544" y="55892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Прапрабушка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Даша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95736" y="55892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Прапрадедушка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       Ваня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" name="Picture 3" descr="image (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92696"/>
            <a:ext cx="928694" cy="10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 descr="image (23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142984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G_20160309_155143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924944"/>
            <a:ext cx="86409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" descr="IMG_20160309_1555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928934"/>
            <a:ext cx="8858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 descr="IMG_20160309_1556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509120"/>
            <a:ext cx="9715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20160309_15574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581128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_20160309_15554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2928934"/>
            <a:ext cx="9477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G_20160309_1556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2928934"/>
            <a:ext cx="800100" cy="10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image (3)"/>
          <p:cNvPicPr>
            <a:picLocks noChangeAspect="1" noChangeArrowheads="1"/>
          </p:cNvPicPr>
          <p:nvPr/>
        </p:nvPicPr>
        <p:blipFill>
          <a:blip r:embed="rId13" cstate="print"/>
          <a:srcRect r="19117"/>
          <a:stretch>
            <a:fillRect/>
          </a:stretch>
        </p:blipFill>
        <p:spPr bwMode="auto">
          <a:xfrm>
            <a:off x="4500562" y="642918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IMG_20160309_1557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928670"/>
            <a:ext cx="9525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IMG_20160309_155706_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20" y="1000108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IMG_20160309_15572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064" y="4509120"/>
            <a:ext cx="10429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857224" y="38576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Прадедушка Витя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6" name="Вертикальный свиток 65"/>
          <p:cNvSpPr/>
          <p:nvPr/>
        </p:nvSpPr>
        <p:spPr>
          <a:xfrm>
            <a:off x="7596336" y="4293096"/>
            <a:ext cx="1656184" cy="158417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Вертикальный свиток 67"/>
          <p:cNvSpPr/>
          <p:nvPr/>
        </p:nvSpPr>
        <p:spPr>
          <a:xfrm>
            <a:off x="7596336" y="2708920"/>
            <a:ext cx="1656184" cy="158417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740352" y="39330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Прабушка</a:t>
            </a:r>
            <a:r>
              <a:rPr lang="ru-RU" sz="1400" b="1" dirty="0" smtClean="0">
                <a:solidFill>
                  <a:srgbClr val="C00000"/>
                </a:solidFill>
              </a:rPr>
              <a:t>  Аня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12360" y="53732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Прадедушка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Витя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IMG_20160309_155802_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376" y="2924944"/>
            <a:ext cx="9239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G_20160309_1556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6376" y="4509120"/>
            <a:ext cx="9239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MG_20160309_15564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2852936"/>
            <a:ext cx="8572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IMG_20160309_155656_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04248" y="2924944"/>
            <a:ext cx="90068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-171400"/>
            <a:ext cx="553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Bookman Old Style" pitchFamily="18" charset="0"/>
              </a:rPr>
              <a:t>СЕМЬЯ</a:t>
            </a: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F:\Никита\DSCN7012.JPG"/>
          <p:cNvPicPr>
            <a:picLocks noChangeAspect="1" noChangeArrowheads="1"/>
          </p:cNvPicPr>
          <p:nvPr/>
        </p:nvPicPr>
        <p:blipFill>
          <a:blip r:embed="rId3" cstate="print"/>
          <a:srcRect l="12149" r="24071"/>
          <a:stretch>
            <a:fillRect/>
          </a:stretch>
        </p:blipFill>
        <p:spPr bwMode="auto">
          <a:xfrm>
            <a:off x="2987824" y="1268760"/>
            <a:ext cx="4176464" cy="5112568"/>
          </a:xfrm>
          <a:prstGeom prst="rect">
            <a:avLst/>
          </a:prstGeom>
          <a:noFill/>
        </p:spPr>
      </p:pic>
      <p:pic>
        <p:nvPicPr>
          <p:cNvPr id="9" name="Picture 2" descr="F:\Никита\Изображение 284.jpg"/>
          <p:cNvPicPr>
            <a:picLocks noChangeAspect="1" noChangeArrowheads="1"/>
          </p:cNvPicPr>
          <p:nvPr/>
        </p:nvPicPr>
        <p:blipFill>
          <a:blip r:embed="rId4" cstate="print"/>
          <a:srcRect r="11429"/>
          <a:stretch>
            <a:fillRect/>
          </a:stretch>
        </p:blipFill>
        <p:spPr bwMode="auto">
          <a:xfrm>
            <a:off x="2483768" y="1340768"/>
            <a:ext cx="5184576" cy="4968552"/>
          </a:xfrm>
          <a:prstGeom prst="rect">
            <a:avLst/>
          </a:prstGeom>
          <a:noFill/>
        </p:spPr>
      </p:pic>
      <p:pic>
        <p:nvPicPr>
          <p:cNvPr id="10" name="Picture 3" descr="F:\Никита\IMG_20150516_113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196752"/>
            <a:ext cx="6408712" cy="54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F:\Никита\IMG_04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96752"/>
            <a:ext cx="4175448" cy="5328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 descr="F:\Никита\DSCN6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340768"/>
            <a:ext cx="6120680" cy="5256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3" descr="F:\Никита\Изображение 318.jpg"/>
          <p:cNvPicPr>
            <a:picLocks noChangeAspect="1" noChangeArrowheads="1"/>
          </p:cNvPicPr>
          <p:nvPr/>
        </p:nvPicPr>
        <p:blipFill>
          <a:blip r:embed="rId8" cstate="print"/>
          <a:srcRect l="17055" r="19598"/>
          <a:stretch>
            <a:fillRect/>
          </a:stretch>
        </p:blipFill>
        <p:spPr bwMode="auto">
          <a:xfrm>
            <a:off x="2915816" y="1124744"/>
            <a:ext cx="4608512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 descr="F:\Никита\Изображение 1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196752"/>
            <a:ext cx="7414792" cy="5112568"/>
          </a:xfrm>
          <a:prstGeom prst="rect">
            <a:avLst/>
          </a:prstGeom>
          <a:noFill/>
        </p:spPr>
      </p:pic>
      <p:pic>
        <p:nvPicPr>
          <p:cNvPr id="18" name="Picture 2" descr="F:\Никита\DSCN7005.JPG"/>
          <p:cNvPicPr>
            <a:picLocks noChangeAspect="1" noChangeArrowheads="1"/>
          </p:cNvPicPr>
          <p:nvPr/>
        </p:nvPicPr>
        <p:blipFill>
          <a:blip r:embed="rId10" cstate="print"/>
          <a:srcRect l="13924" r="11392" b="22857"/>
          <a:stretch>
            <a:fillRect/>
          </a:stretch>
        </p:blipFill>
        <p:spPr bwMode="auto">
          <a:xfrm>
            <a:off x="1403648" y="1196752"/>
            <a:ext cx="7056784" cy="5328592"/>
          </a:xfrm>
          <a:prstGeom prst="rect">
            <a:avLst/>
          </a:prstGeom>
          <a:noFill/>
        </p:spPr>
      </p:pic>
      <p:pic>
        <p:nvPicPr>
          <p:cNvPr id="19" name="Picture 3" descr="F:\Никита\DSCN68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196752"/>
            <a:ext cx="676875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500064" y="285751"/>
            <a:ext cx="8143875" cy="118745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ЦЕЛЬ  ПРОЕКТА:</a:t>
            </a:r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428626" y="1857375"/>
            <a:ext cx="8215313" cy="1427609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99592" y="2204864"/>
            <a:ext cx="6715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Franklin Gothic Book" pitchFamily="34" charset="0"/>
              </a:rPr>
              <a:t>Составить паспорт слова «семья»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1714500" y="3500439"/>
            <a:ext cx="5715000" cy="92868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   ЗАДАЧИ</a:t>
            </a:r>
            <a:r>
              <a:rPr lang="ru-RU" sz="2400" b="1" dirty="0"/>
              <a:t>: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51521" y="4797153"/>
            <a:ext cx="2806700" cy="1800199"/>
            <a:chOff x="249" y="2296"/>
            <a:chExt cx="2449" cy="635"/>
          </a:xfrm>
          <a:solidFill>
            <a:srgbClr val="FFFF99"/>
          </a:solidFill>
        </p:grpSpPr>
        <p:sp>
          <p:nvSpPr>
            <p:cNvPr id="8" name="Oval 39"/>
            <p:cNvSpPr>
              <a:spLocks noChangeArrowheads="1"/>
            </p:cNvSpPr>
            <p:nvPr/>
          </p:nvSpPr>
          <p:spPr bwMode="auto">
            <a:xfrm>
              <a:off x="249" y="2296"/>
              <a:ext cx="2449" cy="6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758" y="2387"/>
              <a:ext cx="161" cy="1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>
                <a:latin typeface="Franklin Gothic Book" pitchFamily="34" charset="0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131840" y="4797153"/>
            <a:ext cx="3168352" cy="1872208"/>
            <a:chOff x="249" y="2296"/>
            <a:chExt cx="2449" cy="635"/>
          </a:xfrm>
          <a:solidFill>
            <a:srgbClr val="FFFF99"/>
          </a:solidFill>
        </p:grpSpPr>
        <p:sp>
          <p:nvSpPr>
            <p:cNvPr id="11" name="Oval 39"/>
            <p:cNvSpPr>
              <a:spLocks noChangeArrowheads="1"/>
            </p:cNvSpPr>
            <p:nvPr/>
          </p:nvSpPr>
          <p:spPr bwMode="auto">
            <a:xfrm>
              <a:off x="249" y="2296"/>
              <a:ext cx="2449" cy="6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767" y="2387"/>
              <a:ext cx="143" cy="1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>
                <a:latin typeface="Franklin Gothic Book" pitchFamily="34" charset="0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6337301" y="4869162"/>
            <a:ext cx="2806700" cy="1800200"/>
            <a:chOff x="249" y="2296"/>
            <a:chExt cx="2449" cy="635"/>
          </a:xfrm>
          <a:solidFill>
            <a:srgbClr val="FFFF99"/>
          </a:solidFill>
        </p:grpSpPr>
        <p:sp>
          <p:nvSpPr>
            <p:cNvPr id="14" name="Oval 39"/>
            <p:cNvSpPr>
              <a:spLocks noChangeArrowheads="1"/>
            </p:cNvSpPr>
            <p:nvPr/>
          </p:nvSpPr>
          <p:spPr bwMode="auto">
            <a:xfrm>
              <a:off x="249" y="2296"/>
              <a:ext cx="2449" cy="63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758" y="2387"/>
              <a:ext cx="161" cy="1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>
                <a:latin typeface="Franklin Gothic Book" pitchFamily="34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H="1">
            <a:off x="2267745" y="4509120"/>
            <a:ext cx="447439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44008" y="4365105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88224" y="4509120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4941168"/>
            <a:ext cx="19442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происхождение слова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560" y="5589240"/>
            <a:ext cx="21602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данного слова в толковых словарях;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19872" y="5300628"/>
            <a:ext cx="25922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реализацию слова в словарях синонимов и антонимов и т.д.;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695728" y="5013177"/>
            <a:ext cx="2448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Проверить, как часто употребляется слово во фразеологизмах, а также в пословицах и поговорках;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Есть ли  такое слово в других языках.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91680" y="1371600"/>
            <a:ext cx="70104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Тезис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каждому слову можно дать паспорт. Сделать это можно только после проведения тщательного лингвистического анализа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331640" y="1346287"/>
            <a:ext cx="75243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Версия первая.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Происходит от древнерусского </a:t>
            </a:r>
            <a:r>
              <a:rPr kumimoji="0" lang="ru-RU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  <a:hlinkClick r:id="rId3" tooltip="сѣмиıа (страница не существует)"/>
              </a:rPr>
              <a:t>сѣмиıа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 «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челядь"/>
              </a:rPr>
              <a:t>челядь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, домочадцы, семья; муж, жена», </a:t>
            </a:r>
            <a:r>
              <a:rPr kumimoji="0" lang="ru-RU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  <a:hlinkClick r:id="rId5" tooltip="сѣмьца (страница не существует)"/>
              </a:rPr>
              <a:t>сѣмьца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 «младший член семьи». 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628800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A50021"/>
                </a:solidFill>
              </a:rPr>
              <a:t>Родственными являются</a:t>
            </a:r>
            <a:r>
              <a:rPr lang="ru-RU" sz="4000" b="1" dirty="0"/>
              <a:t>:</a:t>
            </a:r>
            <a:br>
              <a:rPr lang="ru-RU" sz="4000" b="1" dirty="0"/>
            </a:br>
            <a:r>
              <a:rPr lang="ru-RU" sz="4000" b="1" dirty="0"/>
              <a:t>Украинское – </a:t>
            </a:r>
            <a:r>
              <a:rPr lang="ru-RU" sz="4000" b="1" dirty="0" err="1"/>
              <a:t>сiмя</a:t>
            </a:r>
            <a:r>
              <a:rPr lang="ru-RU" sz="4000" b="1" dirty="0"/>
              <a:t>.</a:t>
            </a:r>
            <a:br>
              <a:rPr lang="ru-RU" sz="4000" b="1" dirty="0"/>
            </a:br>
            <a:r>
              <a:rPr lang="ru-RU" sz="4000" b="1" dirty="0"/>
              <a:t>Болгарское – семейство.</a:t>
            </a:r>
            <a:br>
              <a:rPr lang="ru-RU" sz="4000" b="1" dirty="0"/>
            </a:br>
            <a:r>
              <a:rPr lang="ru-RU" sz="4000" b="1" dirty="0"/>
              <a:t>Производные: семейство, семейный."</a:t>
            </a:r>
          </a:p>
        </p:txBody>
      </p:sp>
      <p:pic>
        <p:nvPicPr>
          <p:cNvPr id="7" name="Picture 6" descr="i?id=259672220-38-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3224" y="4581128"/>
            <a:ext cx="1899256" cy="2057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23728" y="332656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A50021"/>
                </a:solidFill>
              </a:rPr>
              <a:t>Этимология слова</a:t>
            </a:r>
            <a:endParaRPr lang="ru-RU" sz="6600" b="1" dirty="0">
              <a:solidFill>
                <a:srgbClr val="A5002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1150586"/>
            <a:ext cx="70567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Times New Roman" pitchFamily="18" charset="0"/>
                <a:cs typeface="Times New Roman" pitchFamily="18" charset="0"/>
              </a:rPr>
              <a:t>Версия вторая.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"семья" восходит к индоевропейскому  сочетанию корня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k'ei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и суффикса -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который находит отражение в словах многих языков: древненемецкое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heim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(домашний очаг), литовское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seima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(семья)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9143999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88641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Семантика слова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556792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4800" b="1" dirty="0"/>
              <a:t>– это группа живущих вместе близких родственников.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628800"/>
            <a:ext cx="23762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15567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</a:rPr>
              <a:t>СЕМЬЯ -</a:t>
            </a:r>
            <a:endParaRPr lang="ru-RU" sz="4800" b="1" dirty="0">
              <a:solidFill>
                <a:srgbClr val="A5002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700809"/>
            <a:ext cx="5958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объединение </a:t>
            </a:r>
            <a:r>
              <a:rPr lang="ru-RU" sz="4400" b="1" dirty="0"/>
              <a:t>людей, сплоченных общими интересами</a:t>
            </a:r>
            <a:r>
              <a:rPr lang="ru-RU" sz="4400" dirty="0"/>
              <a:t>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700809"/>
            <a:ext cx="5958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группа животных, </a:t>
            </a:r>
            <a:r>
              <a:rPr lang="ru-RU" sz="3200" b="1" dirty="0" smtClean="0"/>
              <a:t>птиц</a:t>
            </a:r>
            <a:r>
              <a:rPr lang="ru-RU" sz="3200" b="1" dirty="0"/>
              <a:t>, состоящих из самца, самки и детенышей, а также обособленная группа некоторых животных, растений или грибов одного вида. (Толковый словарь Ожегова).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1772817"/>
            <a:ext cx="6246440" cy="318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группа высших животных, состоящая из самца и одной или нескольких самок. (Толковый словарь русского языка Ушакова). 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\Рабочий стол\фоны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88641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Семантика слова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628800"/>
            <a:ext cx="237626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15567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</a:rPr>
              <a:t>СЕМЬЯ -</a:t>
            </a:r>
            <a:endParaRPr lang="ru-RU" sz="4800" b="1" dirty="0">
              <a:solidFill>
                <a:srgbClr val="A5002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700808"/>
            <a:ext cx="53285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группа, организация людей, спаянных дружбой и объединенных общими интересами.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01616" y="1700808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группа животных, птиц, состоящих из самца, одной или нескольких самок и детенышей. 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1844825"/>
            <a:ext cx="5382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общество пчел, состоящих из рабочих пчел, матки и трутней.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1916833"/>
            <a:ext cx="55263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группа растений одного вида, растущих рядом (часто имеющих общий корень, грибницу).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419872" y="1716778"/>
            <a:ext cx="5183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совокупность однородных, подобных один другому предметов, явлений.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5" name="Picture 4" descr="j0428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9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67944" y="2132856"/>
            <a:ext cx="5364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</a:rPr>
              <a:t>семейка,  семейство, дом, династия, </a:t>
            </a:r>
            <a:r>
              <a:rPr lang="ru-RU" sz="3200" b="1" dirty="0" err="1">
                <a:solidFill>
                  <a:srgbClr val="000066"/>
                </a:solidFill>
              </a:rPr>
              <a:t>семеюшка</a:t>
            </a:r>
            <a:r>
              <a:rPr lang="ru-RU" sz="3200" b="1" dirty="0">
                <a:solidFill>
                  <a:srgbClr val="000066"/>
                </a:solidFill>
              </a:rPr>
              <a:t>, </a:t>
            </a:r>
            <a:endParaRPr lang="ru-RU" sz="3200" b="1" dirty="0" smtClean="0">
              <a:solidFill>
                <a:srgbClr val="000066"/>
              </a:solidFill>
            </a:endParaRPr>
          </a:p>
          <a:p>
            <a:r>
              <a:rPr lang="ru-RU" sz="3200" b="1" dirty="0" smtClean="0">
                <a:solidFill>
                  <a:srgbClr val="000066"/>
                </a:solidFill>
              </a:rPr>
              <a:t>община</a:t>
            </a:r>
            <a:r>
              <a:rPr lang="ru-RU" sz="3200" b="1" dirty="0">
                <a:solidFill>
                  <a:srgbClr val="000066"/>
                </a:solidFill>
              </a:rPr>
              <a:t>, клан, </a:t>
            </a:r>
            <a:endParaRPr lang="ru-RU" sz="3200" b="1" dirty="0" smtClean="0">
              <a:solidFill>
                <a:srgbClr val="000066"/>
              </a:solidFill>
            </a:endParaRPr>
          </a:p>
          <a:p>
            <a:r>
              <a:rPr lang="ru-RU" sz="3200" b="1" dirty="0">
                <a:solidFill>
                  <a:srgbClr val="000066"/>
                </a:solidFill>
              </a:rPr>
              <a:t>д</a:t>
            </a:r>
            <a:r>
              <a:rPr lang="ru-RU" sz="3200" b="1" dirty="0" smtClean="0">
                <a:solidFill>
                  <a:srgbClr val="000066"/>
                </a:solidFill>
              </a:rPr>
              <a:t>омашний очаг</a:t>
            </a:r>
            <a:r>
              <a:rPr lang="ru-RU" sz="3200" b="1" dirty="0">
                <a:solidFill>
                  <a:srgbClr val="000066"/>
                </a:solidFill>
              </a:rPr>
              <a:t>,  чета,  </a:t>
            </a:r>
            <a:endParaRPr lang="ru-RU" sz="3200" b="1" dirty="0" smtClean="0">
              <a:solidFill>
                <a:srgbClr val="000066"/>
              </a:solidFill>
            </a:endParaRPr>
          </a:p>
          <a:p>
            <a:r>
              <a:rPr lang="ru-RU" sz="3200" b="1" dirty="0" smtClean="0">
                <a:solidFill>
                  <a:srgbClr val="000066"/>
                </a:solidFill>
              </a:rPr>
              <a:t>юрта</a:t>
            </a:r>
            <a:r>
              <a:rPr lang="ru-RU" sz="3200" b="1" dirty="0">
                <a:solidFill>
                  <a:srgbClr val="000066"/>
                </a:solidFill>
              </a:rPr>
              <a:t>, </a:t>
            </a:r>
            <a:r>
              <a:rPr lang="ru-RU" sz="3200" b="1" dirty="0" smtClean="0">
                <a:solidFill>
                  <a:srgbClr val="000066"/>
                </a:solidFill>
              </a:rPr>
              <a:t>хомут, задруга</a:t>
            </a:r>
            <a:r>
              <a:rPr lang="ru-RU" sz="3200" b="1" dirty="0">
                <a:solidFill>
                  <a:srgbClr val="000066"/>
                </a:solidFill>
              </a:rPr>
              <a:t>, </a:t>
            </a:r>
            <a:endParaRPr lang="ru-RU" sz="3200" b="1" dirty="0" smtClean="0">
              <a:solidFill>
                <a:srgbClr val="000066"/>
              </a:solidFill>
            </a:endParaRPr>
          </a:p>
          <a:p>
            <a:r>
              <a:rPr lang="ru-RU" sz="3200" b="1" dirty="0" smtClean="0">
                <a:solidFill>
                  <a:srgbClr val="000066"/>
                </a:solidFill>
              </a:rPr>
              <a:t>пчелосемья</a:t>
            </a:r>
            <a:r>
              <a:rPr lang="ru-RU" sz="3200" b="1" dirty="0">
                <a:solidFill>
                  <a:srgbClr val="000066"/>
                </a:solidFill>
              </a:rPr>
              <a:t>, </a:t>
            </a:r>
            <a:endParaRPr lang="ru-RU" sz="3200" b="1" dirty="0" smtClean="0">
              <a:solidFill>
                <a:srgbClr val="000066"/>
              </a:solidFill>
            </a:endParaRPr>
          </a:p>
          <a:p>
            <a:r>
              <a:rPr lang="ru-RU" sz="3200" b="1" dirty="0" smtClean="0">
                <a:solidFill>
                  <a:srgbClr val="000066"/>
                </a:solidFill>
              </a:rPr>
              <a:t>семейный </a:t>
            </a:r>
            <a:r>
              <a:rPr lang="ru-RU" sz="3200" b="1" dirty="0">
                <a:solidFill>
                  <a:srgbClr val="000066"/>
                </a:solidFill>
              </a:rPr>
              <a:t>круг, фамилия.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5776" y="260649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Bookman Old Style" pitchFamily="18" charset="0"/>
              </a:rPr>
              <a:t>Синонимы слова семья:</a:t>
            </a:r>
            <a:endParaRPr lang="ru-RU" sz="5400" b="1" dirty="0">
              <a:solidFill>
                <a:srgbClr val="A5002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260649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Фразеологические обороты, связанные со словом «семья».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Picture 4" descr="j0428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9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1920" y="2420889"/>
            <a:ext cx="412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0066"/>
                </a:solidFill>
              </a:rPr>
              <a:t> </a:t>
            </a:r>
            <a:r>
              <a:rPr lang="ru-RU" sz="4000" b="1" dirty="0" smtClean="0">
                <a:solidFill>
                  <a:srgbClr val="000066"/>
                </a:solidFill>
              </a:rPr>
              <a:t>Из </a:t>
            </a:r>
            <a:r>
              <a:rPr lang="ru-RU" sz="4000" b="1" dirty="0">
                <a:solidFill>
                  <a:srgbClr val="000066"/>
                </a:solidFill>
              </a:rPr>
              <a:t>одной каши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356992"/>
            <a:ext cx="5068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0066"/>
                </a:solidFill>
              </a:rPr>
              <a:t>  </a:t>
            </a:r>
            <a:r>
              <a:rPr lang="ru-RU" sz="3600" b="1" dirty="0" smtClean="0">
                <a:solidFill>
                  <a:srgbClr val="000066"/>
                </a:solidFill>
              </a:rPr>
              <a:t>В </a:t>
            </a:r>
            <a:r>
              <a:rPr lang="ru-RU" sz="3600" b="1" dirty="0">
                <a:solidFill>
                  <a:srgbClr val="000066"/>
                </a:solidFill>
              </a:rPr>
              <a:t>семье не без урода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4149080"/>
            <a:ext cx="4132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0066"/>
                </a:solidFill>
              </a:rPr>
              <a:t> Крепкая </a:t>
            </a:r>
            <a:r>
              <a:rPr lang="ru-RU" sz="4000" b="1" dirty="0">
                <a:solidFill>
                  <a:srgbClr val="000066"/>
                </a:solidFill>
              </a:rPr>
              <a:t>семья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4221088"/>
            <a:ext cx="3456384" cy="432048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фоны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26626" name="Picture 2" descr="C:\Documents and Settings\Администратор\Рабочий стол\фоны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4" descr="bd0721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45025"/>
            <a:ext cx="1800200" cy="2403277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771800" y="1196752"/>
            <a:ext cx="51115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Цветовой анализ слова «семья»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Соответствие гласного звука и  цвета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[А] – красный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[И] – синий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[О] – желтый </a:t>
            </a:r>
            <a:endParaRPr lang="ru-RU" sz="3200" b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[У] – белый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[Ы] – черный 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[Э] – зеленый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221088"/>
            <a:ext cx="3240360" cy="50405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Bookman Old Style" pitchFamily="18" charset="0"/>
              </a:rPr>
              <a:t>[</a:t>
            </a:r>
            <a:r>
              <a:rPr lang="ru-RU" sz="3200" b="1" dirty="0">
                <a:solidFill>
                  <a:srgbClr val="FFFF00"/>
                </a:solidFill>
                <a:latin typeface="Bookman Old Style" pitchFamily="18" charset="0"/>
              </a:rPr>
              <a:t>О] – желтый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725145"/>
            <a:ext cx="3240360" cy="504056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Bookman Old Style" pitchFamily="18" charset="0"/>
              </a:rPr>
              <a:t>[У] – белый</a:t>
            </a:r>
            <a:r>
              <a:rPr lang="ru-RU" sz="3200" dirty="0"/>
              <a:t> 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556792"/>
            <a:ext cx="5616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«Семья»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780929"/>
            <a:ext cx="6948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  <a:latin typeface="Bookman Old Style" pitchFamily="18" charset="0"/>
              </a:rPr>
              <a:t>[</a:t>
            </a:r>
            <a:r>
              <a:rPr lang="ru-RU" sz="8800" b="1" dirty="0" smtClean="0">
                <a:solidFill>
                  <a:srgbClr val="000000"/>
                </a:solidFill>
                <a:latin typeface="Bookman Old Style" pitchFamily="18" charset="0"/>
              </a:rPr>
              <a:t>С</a:t>
            </a:r>
            <a:r>
              <a:rPr lang="ru-RU" sz="88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8800" b="1" dirty="0" smtClean="0">
                <a:solidFill>
                  <a:srgbClr val="0033CC"/>
                </a:solidFill>
                <a:latin typeface="Bookman Old Style" pitchFamily="18" charset="0"/>
              </a:rPr>
              <a:t>и</a:t>
            </a:r>
            <a:r>
              <a:rPr lang="ru-RU" sz="88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8800" b="1" dirty="0" smtClean="0">
                <a:solidFill>
                  <a:srgbClr val="000000"/>
                </a:solidFill>
                <a:latin typeface="Bookman Old Style" pitchFamily="18" charset="0"/>
              </a:rPr>
              <a:t>м</a:t>
            </a:r>
            <a:r>
              <a:rPr lang="ru-RU" sz="88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8800" b="1" dirty="0" err="1" smtClean="0">
                <a:solidFill>
                  <a:srgbClr val="000000"/>
                </a:solidFill>
                <a:latin typeface="Bookman Old Style" pitchFamily="18" charset="0"/>
              </a:rPr>
              <a:t>й</a:t>
            </a:r>
            <a:r>
              <a:rPr lang="ru-RU" sz="88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8800" b="1" dirty="0" smtClean="0">
                <a:solidFill>
                  <a:srgbClr val="C00000"/>
                </a:solidFill>
                <a:latin typeface="Bookman Old Style" pitchFamily="18" charset="0"/>
              </a:rPr>
              <a:t>а</a:t>
            </a:r>
            <a:r>
              <a:rPr lang="en-US" sz="8800" b="1" dirty="0" smtClean="0">
                <a:solidFill>
                  <a:srgbClr val="000066"/>
                </a:solidFill>
                <a:latin typeface="Bookman Old Style" pitchFamily="18" charset="0"/>
              </a:rPr>
              <a:t>]</a:t>
            </a:r>
            <a:endParaRPr lang="ru-RU" sz="8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2636912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Bookman Old Style" pitchFamily="18" charset="0"/>
              </a:rPr>
              <a:t>,</a:t>
            </a:r>
            <a:endParaRPr lang="ru-RU" sz="6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2636912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Bookman Old Style" pitchFamily="18" charset="0"/>
              </a:rPr>
              <a:t>,</a:t>
            </a:r>
            <a:endParaRPr lang="ru-RU" sz="66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26369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/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7" grpId="0" build="allAtOnce" animBg="1"/>
      <p:bldP spid="8" grpId="0" build="allAtOnce" animBg="1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</TotalTime>
  <Words>441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2014-03-30T02:59:07Z</dcterms:created>
  <dcterms:modified xsi:type="dcterms:W3CDTF">2016-03-21T10:29:05Z</dcterms:modified>
</cp:coreProperties>
</file>