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60" r:id="rId3"/>
    <p:sldId id="263" r:id="rId4"/>
    <p:sldId id="261" r:id="rId5"/>
    <p:sldId id="262" r:id="rId6"/>
    <p:sldId id="274" r:id="rId7"/>
    <p:sldId id="264" r:id="rId8"/>
    <p:sldId id="268" r:id="rId9"/>
    <p:sldId id="265" r:id="rId10"/>
    <p:sldId id="266" r:id="rId11"/>
    <p:sldId id="267" r:id="rId12"/>
    <p:sldId id="269" r:id="rId13"/>
    <p:sldId id="273" r:id="rId14"/>
    <p:sldId id="270" r:id="rId15"/>
    <p:sldId id="271" r:id="rId16"/>
    <p:sldId id="272" r:id="rId17"/>
    <p:sldId id="296" r:id="rId18"/>
    <p:sldId id="297" r:id="rId19"/>
    <p:sldId id="298" r:id="rId20"/>
    <p:sldId id="299" r:id="rId21"/>
    <p:sldId id="300" r:id="rId22"/>
    <p:sldId id="303" r:id="rId23"/>
    <p:sldId id="301" r:id="rId24"/>
    <p:sldId id="304" r:id="rId25"/>
    <p:sldId id="302" r:id="rId26"/>
    <p:sldId id="305" r:id="rId27"/>
    <p:sldId id="278" r:id="rId28"/>
    <p:sldId id="281" r:id="rId29"/>
    <p:sldId id="279" r:id="rId30"/>
    <p:sldId id="280" r:id="rId31"/>
    <p:sldId id="282" r:id="rId32"/>
    <p:sldId id="289" r:id="rId33"/>
    <p:sldId id="283" r:id="rId34"/>
    <p:sldId id="284" r:id="rId35"/>
    <p:sldId id="285" r:id="rId36"/>
    <p:sldId id="286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30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  <a:srgbClr val="FFFF99"/>
    <a:srgbClr val="003300"/>
    <a:srgbClr val="0033CC"/>
    <a:srgbClr val="FF66FF"/>
    <a:srgbClr val="006600"/>
    <a:srgbClr val="003366"/>
    <a:srgbClr val="FFFF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58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A76B1-B031-43EE-8C1A-5F6961A6237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8834E-54BD-4329-BFAA-9B7B48EC1D71}">
      <dgm:prSet custT="1"/>
      <dgm:spPr>
        <a:solidFill>
          <a:srgbClr val="FFFFCC"/>
        </a:solidFill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скупиться</a:t>
          </a:r>
          <a:r>
            <a:rPr lang="en-US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похвалу</a:t>
          </a:r>
          <a:endParaRPr lang="ru-RU" sz="1800" b="1" dirty="0">
            <a:solidFill>
              <a:schemeClr val="tx1"/>
            </a:solidFill>
          </a:endParaRPr>
        </a:p>
      </dgm:t>
    </dgm:pt>
    <dgm:pt modelId="{150888FF-7CD7-47F2-8337-7CB0F5345524}" type="parTrans" cxnId="{9C2A6460-4730-4595-A78D-1EEE2CD7D65B}">
      <dgm:prSet/>
      <dgm:spPr/>
      <dgm:t>
        <a:bodyPr/>
        <a:lstStyle/>
        <a:p>
          <a:endParaRPr lang="ru-RU"/>
        </a:p>
      </dgm:t>
    </dgm:pt>
    <dgm:pt modelId="{FBBBBE90-FE3D-4591-AB86-5B5A9DDC2A1A}" type="sibTrans" cxnId="{9C2A6460-4730-4595-A78D-1EEE2CD7D65B}">
      <dgm:prSet/>
      <dgm:spPr/>
      <dgm:t>
        <a:bodyPr/>
        <a:lstStyle/>
        <a:p>
          <a:endParaRPr lang="ru-RU"/>
        </a:p>
      </dgm:t>
    </dgm:pt>
    <dgm:pt modelId="{7287A322-FDBD-49A7-BCFE-A81C1ED15CE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Хвалить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исполнителя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критиковать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исполнение</a:t>
          </a:r>
          <a:r>
            <a:rPr lang="en-US" sz="2000" b="1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/>
        </a:p>
      </dgm:t>
    </dgm:pt>
    <dgm:pt modelId="{3BD8637A-E268-4BCD-A2D6-0FD3A81551E1}" type="parTrans" cxnId="{0A8D6777-CE01-461E-9108-92ECBFABE694}">
      <dgm:prSet/>
      <dgm:spPr/>
      <dgm:t>
        <a:bodyPr/>
        <a:lstStyle/>
        <a:p>
          <a:endParaRPr lang="ru-RU"/>
        </a:p>
      </dgm:t>
    </dgm:pt>
    <dgm:pt modelId="{CC9C7A48-8B41-45FC-B646-E790270926A6}" type="sibTrans" cxnId="{0A8D6777-CE01-461E-9108-92ECBFABE694}">
      <dgm:prSet/>
      <dgm:spPr/>
      <dgm:t>
        <a:bodyPr/>
        <a:lstStyle/>
        <a:p>
          <a:endParaRPr lang="ru-RU"/>
        </a:p>
      </dgm:t>
    </dgm:pt>
    <dgm:pt modelId="{062ADA49-1854-4D6A-92B0-C812FF3AD87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Даже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в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море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неуспеха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можно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найти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островок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успешности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закрепиться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нем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7833F7A2-7CD3-4DD6-8DAA-91A7928B1D79}" type="parTrans" cxnId="{44E61553-CEB8-467D-8A41-41D66B1A3466}">
      <dgm:prSet/>
      <dgm:spPr/>
      <dgm:t>
        <a:bodyPr/>
        <a:lstStyle/>
        <a:p>
          <a:endParaRPr lang="ru-RU"/>
        </a:p>
      </dgm:t>
    </dgm:pt>
    <dgm:pt modelId="{BF1BF65E-D17D-4442-926B-9FFDE23FAA36}" type="sibTrans" cxnId="{44E61553-CEB8-467D-8A41-41D66B1A3466}">
      <dgm:prSet/>
      <dgm:spPr/>
      <dgm:t>
        <a:bodyPr/>
        <a:lstStyle/>
        <a:p>
          <a:endParaRPr lang="ru-RU"/>
        </a:p>
      </dgm:t>
    </dgm:pt>
    <dgm:pt modelId="{91DBB83A-103E-42FA-A844-2EA42383B14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только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конкретные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цели</a:t>
          </a:r>
          <a:endParaRPr lang="ru-RU" sz="2000" b="1" dirty="0">
            <a:solidFill>
              <a:schemeClr val="tx1"/>
            </a:solidFill>
          </a:endParaRPr>
        </a:p>
      </dgm:t>
    </dgm:pt>
    <dgm:pt modelId="{BF80C038-27F8-4EB5-91D3-64ADFCE081FF}" type="parTrans" cxnId="{E6984BDD-0265-452F-A0B3-5C278E995FAA}">
      <dgm:prSet/>
      <dgm:spPr/>
      <dgm:t>
        <a:bodyPr/>
        <a:lstStyle/>
        <a:p>
          <a:endParaRPr lang="ru-RU"/>
        </a:p>
      </dgm:t>
    </dgm:pt>
    <dgm:pt modelId="{416930B7-349D-4AB0-B531-EB4207D56A4C}" type="sibTrans" cxnId="{E6984BDD-0265-452F-A0B3-5C278E995FAA}">
      <dgm:prSet/>
      <dgm:spPr/>
      <dgm:t>
        <a:bodyPr/>
        <a:lstStyle/>
        <a:p>
          <a:endParaRPr lang="ru-RU"/>
        </a:p>
      </dgm:t>
    </dgm:pt>
    <dgm:pt modelId="{D6467A3F-4A81-4E95-804E-4DD209B51BD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более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одной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задачи</a:t>
          </a:r>
          <a:r>
            <a:rPr lang="en-US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одновременно</a:t>
          </a:r>
          <a:endParaRPr lang="ru-RU" sz="2000" b="1" dirty="0">
            <a:solidFill>
              <a:schemeClr val="tx1"/>
            </a:solidFill>
          </a:endParaRPr>
        </a:p>
      </dgm:t>
    </dgm:pt>
    <dgm:pt modelId="{037CD4F0-0334-4062-B26C-7072C037E6BB}" type="parTrans" cxnId="{726B143C-4AC9-4E1A-82DE-47FEE3DC2F5E}">
      <dgm:prSet/>
      <dgm:spPr/>
      <dgm:t>
        <a:bodyPr/>
        <a:lstStyle/>
        <a:p>
          <a:endParaRPr lang="ru-RU"/>
        </a:p>
      </dgm:t>
    </dgm:pt>
    <dgm:pt modelId="{9EFCD004-FEC6-4C71-AE84-82AE17BB99A4}" type="sibTrans" cxnId="{726B143C-4AC9-4E1A-82DE-47FEE3DC2F5E}">
      <dgm:prSet/>
      <dgm:spPr/>
      <dgm:t>
        <a:bodyPr/>
        <a:lstStyle/>
        <a:p>
          <a:endParaRPr lang="ru-RU"/>
        </a:p>
      </dgm:t>
    </dgm:pt>
    <dgm:pt modelId="{69DED875-3818-4AA1-94E3-F3DA43855B36}" type="pres">
      <dgm:prSet presAssocID="{503A76B1-B031-43EE-8C1A-5F6961A62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80AD9F-70F1-4630-BB75-E2E28E85468E}" type="pres">
      <dgm:prSet presAssocID="{D588834E-54BD-4329-BFAA-9B7B48EC1D71}" presName="centerShape" presStyleLbl="node0" presStyleIdx="0" presStyleCnt="1" custScaleX="150885" custScaleY="126834"/>
      <dgm:spPr/>
      <dgm:t>
        <a:bodyPr/>
        <a:lstStyle/>
        <a:p>
          <a:endParaRPr lang="ru-RU"/>
        </a:p>
      </dgm:t>
    </dgm:pt>
    <dgm:pt modelId="{B61C339B-F6A2-4E0C-9D79-A853816BDF26}" type="pres">
      <dgm:prSet presAssocID="{7833F7A2-7CD3-4DD6-8DAA-91A7928B1D7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FC7CD58-3460-4BCD-B9F7-CBE564E7E41C}" type="pres">
      <dgm:prSet presAssocID="{7833F7A2-7CD3-4DD6-8DAA-91A7928B1D7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CBA66C5-E2ED-4000-A134-1E28FFCA0890}" type="pres">
      <dgm:prSet presAssocID="{062ADA49-1854-4D6A-92B0-C812FF3AD875}" presName="node" presStyleLbl="node1" presStyleIdx="0" presStyleCnt="4" custScaleX="158082" custScaleY="149631" custRadScaleRad="170368" custRadScaleInc="-19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1199F-1FEE-49CB-B76E-3B73D8C8AE72}" type="pres">
      <dgm:prSet presAssocID="{BF80C038-27F8-4EB5-91D3-64ADFCE081F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524CE85-170A-4B84-A765-412AD721CD8F}" type="pres">
      <dgm:prSet presAssocID="{BF80C038-27F8-4EB5-91D3-64ADFCE081F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42EB78-3C0B-4087-BE3B-36E5AF279F7B}" type="pres">
      <dgm:prSet presAssocID="{91DBB83A-103E-42FA-A844-2EA42383B14F}" presName="node" presStyleLbl="node1" presStyleIdx="1" presStyleCnt="4" custScaleX="248893" custRadScaleRad="94363" custRadScaleInc="-20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86929-E86C-4F45-BE17-B95111A449FB}" type="pres">
      <dgm:prSet presAssocID="{037CD4F0-0334-4062-B26C-7072C037E6B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C88A40E-08C8-4A7B-9362-4237C9EEC768}" type="pres">
      <dgm:prSet presAssocID="{037CD4F0-0334-4062-B26C-7072C037E6B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FBEBAEB-062B-4B43-B11D-356E08AEDA8A}" type="pres">
      <dgm:prSet presAssocID="{D6467A3F-4A81-4E95-804E-4DD209B51BD3}" presName="node" presStyleLbl="node1" presStyleIdx="2" presStyleCnt="4" custScaleX="26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EB445-DC19-4791-956F-2EE7DA0F51E2}" type="pres">
      <dgm:prSet presAssocID="{3BD8637A-E268-4BCD-A2D6-0FD3A81551E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16FDEBC-4B73-49CA-97B2-1BCA36299F52}" type="pres">
      <dgm:prSet presAssocID="{3BD8637A-E268-4BCD-A2D6-0FD3A81551E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A718087-CF07-432E-A31E-BDC0E1C08BC2}" type="pres">
      <dgm:prSet presAssocID="{7287A322-FDBD-49A7-BCFE-A81C1ED15CE9}" presName="node" presStyleLbl="node1" presStyleIdx="3" presStyleCnt="4" custScaleX="172971" custScaleY="164522" custRadScaleRad="166938" custRadScaleInc="-39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9F828-FB15-4204-95EB-256104D5C051}" type="presOf" srcId="{7833F7A2-7CD3-4DD6-8DAA-91A7928B1D79}" destId="{B61C339B-F6A2-4E0C-9D79-A853816BDF26}" srcOrd="0" destOrd="0" presId="urn:microsoft.com/office/officeart/2005/8/layout/radial5"/>
    <dgm:cxn modelId="{9C2A6460-4730-4595-A78D-1EEE2CD7D65B}" srcId="{503A76B1-B031-43EE-8C1A-5F6961A62379}" destId="{D588834E-54BD-4329-BFAA-9B7B48EC1D71}" srcOrd="0" destOrd="0" parTransId="{150888FF-7CD7-47F2-8337-7CB0F5345524}" sibTransId="{FBBBBE90-FE3D-4591-AB86-5B5A9DDC2A1A}"/>
    <dgm:cxn modelId="{113FAF80-C295-404A-B163-38F781D72102}" type="presOf" srcId="{037CD4F0-0334-4062-B26C-7072C037E6BB}" destId="{CC88A40E-08C8-4A7B-9362-4237C9EEC768}" srcOrd="1" destOrd="0" presId="urn:microsoft.com/office/officeart/2005/8/layout/radial5"/>
    <dgm:cxn modelId="{473B07C6-2CAD-4D5E-BC03-905D79B6CE67}" type="presOf" srcId="{503A76B1-B031-43EE-8C1A-5F6961A62379}" destId="{69DED875-3818-4AA1-94E3-F3DA43855B36}" srcOrd="0" destOrd="0" presId="urn:microsoft.com/office/officeart/2005/8/layout/radial5"/>
    <dgm:cxn modelId="{A79D7E60-CE8B-4636-B2E7-7C5A1B4D887E}" type="presOf" srcId="{BF80C038-27F8-4EB5-91D3-64ADFCE081FF}" destId="{E981199F-1FEE-49CB-B76E-3B73D8C8AE72}" srcOrd="0" destOrd="0" presId="urn:microsoft.com/office/officeart/2005/8/layout/radial5"/>
    <dgm:cxn modelId="{E6984BDD-0265-452F-A0B3-5C278E995FAA}" srcId="{D588834E-54BD-4329-BFAA-9B7B48EC1D71}" destId="{91DBB83A-103E-42FA-A844-2EA42383B14F}" srcOrd="1" destOrd="0" parTransId="{BF80C038-27F8-4EB5-91D3-64ADFCE081FF}" sibTransId="{416930B7-349D-4AB0-B531-EB4207D56A4C}"/>
    <dgm:cxn modelId="{EF90D789-B00C-4A6E-98FC-4291A3D1ADC4}" type="presOf" srcId="{7287A322-FDBD-49A7-BCFE-A81C1ED15CE9}" destId="{CA718087-CF07-432E-A31E-BDC0E1C08BC2}" srcOrd="0" destOrd="0" presId="urn:microsoft.com/office/officeart/2005/8/layout/radial5"/>
    <dgm:cxn modelId="{FFB19007-5D5C-4210-B3E4-419123EC84C5}" type="presOf" srcId="{D588834E-54BD-4329-BFAA-9B7B48EC1D71}" destId="{1980AD9F-70F1-4630-BB75-E2E28E85468E}" srcOrd="0" destOrd="0" presId="urn:microsoft.com/office/officeart/2005/8/layout/radial5"/>
    <dgm:cxn modelId="{4A7B915E-8135-44D7-9DB5-B1CBC0261EF5}" type="presOf" srcId="{7833F7A2-7CD3-4DD6-8DAA-91A7928B1D79}" destId="{BFC7CD58-3460-4BCD-B9F7-CBE564E7E41C}" srcOrd="1" destOrd="0" presId="urn:microsoft.com/office/officeart/2005/8/layout/radial5"/>
    <dgm:cxn modelId="{05C118A5-CB3A-4B65-94AD-A12BB5F43438}" type="presOf" srcId="{3BD8637A-E268-4BCD-A2D6-0FD3A81551E1}" destId="{616FDEBC-4B73-49CA-97B2-1BCA36299F52}" srcOrd="1" destOrd="0" presId="urn:microsoft.com/office/officeart/2005/8/layout/radial5"/>
    <dgm:cxn modelId="{3356429E-2B5E-4BB4-8327-260194952465}" type="presOf" srcId="{BF80C038-27F8-4EB5-91D3-64ADFCE081FF}" destId="{9524CE85-170A-4B84-A765-412AD721CD8F}" srcOrd="1" destOrd="0" presId="urn:microsoft.com/office/officeart/2005/8/layout/radial5"/>
    <dgm:cxn modelId="{162B83D5-CA7A-4535-B8D1-DDCDA378D2C2}" type="presOf" srcId="{91DBB83A-103E-42FA-A844-2EA42383B14F}" destId="{C742EB78-3C0B-4087-BE3B-36E5AF279F7B}" srcOrd="0" destOrd="0" presId="urn:microsoft.com/office/officeart/2005/8/layout/radial5"/>
    <dgm:cxn modelId="{F168B1C3-839D-4C1E-BE1C-AA9F4DD47BBF}" type="presOf" srcId="{D6467A3F-4A81-4E95-804E-4DD209B51BD3}" destId="{FFBEBAEB-062B-4B43-B11D-356E08AEDA8A}" srcOrd="0" destOrd="0" presId="urn:microsoft.com/office/officeart/2005/8/layout/radial5"/>
    <dgm:cxn modelId="{44E61553-CEB8-467D-8A41-41D66B1A3466}" srcId="{D588834E-54BD-4329-BFAA-9B7B48EC1D71}" destId="{062ADA49-1854-4D6A-92B0-C812FF3AD875}" srcOrd="0" destOrd="0" parTransId="{7833F7A2-7CD3-4DD6-8DAA-91A7928B1D79}" sibTransId="{BF1BF65E-D17D-4442-926B-9FFDE23FAA36}"/>
    <dgm:cxn modelId="{1E6A3703-3F19-46B1-9EAA-46119CFB8EF4}" type="presOf" srcId="{062ADA49-1854-4D6A-92B0-C812FF3AD875}" destId="{8CBA66C5-E2ED-4000-A134-1E28FFCA0890}" srcOrd="0" destOrd="0" presId="urn:microsoft.com/office/officeart/2005/8/layout/radial5"/>
    <dgm:cxn modelId="{EC03B4B6-324F-4904-9B8D-876B64910C89}" type="presOf" srcId="{037CD4F0-0334-4062-B26C-7072C037E6BB}" destId="{CB986929-E86C-4F45-BE17-B95111A449FB}" srcOrd="0" destOrd="0" presId="urn:microsoft.com/office/officeart/2005/8/layout/radial5"/>
    <dgm:cxn modelId="{726B143C-4AC9-4E1A-82DE-47FEE3DC2F5E}" srcId="{D588834E-54BD-4329-BFAA-9B7B48EC1D71}" destId="{D6467A3F-4A81-4E95-804E-4DD209B51BD3}" srcOrd="2" destOrd="0" parTransId="{037CD4F0-0334-4062-B26C-7072C037E6BB}" sibTransId="{9EFCD004-FEC6-4C71-AE84-82AE17BB99A4}"/>
    <dgm:cxn modelId="{0A8D6777-CE01-461E-9108-92ECBFABE694}" srcId="{D588834E-54BD-4329-BFAA-9B7B48EC1D71}" destId="{7287A322-FDBD-49A7-BCFE-A81C1ED15CE9}" srcOrd="3" destOrd="0" parTransId="{3BD8637A-E268-4BCD-A2D6-0FD3A81551E1}" sibTransId="{CC9C7A48-8B41-45FC-B646-E790270926A6}"/>
    <dgm:cxn modelId="{F83FCB7A-6762-4216-AB16-4371965A1E50}" type="presOf" srcId="{3BD8637A-E268-4BCD-A2D6-0FD3A81551E1}" destId="{7B5EB445-DC19-4791-956F-2EE7DA0F51E2}" srcOrd="0" destOrd="0" presId="urn:microsoft.com/office/officeart/2005/8/layout/radial5"/>
    <dgm:cxn modelId="{6B704EB6-28B0-45FE-9CD6-269A763C38E8}" type="presParOf" srcId="{69DED875-3818-4AA1-94E3-F3DA43855B36}" destId="{1980AD9F-70F1-4630-BB75-E2E28E85468E}" srcOrd="0" destOrd="0" presId="urn:microsoft.com/office/officeart/2005/8/layout/radial5"/>
    <dgm:cxn modelId="{0BD6ABCD-949B-4725-BE1C-51FF8061E3A6}" type="presParOf" srcId="{69DED875-3818-4AA1-94E3-F3DA43855B36}" destId="{B61C339B-F6A2-4E0C-9D79-A853816BDF26}" srcOrd="1" destOrd="0" presId="urn:microsoft.com/office/officeart/2005/8/layout/radial5"/>
    <dgm:cxn modelId="{CDCB5B9E-EE65-4A58-A80F-0EC8952FBFA7}" type="presParOf" srcId="{B61C339B-F6A2-4E0C-9D79-A853816BDF26}" destId="{BFC7CD58-3460-4BCD-B9F7-CBE564E7E41C}" srcOrd="0" destOrd="0" presId="urn:microsoft.com/office/officeart/2005/8/layout/radial5"/>
    <dgm:cxn modelId="{D9340C7A-5557-4C63-8F53-CDEB997B5F69}" type="presParOf" srcId="{69DED875-3818-4AA1-94E3-F3DA43855B36}" destId="{8CBA66C5-E2ED-4000-A134-1E28FFCA0890}" srcOrd="2" destOrd="0" presId="urn:microsoft.com/office/officeart/2005/8/layout/radial5"/>
    <dgm:cxn modelId="{2CB1FC30-69F4-49EA-BFC8-67FF798548D0}" type="presParOf" srcId="{69DED875-3818-4AA1-94E3-F3DA43855B36}" destId="{E981199F-1FEE-49CB-B76E-3B73D8C8AE72}" srcOrd="3" destOrd="0" presId="urn:microsoft.com/office/officeart/2005/8/layout/radial5"/>
    <dgm:cxn modelId="{8CBEFE7E-B6B6-4EB7-B7A4-19C7574BFD8C}" type="presParOf" srcId="{E981199F-1FEE-49CB-B76E-3B73D8C8AE72}" destId="{9524CE85-170A-4B84-A765-412AD721CD8F}" srcOrd="0" destOrd="0" presId="urn:microsoft.com/office/officeart/2005/8/layout/radial5"/>
    <dgm:cxn modelId="{BACC06F8-ADD2-4F42-A057-5DC828B37519}" type="presParOf" srcId="{69DED875-3818-4AA1-94E3-F3DA43855B36}" destId="{C742EB78-3C0B-4087-BE3B-36E5AF279F7B}" srcOrd="4" destOrd="0" presId="urn:microsoft.com/office/officeart/2005/8/layout/radial5"/>
    <dgm:cxn modelId="{FDBF9012-6AC2-4843-AA11-44E1EF5972E3}" type="presParOf" srcId="{69DED875-3818-4AA1-94E3-F3DA43855B36}" destId="{CB986929-E86C-4F45-BE17-B95111A449FB}" srcOrd="5" destOrd="0" presId="urn:microsoft.com/office/officeart/2005/8/layout/radial5"/>
    <dgm:cxn modelId="{23E8C4B2-ADBE-44A6-82F1-CEAD0694EA30}" type="presParOf" srcId="{CB986929-E86C-4F45-BE17-B95111A449FB}" destId="{CC88A40E-08C8-4A7B-9362-4237C9EEC768}" srcOrd="0" destOrd="0" presId="urn:microsoft.com/office/officeart/2005/8/layout/radial5"/>
    <dgm:cxn modelId="{7CD42062-7C57-4DDD-8AC1-CE874E0D08AA}" type="presParOf" srcId="{69DED875-3818-4AA1-94E3-F3DA43855B36}" destId="{FFBEBAEB-062B-4B43-B11D-356E08AEDA8A}" srcOrd="6" destOrd="0" presId="urn:microsoft.com/office/officeart/2005/8/layout/radial5"/>
    <dgm:cxn modelId="{4BD57050-E96C-479D-A82C-658688E526BB}" type="presParOf" srcId="{69DED875-3818-4AA1-94E3-F3DA43855B36}" destId="{7B5EB445-DC19-4791-956F-2EE7DA0F51E2}" srcOrd="7" destOrd="0" presId="urn:microsoft.com/office/officeart/2005/8/layout/radial5"/>
    <dgm:cxn modelId="{5F05041D-0D8D-4729-9D0B-63E1F8AFB5E6}" type="presParOf" srcId="{7B5EB445-DC19-4791-956F-2EE7DA0F51E2}" destId="{616FDEBC-4B73-49CA-97B2-1BCA36299F52}" srcOrd="0" destOrd="0" presId="urn:microsoft.com/office/officeart/2005/8/layout/radial5"/>
    <dgm:cxn modelId="{C17134F2-2842-4525-9E0C-4F88129FCD8D}" type="presParOf" srcId="{69DED875-3818-4AA1-94E3-F3DA43855B36}" destId="{CA718087-CF07-432E-A31E-BDC0E1C08BC2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0AD9F-70F1-4630-BB75-E2E28E85468E}">
      <dsp:nvSpPr>
        <dsp:cNvPr id="0" name=""/>
        <dsp:cNvSpPr/>
      </dsp:nvSpPr>
      <dsp:spPr>
        <a:xfrm>
          <a:off x="2883706" y="2006564"/>
          <a:ext cx="1807945" cy="1519760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скупиться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похвалу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83706" y="2006564"/>
        <a:ext cx="1807945" cy="1519760"/>
      </dsp:txXfrm>
    </dsp:sp>
    <dsp:sp modelId="{B61C339B-F6A2-4E0C-9D79-A853816BDF26}">
      <dsp:nvSpPr>
        <dsp:cNvPr id="0" name=""/>
        <dsp:cNvSpPr/>
      </dsp:nvSpPr>
      <dsp:spPr>
        <a:xfrm rot="10819952">
          <a:off x="2496708" y="2556046"/>
          <a:ext cx="273496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19952">
        <a:off x="2496708" y="2556046"/>
        <a:ext cx="273496" cy="407397"/>
      </dsp:txXfrm>
    </dsp:sp>
    <dsp:sp modelId="{8CBA66C5-E2ED-4000-A134-1E28FFCA0890}">
      <dsp:nvSpPr>
        <dsp:cNvPr id="0" name=""/>
        <dsp:cNvSpPr/>
      </dsp:nvSpPr>
      <dsp:spPr>
        <a:xfrm>
          <a:off x="0" y="1630757"/>
          <a:ext cx="2367727" cy="2241150"/>
        </a:xfrm>
        <a:prstGeom prst="ellipse">
          <a:avLst/>
        </a:prstGeom>
        <a:solidFill>
          <a:srgbClr val="FFFFCC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Даже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в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море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неуспеха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можно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найти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островок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успешности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закрепиться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нем</a:t>
          </a:r>
          <a:r>
            <a:rPr lang="en-US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630757"/>
        <a:ext cx="2367727" cy="2241150"/>
      </dsp:txXfrm>
    </dsp:sp>
    <dsp:sp modelId="{E981199F-1FEE-49CB-B76E-3B73D8C8AE72}">
      <dsp:nvSpPr>
        <dsp:cNvPr id="0" name=""/>
        <dsp:cNvSpPr/>
      </dsp:nvSpPr>
      <dsp:spPr>
        <a:xfrm rot="16062921">
          <a:off x="3696233" y="1699075"/>
          <a:ext cx="113977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062921">
        <a:off x="3696233" y="1699075"/>
        <a:ext cx="113977" cy="407397"/>
      </dsp:txXfrm>
    </dsp:sp>
    <dsp:sp modelId="{C742EB78-3C0B-4087-BE3B-36E5AF279F7B}">
      <dsp:nvSpPr>
        <dsp:cNvPr id="0" name=""/>
        <dsp:cNvSpPr/>
      </dsp:nvSpPr>
      <dsp:spPr>
        <a:xfrm>
          <a:off x="1854992" y="294421"/>
          <a:ext cx="3727881" cy="1497784"/>
        </a:xfrm>
        <a:prstGeom prst="ellipse">
          <a:avLst/>
        </a:prstGeom>
        <a:solidFill>
          <a:srgbClr val="FFFFCC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только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конкретные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цели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54992" y="294421"/>
        <a:ext cx="3727881" cy="1497784"/>
      </dsp:txXfrm>
    </dsp:sp>
    <dsp:sp modelId="{CB986929-E86C-4F45-BE17-B95111A449FB}">
      <dsp:nvSpPr>
        <dsp:cNvPr id="0" name=""/>
        <dsp:cNvSpPr/>
      </dsp:nvSpPr>
      <dsp:spPr>
        <a:xfrm rot="5400000">
          <a:off x="3703211" y="3477217"/>
          <a:ext cx="168935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3703211" y="3477217"/>
        <a:ext cx="168935" cy="407397"/>
      </dsp:txXfrm>
    </dsp:sp>
    <dsp:sp modelId="{FFBEBAEB-062B-4B43-B11D-356E08AEDA8A}">
      <dsp:nvSpPr>
        <dsp:cNvPr id="0" name=""/>
        <dsp:cNvSpPr/>
      </dsp:nvSpPr>
      <dsp:spPr>
        <a:xfrm>
          <a:off x="1780587" y="3845070"/>
          <a:ext cx="4014182" cy="1497784"/>
        </a:xfrm>
        <a:prstGeom prst="ellipse">
          <a:avLst/>
        </a:prstGeom>
        <a:solidFill>
          <a:srgbClr val="FFFFCC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Не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ставить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более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одной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задачи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одновременно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80587" y="3845070"/>
        <a:ext cx="4014182" cy="1497784"/>
      </dsp:txXfrm>
    </dsp:sp>
    <dsp:sp modelId="{7B5EB445-DC19-4791-956F-2EE7DA0F51E2}">
      <dsp:nvSpPr>
        <dsp:cNvPr id="0" name=""/>
        <dsp:cNvSpPr/>
      </dsp:nvSpPr>
      <dsp:spPr>
        <a:xfrm rot="66663">
          <a:off x="4878681" y="2588281"/>
          <a:ext cx="451337" cy="407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66663">
        <a:off x="4878681" y="2588281"/>
        <a:ext cx="451337" cy="407397"/>
      </dsp:txXfrm>
    </dsp:sp>
    <dsp:sp modelId="{CA718087-CF07-432E-A31E-BDC0E1C08BC2}">
      <dsp:nvSpPr>
        <dsp:cNvPr id="0" name=""/>
        <dsp:cNvSpPr/>
      </dsp:nvSpPr>
      <dsp:spPr>
        <a:xfrm>
          <a:off x="5542562" y="1593508"/>
          <a:ext cx="2590733" cy="2464185"/>
        </a:xfrm>
        <a:prstGeom prst="ellipse">
          <a:avLst/>
        </a:prstGeom>
        <a:solidFill>
          <a:srgbClr val="FFFFCC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Хвалить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исполнителя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критиковать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исполнение</a:t>
          </a:r>
          <a:r>
            <a:rPr lang="en-US" sz="2000" b="1" kern="1200" dirty="0" smtClean="0">
              <a:solidFill>
                <a:srgbClr val="0F244D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/>
        </a:p>
      </dsp:txBody>
      <dsp:txXfrm>
        <a:off x="5542562" y="1593508"/>
        <a:ext cx="2590733" cy="246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8FF7-699B-40E1-B7FE-134440A3579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4A46-CD00-4894-B2BD-6B8902FCD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32AE-D4EC-4692-ABCE-153BD743B4AB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E24F-3E74-4B94-B5FD-65739B0D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EB0DD-A54E-4FD2-8D30-F6BFCA91BFF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067A9-9F83-4A12-B77E-E1E7C29956A4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6F62-110A-41F1-A728-0884FE36307D}" type="slidenum">
              <a:rPr lang="ru-RU"/>
              <a:pPr/>
              <a:t>29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b" hangingPunct="1">
              <a:spcBef>
                <a:spcPct val="50000"/>
              </a:spcBef>
            </a:pPr>
            <a:endParaRPr lang="ru-RU" b="1" i="1" dirty="0" smtClean="0"/>
          </a:p>
          <a:p>
            <a:pPr eaLnBrk="1" hangingPunct="1"/>
            <a:r>
              <a:rPr lang="ru-RU" b="1" i="1" dirty="0" smtClean="0"/>
              <a:t>Познакомить учащихся с разными </a:t>
            </a:r>
          </a:p>
          <a:p>
            <a:pPr eaLnBrk="1" hangingPunct="1"/>
            <a:r>
              <a:rPr lang="ru-RU" b="1" i="1" dirty="0" smtClean="0"/>
              <a:t>активными видами деятельности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A582D-DACE-4764-B764-436CC5A956B1}" type="slidenum">
              <a:rPr lang="ru-RU"/>
              <a:pPr/>
              <a:t>30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E52C7-1064-42AD-8E6F-F0810C998619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1BBC4-60FC-4BF6-AB01-082063F5075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C98E6-86C9-47DD-B8C4-E862BD6A327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6BEC2-8BE7-4CE9-95B5-64D27DB00C0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словосочетании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проблемный диалог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первое слово "проблемный" означает, что на уроке изучения нового материала обязательно должны быть проработаны два звена: "постановка проблемы" и "поиск решения".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Постановка проблемы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этап формулирования темы урока или вопросов для исследования.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решения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этап формулирования нового знания.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"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диалог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означает, что и постановку проблемы, и поиск решения должны выполнить ученики в специально организованном учителем диалоге.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Различают два вида диалога: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побуждающий и подводящий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Они по-разному устроены, обеспечивают разную учебную деятельность и имеют разный развивающий эффект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учебная проблема существует в двух формах, то текст побуждающего диалога представляет собой одну из двух реплик: «Какова будет тема урока?» или «Какой возникает вопрос?».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74061-4644-44AC-9B94-87D946A875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5E7DC-4E6E-47B2-BD9B-22DB1DD8E73D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F7EA-C80E-4713-8D16-67D49E505678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AAEF-C0F4-4D67-9D4A-B50AB447D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7.jpeg"/><Relationship Id="rId9" Type="http://schemas.microsoft.com/office/2007/relationships/diagramDrawing" Target="../diagrams/drawin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text=%D1%88%D0%BA%D0%BE%D0%BB%D1%8C%D0%BD%D0%B0%D1%8F%20%D1%82%D0%B5%D0%BC%D0%B0&amp;noreask=1&amp;lr=213&amp;img_url=img-fotki.yandex.ru/get/5112/47407354.238/0_83162_21ec2508_orig.png&amp;rpt=simage&amp;p=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images.yandex.ru/yandsearch?text=%D1%88%D0%BA%D0%BE%D0%BB%D1%8C%D0%BD%D0%B0%D1%8F%20%D1%82%D0%B5%D0%BC%D0%B0&amp;rpt=simage&amp;img_url=img541.imageshack.us/img541/6439/80707277.jpg&amp;noreask=1&amp;lr=213&amp;p=3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text=%D1%88%D0%BA%D0%BE%D0%BB%D1%8C%D0%BD%D0%B0%D1%8F%20%D1%82%D0%B5%D0%BC%D0%B0&amp;noreask=1&amp;lr=213&amp;p=115&amp;img_url=img1.liveinternet.ru/images/attach/c/2/64/201/64201674_1284872765_02.pn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images.yandex.ru/yandsearch?text=%D1%88%D0%BA%D0%BE%D0%BB%D1%8C%D0%BD%D0%B0%D1%8F%20%D1%82%D0%B5%D0%BC%D0%B0&amp;noreask=1&amp;lr=213&amp;p=119&amp;img_url=www.sunhome.ru/UsersGallery/Cards/117/26233319.jpg&amp;rpt=simag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text=%D1%88%D0%BA%D0%BE%D0%BB%D1%8C%D0%BD%D0%B0%D1%8F%20%D1%82%D0%B5%D0%BC%D0%B0&amp;rpt=simage&amp;img_url=img541.imageshack.us/img541/6439/80707277.jpg&amp;noreask=1&amp;lr=213&amp;p=3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activerain.com/image_store/uploads/3/7/9/5/5/ar121660244955973.jp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text=%D1%88%D0%BA%D0%BE%D0%BB%D1%8C%D0%BD%D0%B0%D1%8F%20%D1%82%D0%B5%D0%BC%D0%B0&amp;noreask=1&amp;lr=213&amp;img_url=www.myjulia.ru/data/cache/2011/08/31/851073_7632nothumb500.jpg&amp;rpt=simage&amp;p=164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тетрадь по геомет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195736" y="1052736"/>
            <a:ext cx="6552728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Формирование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предметных</a:t>
            </a:r>
            <a:r>
              <a:rPr lang="ru-RU" sz="36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компетенций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младших школьников</a:t>
            </a:r>
            <a:endParaRPr lang="ru-RU" sz="36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9492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МБОУ  СОШ №3 </a:t>
            </a:r>
            <a:r>
              <a:rPr lang="ru-RU" b="1" dirty="0" err="1" smtClean="0"/>
              <a:t>г.Семикаракорска</a:t>
            </a:r>
            <a:endParaRPr lang="ru-RU" b="1" dirty="0" smtClean="0"/>
          </a:p>
          <a:p>
            <a:r>
              <a:rPr lang="ru-RU" b="1" dirty="0" smtClean="0"/>
              <a:t>Учитель начальных классов: Василенко Н.А.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642918"/>
            <a:ext cx="7643866" cy="107157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30000"/>
                  <a:satMod val="250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постановки учебной проблемы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571604" y="2214554"/>
            <a:ext cx="1428760" cy="11430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715538" y="3071016"/>
            <a:ext cx="17145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286512" y="2285992"/>
            <a:ext cx="135732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67544" y="3786190"/>
            <a:ext cx="2604258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Побуждающий от проблемной ситуации диалог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430" y="4572008"/>
            <a:ext cx="2286016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Подводящий к теме диалог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786190"/>
            <a:ext cx="2773542" cy="1928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Сообщение темы с мотивирующим приёмом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357166"/>
            <a:ext cx="785818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вопросов для побуждающего диалога: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8592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Побуждение к осознанию противоречия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 смогли выполнить задание? В чём затруднение?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Вопрос был один? А мнений сколько?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вас удивило? Что интересного заметили?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Почему это задание не получилось? Что мы не знаем?</a:t>
            </a: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Побуждение к формулированию проблемы в виде темы урока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Какой возникает вопрос?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Какова будет тема нашего урока? 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SDC13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2736304" cy="194421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788024" y="4725144"/>
            <a:ext cx="3640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>
              <a:buFont typeface="Wingdings" pitchFamily="2" charset="2"/>
              <a:buChar char="ь"/>
            </a:pPr>
            <a:r>
              <a:rPr lang="ru-RU" sz="2000" b="1" i="1" dirty="0">
                <a:solidFill>
                  <a:schemeClr val="bg1"/>
                </a:solidFill>
              </a:rPr>
              <a:t>Формирование </a:t>
            </a:r>
            <a:r>
              <a:rPr lang="ru-RU" sz="2000" b="1" i="1" dirty="0" smtClean="0">
                <a:solidFill>
                  <a:schemeClr val="bg1"/>
                </a:solidFill>
              </a:rPr>
              <a:t>личностного</a:t>
            </a:r>
          </a:p>
          <a:p>
            <a:pPr marL="177800" indent="-177800"/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и ценностного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отношения к чтению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476375" y="7173913"/>
            <a:ext cx="697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Формирование личностного и ценностного отношения к чтению</a:t>
            </a: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342115" y="404664"/>
            <a:ext cx="86310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Технология  формирования  типа  правильной</a:t>
            </a:r>
            <a:br>
              <a:rPr lang="ru-RU" sz="3200" b="1" i="1" dirty="0">
                <a:solidFill>
                  <a:srgbClr val="FFFF00"/>
                </a:solidFill>
              </a:rPr>
            </a:br>
            <a:r>
              <a:rPr lang="ru-RU" sz="3200" b="1" i="1" dirty="0">
                <a:solidFill>
                  <a:srgbClr val="FFFF00"/>
                </a:solidFill>
              </a:rPr>
              <a:t>читательской  деятельности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5220072" y="4221088"/>
            <a:ext cx="222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Цель технологии: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10434" y="1680483"/>
            <a:ext cx="88080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Читать - это еще ничего не значит; что читать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и как понимать прочитанное – вот в чем главное дело".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К. Д. Ушинский.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5" descr="DSCF5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032447" cy="324103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83568" y="404664"/>
            <a:ext cx="7313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Достоинства  технологии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7544" y="1412776"/>
            <a:ext cx="8240013" cy="389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Применима самостоятельно вне урока ;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Способствует  эффективному развитию устной  речи</a:t>
            </a:r>
          </a:p>
          <a:p>
            <a:pPr>
              <a:lnSpc>
                <a:spcPct val="130000"/>
              </a:lnSpc>
              <a:buSzPct val="80000"/>
            </a:pPr>
            <a:r>
              <a:rPr lang="ru-RU" sz="2400" b="1" dirty="0" smtClean="0">
                <a:solidFill>
                  <a:schemeClr val="bg1"/>
                </a:solidFill>
              </a:rPr>
              <a:t> школьников;</a:t>
            </a:r>
          </a:p>
          <a:p>
            <a:pPr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Повышает качество работы по совершенствованию</a:t>
            </a:r>
          </a:p>
          <a:p>
            <a:pPr>
              <a:lnSpc>
                <a:spcPct val="130000"/>
              </a:lnSpc>
              <a:buSzPct val="80000"/>
            </a:pPr>
            <a:r>
              <a:rPr lang="ru-RU" sz="2400" b="1" dirty="0" smtClean="0">
                <a:solidFill>
                  <a:schemeClr val="bg1"/>
                </a:solidFill>
              </a:rPr>
              <a:t> правильности, беглости чтения;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Ориентирована </a:t>
            </a:r>
            <a:r>
              <a:rPr lang="ru-RU" sz="2400" b="1" dirty="0">
                <a:solidFill>
                  <a:schemeClr val="bg1"/>
                </a:solidFill>
              </a:rPr>
              <a:t>на развитие личности </a:t>
            </a:r>
            <a:r>
              <a:rPr lang="ru-RU" sz="2400" b="1" dirty="0" smtClean="0">
                <a:solidFill>
                  <a:schemeClr val="bg1"/>
                </a:solidFill>
              </a:rPr>
              <a:t>читателя;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Развивает </a:t>
            </a:r>
            <a:r>
              <a:rPr lang="ru-RU" sz="2400" b="1" dirty="0">
                <a:solidFill>
                  <a:schemeClr val="bg1"/>
                </a:solidFill>
              </a:rPr>
              <a:t>умение прогнозировать результаты </a:t>
            </a:r>
            <a:r>
              <a:rPr lang="ru-RU" sz="2400" b="1" dirty="0" smtClean="0">
                <a:solidFill>
                  <a:schemeClr val="bg1"/>
                </a:solidFill>
              </a:rPr>
              <a:t>чтения;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Способствует </a:t>
            </a:r>
            <a:r>
              <a:rPr lang="ru-RU" sz="2400" b="1" dirty="0">
                <a:solidFill>
                  <a:schemeClr val="bg1"/>
                </a:solidFill>
              </a:rPr>
              <a:t>достижению понимания на уровне </a:t>
            </a:r>
            <a:r>
              <a:rPr lang="ru-RU" sz="2400" b="1" dirty="0" smtClean="0">
                <a:solidFill>
                  <a:schemeClr val="bg1"/>
                </a:solidFill>
              </a:rPr>
              <a:t>смысла.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371847" y="247650"/>
            <a:ext cx="4354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Описание  технологии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5288" y="908050"/>
            <a:ext cx="8280400" cy="2608994"/>
            <a:chOff x="249" y="572"/>
            <a:chExt cx="5216" cy="1414"/>
          </a:xfrm>
        </p:grpSpPr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552" y="1035"/>
              <a:ext cx="4868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чтение фамилии автора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чтение заглавия произведения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чтение ключевых слов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рассматривание иллюстраций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высказывание предположений о героях, теме, содержании текста</a:t>
              </a:r>
            </a:p>
          </p:txBody>
        </p:sp>
        <p:sp>
          <p:nvSpPr>
            <p:cNvPr id="5130" name="Rectangle 8"/>
            <p:cNvSpPr>
              <a:spLocks noChangeArrowheads="1"/>
            </p:cNvSpPr>
            <p:nvPr/>
          </p:nvSpPr>
          <p:spPr bwMode="auto">
            <a:xfrm>
              <a:off x="431" y="707"/>
              <a:ext cx="5034" cy="1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249" y="572"/>
              <a:ext cx="3856" cy="226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87451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87451"/>
                    <a:invGamma/>
                  </a:schemeClr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b="1" i="1" dirty="0">
                  <a:solidFill>
                    <a:srgbClr val="000066"/>
                  </a:solidFill>
                  <a:latin typeface="Arial" charset="0"/>
                </a:rPr>
                <a:t>       </a:t>
              </a:r>
              <a:r>
                <a:rPr lang="ru-RU" b="1" i="1" dirty="0">
                  <a:solidFill>
                    <a:srgbClr val="FFFF00"/>
                  </a:solidFill>
                  <a:latin typeface="Arial" charset="0"/>
                </a:rPr>
                <a:t>1 этап:    Работа с текстом до чтения</a:t>
              </a:r>
            </a:p>
          </p:txBody>
        </p:sp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531" y="843"/>
              <a:ext cx="2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</a:rPr>
                <a:t>Цель:</a:t>
              </a:r>
              <a:r>
                <a:rPr lang="ru-RU" dirty="0">
                  <a:solidFill>
                    <a:schemeClr val="bg1"/>
                  </a:solidFill>
                </a:rPr>
                <a:t>  </a:t>
              </a:r>
              <a:r>
                <a:rPr lang="ru-RU" i="1" dirty="0">
                  <a:solidFill>
                    <a:schemeClr val="bg1"/>
                  </a:solidFill>
                </a:rPr>
                <a:t>развитие антиципации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8626" y="3571876"/>
            <a:ext cx="8247063" cy="3286124"/>
            <a:chOff x="270" y="2148"/>
            <a:chExt cx="5195" cy="1645"/>
          </a:xfrm>
        </p:grpSpPr>
        <p:sp>
          <p:nvSpPr>
            <p:cNvPr id="5125" name="Rectangle 10"/>
            <p:cNvSpPr>
              <a:spLocks noChangeArrowheads="1"/>
            </p:cNvSpPr>
            <p:nvPr/>
          </p:nvSpPr>
          <p:spPr bwMode="auto">
            <a:xfrm>
              <a:off x="585" y="2731"/>
              <a:ext cx="4868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чтение текста по частям с комментариями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диалог с автором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словарная работа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озаглавливание</a:t>
              </a: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частей текста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выборочное чтение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беседа по содержанию текста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сравнивание содержания текста со своими предположениями </a:t>
              </a:r>
            </a:p>
          </p:txBody>
        </p:sp>
        <p:sp>
          <p:nvSpPr>
            <p:cNvPr id="5126" name="Rectangle 11"/>
            <p:cNvSpPr>
              <a:spLocks noChangeArrowheads="1"/>
            </p:cNvSpPr>
            <p:nvPr/>
          </p:nvSpPr>
          <p:spPr bwMode="auto">
            <a:xfrm>
              <a:off x="431" y="2206"/>
              <a:ext cx="5034" cy="1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270" y="2148"/>
              <a:ext cx="3901" cy="228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87451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87451"/>
                    <a:invGamma/>
                  </a:schemeClr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b="1" i="1" dirty="0">
                  <a:solidFill>
                    <a:srgbClr val="000066"/>
                  </a:solidFill>
                  <a:latin typeface="Arial" charset="0"/>
                </a:rPr>
                <a:t>       </a:t>
              </a:r>
              <a:r>
                <a:rPr lang="ru-RU" b="1" i="1" dirty="0">
                  <a:solidFill>
                    <a:srgbClr val="FFFF00"/>
                  </a:solidFill>
                  <a:latin typeface="Arial" charset="0"/>
                </a:rPr>
                <a:t>2 этап:    Работа с текстом во время чтения</a:t>
              </a:r>
              <a:r>
                <a:rPr lang="ru-RU" b="1" dirty="0">
                  <a:solidFill>
                    <a:srgbClr val="FFFF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5128" name="Text Box 13"/>
            <p:cNvSpPr txBox="1">
              <a:spLocks noChangeArrowheads="1"/>
            </p:cNvSpPr>
            <p:nvPr/>
          </p:nvSpPr>
          <p:spPr bwMode="auto">
            <a:xfrm>
              <a:off x="495" y="2420"/>
              <a:ext cx="40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</a:rPr>
                <a:t>Цель:</a:t>
              </a:r>
              <a:r>
                <a:rPr lang="ru-RU" dirty="0">
                  <a:solidFill>
                    <a:schemeClr val="bg1"/>
                  </a:solidFill>
                </a:rPr>
                <a:t>  </a:t>
              </a:r>
              <a:r>
                <a:rPr lang="ru-RU" i="1" dirty="0">
                  <a:solidFill>
                    <a:schemeClr val="bg1"/>
                  </a:solidFill>
                </a:rPr>
                <a:t>достижение понимания текста на уровне содержания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01289" y="333375"/>
            <a:ext cx="7936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Приёмы  работы  с  текстом  на  втором  этапе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5288" y="928688"/>
            <a:ext cx="8604250" cy="2928940"/>
            <a:chOff x="249" y="585"/>
            <a:chExt cx="5420" cy="1575"/>
          </a:xfrm>
        </p:grpSpPr>
        <p:sp>
          <p:nvSpPr>
            <p:cNvPr id="6153" name="Rectangle 5"/>
            <p:cNvSpPr>
              <a:spLocks noChangeArrowheads="1"/>
            </p:cNvSpPr>
            <p:nvPr/>
          </p:nvSpPr>
          <p:spPr bwMode="auto">
            <a:xfrm>
              <a:off x="585" y="1123"/>
              <a:ext cx="5084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</a:t>
              </a: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читать должны дети, а комментировать – учитель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интересные аргументируемые суждения детей вплетать в общий разговор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комментарии должны быть краткими и динамичными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комментарии не должны превращаться в беседу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соблюдать чувство меры </a:t>
              </a:r>
            </a:p>
          </p:txBody>
        </p:sp>
        <p:sp>
          <p:nvSpPr>
            <p:cNvPr id="6154" name="Text Box 6"/>
            <p:cNvSpPr txBox="1">
              <a:spLocks noChangeArrowheads="1"/>
            </p:cNvSpPr>
            <p:nvPr/>
          </p:nvSpPr>
          <p:spPr bwMode="auto">
            <a:xfrm>
              <a:off x="405" y="945"/>
              <a:ext cx="17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</a:rPr>
                <a:t>Условия осуществления:</a:t>
              </a: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249" y="845"/>
              <a:ext cx="5262" cy="1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359" y="585"/>
              <a:ext cx="2212" cy="233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372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3725"/>
                    <a:invGamma/>
                  </a:schemeClr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i="1" dirty="0">
                  <a:solidFill>
                    <a:srgbClr val="FFFF00"/>
                  </a:solidFill>
                  <a:latin typeface="Arial" charset="0"/>
                </a:rPr>
                <a:t>Комментированное чтение</a:t>
              </a:r>
              <a:r>
                <a:rPr lang="ru-RU" dirty="0">
                  <a:solidFill>
                    <a:srgbClr val="FFFF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95288" y="3735388"/>
            <a:ext cx="8353425" cy="2286000"/>
            <a:chOff x="249" y="2353"/>
            <a:chExt cx="5262" cy="1440"/>
          </a:xfrm>
        </p:grpSpPr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567" y="2849"/>
              <a:ext cx="484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находить в тексте прямые и скрытые авторские вопросы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задавать свои вопросы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обдумывать предположения о дальнейшем содержании текста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проверять, совпадают ли они с замыслом автора</a:t>
              </a:r>
            </a:p>
            <a:p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 включать воображение</a:t>
              </a:r>
            </a:p>
          </p:txBody>
        </p:sp>
        <p:sp>
          <p:nvSpPr>
            <p:cNvPr id="6150" name="Text Box 10"/>
            <p:cNvSpPr txBox="1">
              <a:spLocks noChangeArrowheads="1"/>
            </p:cNvSpPr>
            <p:nvPr/>
          </p:nvSpPr>
          <p:spPr bwMode="auto">
            <a:xfrm>
              <a:off x="373" y="2655"/>
              <a:ext cx="17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</a:rPr>
                <a:t>Условия осуществления:</a:t>
              </a:r>
            </a:p>
          </p:txBody>
        </p:sp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249" y="2478"/>
              <a:ext cx="5262" cy="1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361" y="2353"/>
              <a:ext cx="2201" cy="241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372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3725"/>
                    <a:invGamma/>
                  </a:schemeClr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i="1" dirty="0">
                  <a:solidFill>
                    <a:srgbClr val="FFFF00"/>
                  </a:solidFill>
                  <a:latin typeface="Arial" charset="0"/>
                </a:rPr>
                <a:t>Диалог с автором</a:t>
              </a:r>
              <a:r>
                <a:rPr lang="ru-RU" b="1" dirty="0">
                  <a:solidFill>
                    <a:srgbClr val="FFFF00"/>
                  </a:solidFill>
                  <a:latin typeface="Arial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778351" y="320675"/>
            <a:ext cx="5541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Описание  технологии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5288" y="1341438"/>
            <a:ext cx="8280400" cy="2805113"/>
            <a:chOff x="249" y="845"/>
            <a:chExt cx="5216" cy="1767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552" y="1332"/>
              <a:ext cx="4868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</a:rPr>
                <a:t>постановка проблемного вопроса к тексту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</a:rPr>
                <a:t>беседа о личности писателя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</a:rPr>
                <a:t>повторное обращение к заглавию произведения и иллюстрации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</a:rPr>
                <a:t>высказывание  и аргументация отношения к прочитанному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</a:rPr>
                <a:t>характеристика событий, места действия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</a:rPr>
                <a:t>анализ поступков героев</a:t>
              </a:r>
            </a:p>
            <a:p>
              <a:pPr marL="268288" indent="-268288">
                <a:buSzPct val="85000"/>
                <a:buFont typeface="Wingdings" pitchFamily="2" charset="2"/>
                <a:buChar char="ь"/>
              </a:pPr>
              <a:r>
                <a:rPr lang="ru-RU" b="1" dirty="0">
                  <a:solidFill>
                    <a:schemeClr val="bg1"/>
                  </a:solidFill>
                </a:rPr>
                <a:t>выполнение творческих заданий </a:t>
              </a:r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431" y="982"/>
              <a:ext cx="5034" cy="1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49" y="845"/>
              <a:ext cx="3901" cy="228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87451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87451"/>
                    <a:invGamma/>
                  </a:schemeClr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b="1" i="1" dirty="0">
                  <a:solidFill>
                    <a:srgbClr val="FFFF00"/>
                  </a:solidFill>
                  <a:latin typeface="Arial" charset="0"/>
                </a:rPr>
                <a:t>       3 этап:      </a:t>
              </a:r>
              <a:r>
                <a:rPr lang="ru-RU" i="1" dirty="0">
                  <a:solidFill>
                    <a:srgbClr val="FFFF00"/>
                  </a:solidFill>
                  <a:latin typeface="Arial" charset="0"/>
                </a:rPr>
                <a:t>Работа с текстом после чтения</a:t>
              </a: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531" y="1118"/>
              <a:ext cx="37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</a:rPr>
                <a:t>Цель:</a:t>
              </a:r>
              <a:r>
                <a:rPr lang="ru-RU" dirty="0">
                  <a:solidFill>
                    <a:schemeClr val="bg1"/>
                  </a:solidFill>
                </a:rPr>
                <a:t>  </a:t>
              </a:r>
              <a:r>
                <a:rPr lang="ru-RU" i="1" dirty="0">
                  <a:solidFill>
                    <a:schemeClr val="bg1"/>
                  </a:solidFill>
                </a:rPr>
                <a:t>достижение понимания текста на уровне смысла</a:t>
              </a:r>
            </a:p>
          </p:txBody>
        </p:sp>
      </p:grpSp>
      <p:pic>
        <p:nvPicPr>
          <p:cNvPr id="63498" name="Picture 10" descr="20071130205613_3-kni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429132"/>
            <a:ext cx="2857500" cy="220661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208912" cy="31409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cap="none" dirty="0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Использование </a:t>
            </a:r>
            <a:br>
              <a:rPr lang="ru-RU" sz="5400" cap="none" dirty="0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 критического </a:t>
            </a:r>
            <a:br>
              <a:rPr lang="ru-RU" sz="5400" cap="none" dirty="0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мышления на уроках</a:t>
            </a:r>
            <a:endParaRPr lang="ru-RU" sz="5400" cap="none" dirty="0">
              <a:ln w="11430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51720" y="3933056"/>
            <a:ext cx="7272808" cy="244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sng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Учиться  вместе, а  не  просто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что-то выполнять  вместе  —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вот  суть  данного  подхода.</a:t>
            </a:r>
            <a:endParaRPr kumimoji="0" lang="ru-RU" sz="3200" b="1" i="0" u="none" strike="noStrike" kern="1200" cap="none" spc="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bd0721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1944216" cy="240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Критический мыслитель:</a:t>
            </a:r>
            <a:endParaRPr lang="ru-RU" sz="4800" b="1" cap="none" dirty="0">
              <a:ln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Формирует собственное мнение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Совершает обдуманный выбор между различными мнениями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Решает проблемы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Аргументировано спорит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Ценит совместную работу, в которой возникает общее решение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Умеет ценить чужую точку зрения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72494" cy="85010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cap="none" dirty="0" smtClean="0">
                <a:ln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Критическое мышление -</a:t>
            </a:r>
            <a:endParaRPr lang="ru-RU" sz="4800" b="1" cap="none" dirty="0">
              <a:ln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115328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система мыслительных характеристик и коммуникативных качеств личности, позволяющих эффективно работать с информацией.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5699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технологии развития критического мышления: </a:t>
            </a:r>
            <a:endParaRPr kumimoji="0" lang="ru-RU" sz="4000" b="1" i="0" u="none" strike="noStrike" kern="1200" cap="none" spc="0" normalizeH="0" baseline="0" noProof="0" dirty="0">
              <a:ln/>
              <a:solidFill>
                <a:srgbClr val="0033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4491426"/>
            <a:ext cx="8208912" cy="236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мыслительных навыков учащихся, необходимых не только в учебе, но и в обычной жизни.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 b="1" i="1" smtClean="0">
                <a:solidFill>
                  <a:srgbClr val="663300"/>
                </a:solidFill>
              </a:rPr>
              <a:t>Требования к результатам освоения основной образовательной программы начального общего образования ( ООПНОО)</a:t>
            </a:r>
            <a:r>
              <a:rPr lang="ru-RU" sz="1800" b="1" i="1" smtClean="0"/>
              <a:t> 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825500" y="1268413"/>
            <a:ext cx="7694613" cy="40322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Segoe"/>
              </a:rPr>
              <a:t> ТРЕБОВАНИЯ</a:t>
            </a:r>
          </a:p>
          <a:p>
            <a:pPr>
              <a:buFont typeface="Arial" pitchFamily="34" charset="0"/>
              <a:buNone/>
            </a:pPr>
            <a:endParaRPr lang="ru-RU" b="1" i="1" dirty="0" smtClean="0">
              <a:solidFill>
                <a:schemeClr val="accent2"/>
              </a:solidFill>
              <a:latin typeface="Segoe"/>
            </a:endParaRPr>
          </a:p>
          <a:p>
            <a:pPr>
              <a:buFont typeface="Arial" pitchFamily="34" charset="0"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Segoe"/>
              </a:rPr>
              <a:t>              ПЛАНИРУЕМЫЕ РЕЗУЛЬТАТЫ</a:t>
            </a:r>
            <a:r>
              <a:rPr lang="ru-RU" sz="3600" b="1" i="1" dirty="0" smtClean="0">
                <a:solidFill>
                  <a:schemeClr val="accent2"/>
                </a:solidFill>
                <a:latin typeface="Segoe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Segoe"/>
              </a:rPr>
              <a:t>Личностные</a:t>
            </a:r>
          </a:p>
          <a:p>
            <a:pPr>
              <a:buFont typeface="Arial" pitchFamily="34" charset="0"/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Segoe"/>
              </a:rPr>
              <a:t>             </a:t>
            </a:r>
            <a:r>
              <a:rPr lang="ru-RU" b="1" i="1" dirty="0" err="1" smtClean="0">
                <a:solidFill>
                  <a:schemeClr val="accent2"/>
                </a:solidFill>
                <a:latin typeface="Segoe"/>
              </a:rPr>
              <a:t>Метапредметные</a:t>
            </a:r>
            <a:endParaRPr lang="ru-RU" b="1" i="1" dirty="0" smtClean="0">
              <a:solidFill>
                <a:schemeClr val="accent2"/>
              </a:solidFill>
              <a:latin typeface="Segoe"/>
            </a:endParaRPr>
          </a:p>
          <a:p>
            <a:pPr lvl="4">
              <a:buFont typeface="Arial" pitchFamily="34" charset="0"/>
              <a:buNone/>
            </a:pPr>
            <a:r>
              <a:rPr lang="ru-RU" sz="3200" b="1" i="1" dirty="0" smtClean="0">
                <a:solidFill>
                  <a:schemeClr val="accent2"/>
                </a:solidFill>
                <a:latin typeface="Segoe"/>
              </a:rPr>
              <a:t>                   Предметные</a:t>
            </a:r>
          </a:p>
          <a:p>
            <a:endParaRPr lang="ru-RU" i="1" dirty="0" smtClean="0">
              <a:solidFill>
                <a:schemeClr val="accent2"/>
              </a:solidFill>
              <a:latin typeface="Segoe"/>
            </a:endParaRP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 flipH="1">
            <a:off x="2554288" y="3068638"/>
            <a:ext cx="730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4500563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5867400" y="2997200"/>
            <a:ext cx="12255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3201988" y="1844675"/>
            <a:ext cx="4349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78595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Основа ТРКМ – </a:t>
            </a:r>
            <a:br>
              <a:rPr lang="ru-RU" sz="48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трехфазная структура урока:</a:t>
            </a:r>
            <a:r>
              <a:rPr lang="ru-RU" sz="4800" b="1" cap="none" dirty="0" smtClean="0">
                <a:ln/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cap="none" dirty="0" smtClean="0">
                <a:ln/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cap="none" dirty="0">
              <a:ln/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857520" cy="1000132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3643314"/>
            <a:ext cx="3929090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ОСМЫСЛЕНИЕ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5072074"/>
            <a:ext cx="3714776" cy="11430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1889308" cy="256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6766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фазы вызова</a:t>
            </a:r>
            <a:br>
              <a:rPr lang="ru-RU" sz="40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n/>
                <a:solidFill>
                  <a:srgbClr val="003300"/>
                </a:solidFill>
              </a:rPr>
              <a:t> ( пробуждение интереса к предмету)</a:t>
            </a:r>
            <a:endParaRPr lang="ru-RU" sz="4000" b="1" cap="none" dirty="0">
              <a:ln/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21537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Актуализировать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имеющиеся у учащихся знания в связи с изучаемым материалом.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Пробудить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познавательный интерес к изучаемому материалу.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учащимся самим определить направление в изучении темы.</a:t>
            </a:r>
          </a:p>
          <a:p>
            <a:endParaRPr lang="ru-RU" dirty="0"/>
          </a:p>
        </p:txBody>
      </p:sp>
      <p:pic>
        <p:nvPicPr>
          <p:cNvPr id="4" name="Picture 7" descr="уч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72074"/>
            <a:ext cx="2683161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Первая стадия - «ВЫЗОВ»</a:t>
            </a:r>
            <a:endParaRPr lang="ru-RU" sz="4000" b="1" cap="none" dirty="0">
              <a:ln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780928"/>
            <a:ext cx="8532440" cy="180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Приём «Ассоциация»</a:t>
            </a:r>
          </a:p>
          <a:p>
            <a:pPr>
              <a:buFont typeface="Wingdings" pitchFamily="2" charset="2"/>
              <a:buChar char="Ø"/>
            </a:pPr>
            <a:r>
              <a:rPr lang="ru-RU" sz="51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Приём «Корзина идей»</a:t>
            </a:r>
          </a:p>
          <a:p>
            <a:pPr>
              <a:buFont typeface="Wingdings" pitchFamily="2" charset="2"/>
              <a:buChar char="Ø"/>
            </a:pPr>
            <a:r>
              <a:rPr lang="ru-RU" sz="51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Приём «Лови ошибку»</a:t>
            </a:r>
            <a:endParaRPr lang="ru-RU" sz="51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ru-RU" sz="5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Приём «Верные и неверные утверждения»</a:t>
            </a:r>
            <a:endParaRPr lang="ru-RU" sz="51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95536" y="4653135"/>
          <a:ext cx="8186766" cy="18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90"/>
                <a:gridCol w="2199854"/>
                <a:gridCol w="2728922"/>
              </a:tblGrid>
              <a:tr h="23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Утверждения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Стадия «Вызов»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Стадия «Рефлексия»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Имя существительное обозначает предмет.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Да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Да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  <a:tr h="56144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Имя существительное изменяется по родам,</a:t>
                      </a:r>
                      <a:r>
                        <a:rPr lang="ru-RU" sz="1200" b="1" baseline="0" dirty="0" smtClean="0"/>
                        <a:t> числам и падежам.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Да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Нет  </a:t>
                      </a:r>
                      <a:r>
                        <a:rPr lang="ru-RU" sz="1200" b="1" baseline="0" dirty="0" smtClean="0"/>
                        <a:t>(изменяется по числам и падежам, бывают м., ж., и с. рода)</a:t>
                      </a:r>
                      <a:endParaRPr lang="ru-RU" sz="1200" b="1" dirty="0"/>
                    </a:p>
                  </a:txBody>
                  <a:tcPr/>
                </a:tc>
              </a:tr>
              <a:tr h="56144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Имя существительное в предложении бывает только подлежащим.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76470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Приём «Знаем – хотим узнать – узнали»</a:t>
            </a:r>
            <a:endParaRPr lang="ru-RU" sz="28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395536" y="1412776"/>
          <a:ext cx="8352928" cy="1296144"/>
        </p:xfrm>
        <a:graphic>
          <a:graphicData uri="http://schemas.openxmlformats.org/drawingml/2006/table">
            <a:tbl>
              <a:tblPr/>
              <a:tblGrid>
                <a:gridCol w="2598062"/>
                <a:gridCol w="2969969"/>
                <a:gridCol w="278489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Знаю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Узнали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429552" cy="129697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фазы осмысления:</a:t>
            </a:r>
            <a:endParaRPr lang="ru-RU" sz="5400" b="1" cap="none" dirty="0">
              <a:ln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28802"/>
            <a:ext cx="8215370" cy="38879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активно воспринимать изучаемый материал.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соотнести полученные  знания с новыми.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5" descr="BD001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845585" cy="246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12" y="285728"/>
            <a:ext cx="9001188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rgbClr val="003300"/>
                </a:solidFill>
              </a:rPr>
              <a:t>Вторая стадия – «ОСМЫСЛЕНИЕ»</a:t>
            </a:r>
            <a:endParaRPr lang="ru-RU" b="1" cap="none" dirty="0">
              <a:ln/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412776"/>
            <a:ext cx="6424634" cy="180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Приём «Работа с вопросником»</a:t>
            </a:r>
          </a:p>
          <a:p>
            <a:pPr>
              <a:buFont typeface="Wingdings" pitchFamily="2" charset="2"/>
              <a:buChar char="Ø"/>
            </a:pPr>
            <a:endParaRPr lang="ru-RU" sz="28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Приём «Чтение с пометками»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2928934"/>
            <a:ext cx="7474024" cy="266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  <a:t>Чтение текста с пометками:</a:t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  <a:t>   +   я это знал,</a:t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  <a:t>   -    я этого не знал,</a:t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  <a:t>   !    это меня удивило</a:t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0033CC"/>
                </a:solidFill>
                <a:uLnTx/>
                <a:uFillTx/>
                <a:latin typeface="+mn-lt"/>
                <a:ea typeface="+mn-ea"/>
                <a:cs typeface="+mn-cs"/>
              </a:rPr>
              <a:t>   ?    хотел бы узнать подробнее.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7150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Взаимоопрос</a:t>
            </a:r>
            <a:endParaRPr lang="ru-RU" sz="28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65416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фазы рефлексии </a:t>
            </a:r>
            <a:br>
              <a:rPr lang="ru-RU" sz="40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(обобщение материала, подведение итогов)</a:t>
            </a:r>
            <a:endParaRPr lang="ru-RU" sz="4000" b="1" cap="none" dirty="0">
              <a:ln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929618" cy="36164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учащимся самостоятельно обобщить изучаемый материал и определить направления в дальнейшем изучении материала.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школ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429132"/>
            <a:ext cx="3435424" cy="232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cap="none" dirty="0" smtClean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Третья стадия – «РЕФЛЕКСИЯ»</a:t>
            </a:r>
            <a:endParaRPr lang="ru-RU" sz="4000" b="1" cap="none" dirty="0">
              <a:ln/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344816" cy="2160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Приём «Написание творческих работ»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Приём «Создание викторины»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Приём «Кластер»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499992" cy="2918073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004048" y="3933056"/>
          <a:ext cx="3816424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8"/>
                <a:gridCol w="2086046"/>
              </a:tblGrid>
              <a:tr h="759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cap="al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существительное  -1</a:t>
                      </a:r>
                    </a:p>
                  </a:txBody>
                  <a:tcPr/>
                </a:tc>
              </a:tr>
              <a:tr h="4221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Описание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Прилагательное - 2</a:t>
                      </a:r>
                    </a:p>
                  </a:txBody>
                  <a:tcPr/>
                </a:tc>
              </a:tr>
              <a:tr h="4221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Глагол - 3</a:t>
                      </a:r>
                    </a:p>
                  </a:txBody>
                  <a:tcPr/>
                </a:tc>
              </a:tr>
              <a:tr h="4221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Фраза из 4 слов</a:t>
                      </a:r>
                    </a:p>
                  </a:txBody>
                  <a:tcPr/>
                </a:tc>
              </a:tr>
              <a:tr h="42211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Повторение сути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(синоним) 1 слово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6056" y="321297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Приём «</a:t>
            </a:r>
            <a:r>
              <a:rPr lang="ru-RU" sz="28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971550" y="1016000"/>
            <a:ext cx="7596188" cy="5149850"/>
          </a:xfrm>
          <a:prstGeom prst="ellipse">
            <a:avLst/>
          </a:prstGeom>
          <a:gradFill rotWithShape="1">
            <a:gsLst>
              <a:gs pos="0">
                <a:srgbClr val="413864"/>
              </a:gs>
              <a:gs pos="100000">
                <a:srgbClr val="8C7A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gradFill rotWithShape="1">
            <a:gsLst>
              <a:gs pos="0">
                <a:srgbClr val="413864"/>
              </a:gs>
              <a:gs pos="100000">
                <a:srgbClr val="8C7A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8724" name="WordArt 4"/>
          <p:cNvSpPr>
            <a:spLocks noChangeArrowheads="1" noChangeShapeType="1" noTextEdit="1"/>
          </p:cNvSpPr>
          <p:nvPr/>
        </p:nvSpPr>
        <p:spPr bwMode="auto">
          <a:xfrm rot="371176">
            <a:off x="761168" y="1186302"/>
            <a:ext cx="7921625" cy="42064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8140"/>
              </a:avLst>
            </a:prstTxWarp>
          </a:bodyPr>
          <a:lstStyle/>
          <a:p>
            <a:pPr algn="ctr"/>
            <a:r>
              <a:rPr lang="ru-RU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Times New Roman"/>
                <a:cs typeface="Times New Roman"/>
              </a:rPr>
              <a:t>Проектно-исследовательская </a:t>
            </a:r>
          </a:p>
          <a:p>
            <a:pPr algn="ctr"/>
            <a:r>
              <a:rPr lang="ru-RU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Times New Roman"/>
                <a:cs typeface="Times New Roman"/>
              </a:rPr>
              <a:t>деятельность</a:t>
            </a:r>
          </a:p>
        </p:txBody>
      </p:sp>
      <p:pic>
        <p:nvPicPr>
          <p:cNvPr id="7173" name="Picture 5" descr="j03089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52624"/>
            <a:ext cx="5472607" cy="399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971550" y="1016000"/>
            <a:ext cx="7596188" cy="5149850"/>
          </a:xfrm>
          <a:prstGeom prst="ellipse">
            <a:avLst/>
          </a:prstGeom>
          <a:gradFill rotWithShape="1">
            <a:gsLst>
              <a:gs pos="0">
                <a:srgbClr val="413864"/>
              </a:gs>
              <a:gs pos="100000">
                <a:srgbClr val="8C7A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gradFill rotWithShape="1">
            <a:gsLst>
              <a:gs pos="0">
                <a:srgbClr val="413864"/>
              </a:gs>
              <a:gs pos="100000">
                <a:srgbClr val="8C7AD8">
                  <a:alpha val="9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12" name="WordArt 4"/>
          <p:cNvSpPr>
            <a:spLocks noChangeArrowheads="1" noChangeShapeType="1" noTextEdit="1"/>
          </p:cNvSpPr>
          <p:nvPr/>
        </p:nvSpPr>
        <p:spPr bwMode="auto">
          <a:xfrm>
            <a:off x="1907704" y="404664"/>
            <a:ext cx="5905500" cy="2663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Формула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трёх "У"</a:t>
            </a:r>
          </a:p>
        </p:txBody>
      </p:sp>
      <p:sp>
        <p:nvSpPr>
          <p:cNvPr id="171016" name="WordArt 8"/>
          <p:cNvSpPr>
            <a:spLocks noChangeArrowheads="1" noChangeShapeType="1" noTextEdit="1"/>
          </p:cNvSpPr>
          <p:nvPr/>
        </p:nvSpPr>
        <p:spPr bwMode="auto">
          <a:xfrm>
            <a:off x="395536" y="2420888"/>
            <a:ext cx="2303463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 flipV="1">
            <a:off x="2267744" y="3068960"/>
            <a:ext cx="1009327" cy="64807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2267745" y="4149080"/>
            <a:ext cx="10081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2123728" y="4725144"/>
            <a:ext cx="1008062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7" name="WordArt 2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873" y="2060575"/>
            <a:ext cx="403244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Arial"/>
                <a:cs typeface="Arial"/>
              </a:rPr>
              <a:t>уверенность</a:t>
            </a:r>
          </a:p>
        </p:txBody>
      </p:sp>
      <p:sp>
        <p:nvSpPr>
          <p:cNvPr id="26638" name="WordArt 2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47864" y="3645024"/>
            <a:ext cx="25209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Arial"/>
                <a:cs typeface="Arial"/>
              </a:rPr>
              <a:t>успех</a:t>
            </a:r>
          </a:p>
        </p:txBody>
      </p:sp>
      <p:sp>
        <p:nvSpPr>
          <p:cNvPr id="26639" name="WordArt 3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47864" y="5013176"/>
            <a:ext cx="4464496" cy="1119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Arial"/>
                <a:cs typeface="Arial"/>
              </a:rPr>
              <a:t>удовольствие</a:t>
            </a:r>
          </a:p>
        </p:txBody>
      </p:sp>
      <p:sp>
        <p:nvSpPr>
          <p:cNvPr id="26640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4" descr="P030212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852936"/>
            <a:ext cx="2880122" cy="201644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  <p:bldP spid="171016" grpId="0" animBg="1"/>
      <p:bldP spid="171017" grpId="0" animBg="1"/>
      <p:bldP spid="171018" grpId="0" animBg="1"/>
      <p:bldP spid="171019" grpId="0" animBg="1"/>
      <p:bldP spid="26637" grpId="0"/>
      <p:bldP spid="26638" grpId="0"/>
      <p:bldP spid="266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116013" y="1412875"/>
            <a:ext cx="7812087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146175" algn="l"/>
            <a:r>
              <a:rPr lang="ru-RU" sz="2400" b="1" i="1" dirty="0">
                <a:cs typeface="Arial" pitchFamily="34" charset="0"/>
              </a:rPr>
              <a:t>Познакомить учащихся с разными </a:t>
            </a:r>
          </a:p>
          <a:p>
            <a:pPr marL="1146175" algn="l"/>
            <a:r>
              <a:rPr lang="ru-RU" sz="2400" b="1" i="1" dirty="0">
                <a:cs typeface="Arial" pitchFamily="34" charset="0"/>
              </a:rPr>
              <a:t>активными видами деятельности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051050" y="3357563"/>
            <a:ext cx="6948488" cy="187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2400" b="1" i="1" dirty="0">
                <a:cs typeface="Arial" pitchFamily="34" charset="0"/>
              </a:rPr>
              <a:t>Приобретение участниками </a:t>
            </a:r>
          </a:p>
          <a:p>
            <a:pPr algn="l"/>
            <a:r>
              <a:rPr lang="ru-RU" sz="2400" b="1" i="1">
                <a:cs typeface="Arial" pitchFamily="34" charset="0"/>
              </a:rPr>
              <a:t>навыков публичного выступления,</a:t>
            </a:r>
            <a:r>
              <a:rPr lang="ru-RU" sz="2400">
                <a:cs typeface="Arial" pitchFamily="34" charset="0"/>
              </a:rPr>
              <a:t> </a:t>
            </a:r>
            <a:r>
              <a:rPr lang="ru-RU" sz="2400" b="1" i="1">
                <a:cs typeface="Arial" pitchFamily="34" charset="0"/>
              </a:rPr>
              <a:t>защиты своей работы перед аудиторией</a:t>
            </a:r>
          </a:p>
          <a:p>
            <a:pPr algn="r">
              <a:spcBef>
                <a:spcPct val="50000"/>
              </a:spcBef>
            </a:pPr>
            <a:endParaRPr lang="ru-RU" sz="2400" b="1" i="1" dirty="0">
              <a:cs typeface="Arial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27088" y="5300663"/>
            <a:ext cx="8316912" cy="1512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517650" algn="l">
              <a:spcBef>
                <a:spcPct val="50000"/>
              </a:spcBef>
            </a:pPr>
            <a:r>
              <a:rPr lang="ru-RU" sz="2400" b="1" i="1">
                <a:cs typeface="Arial" pitchFamily="34" charset="0"/>
              </a:rPr>
              <a:t>Способствовать самоопределению младших школьников, выявлению их интересов, способностей,</a:t>
            </a:r>
            <a:r>
              <a:rPr lang="ru-RU" sz="2800" b="1" i="1">
                <a:cs typeface="Arial" pitchFamily="34" charset="0"/>
              </a:rPr>
              <a:t> </a:t>
            </a:r>
            <a:r>
              <a:rPr lang="ru-RU" sz="2400" b="1" i="1">
                <a:cs typeface="Arial" pitchFamily="34" charset="0"/>
              </a:rPr>
              <a:t>склонностей</a:t>
            </a:r>
          </a:p>
          <a:p>
            <a:pPr marL="1517650" algn="r">
              <a:spcBef>
                <a:spcPct val="50000"/>
              </a:spcBef>
            </a:pPr>
            <a:endParaRPr lang="ru-RU" sz="2400" b="1" i="1">
              <a:cs typeface="Arial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051050" y="115888"/>
            <a:ext cx="7092950" cy="1044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BF"/>
              </a:gs>
              <a:gs pos="50000">
                <a:srgbClr val="FFFFFF"/>
              </a:gs>
              <a:gs pos="100000">
                <a:srgbClr val="FFBFB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ru-RU" sz="2400" b="1" i="1" dirty="0">
                <a:cs typeface="Arial" pitchFamily="34" charset="0"/>
              </a:rPr>
              <a:t>Научить учащихся работать </a:t>
            </a:r>
          </a:p>
          <a:p>
            <a:pPr algn="l"/>
            <a:r>
              <a:rPr lang="ru-RU" sz="2400" b="1" i="1" dirty="0">
                <a:cs typeface="Arial" pitchFamily="34" charset="0"/>
              </a:rPr>
              <a:t>с  различными источниками информации</a:t>
            </a:r>
          </a:p>
          <a:p>
            <a:pPr algn="l"/>
            <a:endParaRPr lang="ru-RU" sz="2400" dirty="0">
              <a:cs typeface="Arial" pitchFamily="34" charset="0"/>
            </a:endParaRPr>
          </a:p>
          <a:p>
            <a:pPr algn="l">
              <a:spcBef>
                <a:spcPct val="30000"/>
              </a:spcBef>
            </a:pPr>
            <a:endParaRPr lang="ru-RU" sz="2800" b="1" i="1" dirty="0">
              <a:cs typeface="Arial" pitchFamily="34" charset="0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0" y="5195888"/>
            <a:ext cx="2133600" cy="166211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600" b="1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>
              <a:latin typeface="Times New Roman" pitchFamily="18" charset="0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0" y="3357563"/>
            <a:ext cx="2133600" cy="175895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ru-RU" sz="1600" b="1">
              <a:latin typeface="Times New Roman" pitchFamily="18" charset="0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0" y="1196975"/>
            <a:ext cx="2133600" cy="2200275"/>
          </a:xfrm>
          <a:prstGeom prst="can">
            <a:avLst>
              <a:gd name="adj" fmla="val 18228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b="1">
              <a:latin typeface="Times New Roman" pitchFamily="18" charset="0"/>
            </a:endParaRPr>
          </a:p>
        </p:txBody>
      </p:sp>
      <p:sp>
        <p:nvSpPr>
          <p:cNvPr id="513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130425" cy="1270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latin typeface="Times New Roman" pitchFamily="18" charset="0"/>
            </a:endParaRPr>
          </a:p>
          <a:p>
            <a:endParaRPr lang="ru-RU" sz="1600" b="1">
              <a:latin typeface="Times New Roman" pitchFamily="18" charset="0"/>
            </a:endParaRPr>
          </a:p>
          <a:p>
            <a:endParaRPr lang="ru-RU" sz="1600" b="1">
              <a:latin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84150"/>
            <a:ext cx="17526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</a:t>
            </a:r>
          </a:p>
          <a:p>
            <a:pPr>
              <a:lnSpc>
                <a:spcPct val="120000"/>
              </a:lnSpc>
              <a:defRPr/>
            </a:pPr>
            <a:r>
              <a:rPr lang="ru-RU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</a:t>
            </a:r>
          </a:p>
          <a:p>
            <a:pPr>
              <a:lnSpc>
                <a:spcPct val="120000"/>
              </a:lnSpc>
              <a:defRPr/>
            </a:pPr>
            <a:r>
              <a:rPr lang="ru-RU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</a:t>
            </a:r>
          </a:p>
          <a:p>
            <a:pPr>
              <a:lnSpc>
                <a:spcPct val="120000"/>
              </a:lnSpc>
              <a:defRPr/>
            </a:pPr>
            <a:r>
              <a:rPr lang="ru-RU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</a:t>
            </a:r>
          </a:p>
          <a:p>
            <a:pPr>
              <a:lnSpc>
                <a:spcPct val="120000"/>
              </a:lnSpc>
              <a:defRPr/>
            </a:pPr>
            <a:r>
              <a:rPr lang="ru-RU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</a:t>
            </a:r>
          </a:p>
          <a:p>
            <a:pPr>
              <a:lnSpc>
                <a:spcPct val="120000"/>
              </a:lnSpc>
              <a:defRPr/>
            </a:pPr>
            <a:r>
              <a:rPr lang="ru-RU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5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 autoUpdateAnimBg="0"/>
      <p:bldP spid="5124" grpId="0" animBg="1" autoUpdateAnimBg="0"/>
      <p:bldP spid="5126" grpId="0" animBg="1" autoUpdateAnimBg="0"/>
      <p:bldP spid="5127" grpId="0" animBg="1" autoUpdateAnimBg="0"/>
      <p:bldP spid="5133" grpId="0" animBg="1" autoUpdateAnimBg="0"/>
      <p:bldP spid="5135" grpId="0" animBg="1" autoUpdateAnimBg="0"/>
      <p:bldP spid="5136" grpId="0" animBg="1" autoUpdateAnimBg="0"/>
      <p:bldP spid="5138" grpId="0" animBg="1" autoUpdateAnimBg="0"/>
      <p:bldP spid="512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333375"/>
            <a:ext cx="7427913" cy="431800"/>
          </a:xfrm>
        </p:spPr>
        <p:txBody>
          <a:bodyPr>
            <a:normAutofit fontScale="90000"/>
          </a:bodyPr>
          <a:lstStyle/>
          <a:p>
            <a:r>
              <a:rPr lang="ru-RU" sz="2400" b="1" i="1" smtClean="0">
                <a:solidFill>
                  <a:srgbClr val="FF3300"/>
                </a:solidFill>
                <a:latin typeface="Comic Sans MS" pitchFamily="66" charset="0"/>
              </a:rPr>
              <a:t>Личностные результаты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836613"/>
            <a:ext cx="8075612" cy="4878387"/>
          </a:xfrm>
        </p:spPr>
        <p:txBody>
          <a:bodyPr/>
          <a:lstStyle/>
          <a:p>
            <a:r>
              <a:rPr lang="ru-RU" sz="2800" b="1" i="1" dirty="0" smtClean="0">
                <a:latin typeface="Sylfaen" pitchFamily="18" charset="0"/>
              </a:rPr>
              <a:t>готовность и способность обучающихся к саморазвитию,</a:t>
            </a:r>
          </a:p>
          <a:p>
            <a:r>
              <a:rPr lang="ru-RU" sz="2800" b="1" i="1" dirty="0" smtClean="0">
                <a:latin typeface="Sylfaen" pitchFamily="18" charset="0"/>
              </a:rPr>
              <a:t> </a:t>
            </a:r>
            <a:r>
              <a:rPr lang="ru-RU" sz="2800" b="1" i="1" dirty="0" err="1" smtClean="0">
                <a:latin typeface="Sylfaen" pitchFamily="18" charset="0"/>
              </a:rPr>
              <a:t>сформированность</a:t>
            </a:r>
            <a:r>
              <a:rPr lang="ru-RU" sz="2800" b="1" i="1" dirty="0" smtClean="0">
                <a:latin typeface="Sylfaen" pitchFamily="18" charset="0"/>
              </a:rPr>
              <a:t> мотивации к обучению и познанию,</a:t>
            </a:r>
          </a:p>
          <a:p>
            <a:r>
              <a:rPr lang="ru-RU" sz="2800" b="1" i="1" dirty="0" smtClean="0">
                <a:latin typeface="Sylfaen" pitchFamily="18" charset="0"/>
              </a:rPr>
              <a:t>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</a:p>
          <a:p>
            <a:r>
              <a:rPr lang="ru-RU" sz="2800" b="1" i="1" dirty="0" err="1" smtClean="0">
                <a:latin typeface="Sylfaen" pitchFamily="18" charset="0"/>
              </a:rPr>
              <a:t>сформированность</a:t>
            </a:r>
            <a:r>
              <a:rPr lang="ru-RU" sz="2800" b="1" i="1" dirty="0" smtClean="0">
                <a:latin typeface="Sylfaen" pitchFamily="18" charset="0"/>
              </a:rPr>
              <a:t> основ гражданской идентичности.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6" name="Rectangle 54"/>
          <p:cNvSpPr>
            <a:spLocks noChangeArrowheads="1"/>
          </p:cNvSpPr>
          <p:nvPr/>
        </p:nvSpPr>
        <p:spPr bwMode="auto">
          <a:xfrm>
            <a:off x="2555875" y="2781300"/>
            <a:ext cx="3527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800" b="1">
                <a:solidFill>
                  <a:srgbClr val="990000"/>
                </a:solidFill>
              </a:rPr>
              <a:t>Поиск информации</a:t>
            </a:r>
          </a:p>
        </p:txBody>
      </p:sp>
      <p:sp>
        <p:nvSpPr>
          <p:cNvPr id="202807" name="Rectangle 55"/>
          <p:cNvSpPr>
            <a:spLocks noChangeArrowheads="1"/>
          </p:cNvSpPr>
          <p:nvPr/>
        </p:nvSpPr>
        <p:spPr bwMode="auto">
          <a:xfrm>
            <a:off x="4140200" y="1557338"/>
            <a:ext cx="3527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800" b="1">
                <a:solidFill>
                  <a:srgbClr val="990000"/>
                </a:solidFill>
              </a:rPr>
              <a:t>Продукт</a:t>
            </a:r>
          </a:p>
        </p:txBody>
      </p:sp>
      <p:sp>
        <p:nvSpPr>
          <p:cNvPr id="202808" name="Rectangle 56"/>
          <p:cNvSpPr>
            <a:spLocks noChangeArrowheads="1"/>
          </p:cNvSpPr>
          <p:nvPr/>
        </p:nvSpPr>
        <p:spPr bwMode="auto">
          <a:xfrm>
            <a:off x="6011863" y="908050"/>
            <a:ext cx="2519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800" b="1">
                <a:solidFill>
                  <a:srgbClr val="990000"/>
                </a:solidFill>
              </a:rPr>
              <a:t>Презентация</a:t>
            </a:r>
          </a:p>
        </p:txBody>
      </p:sp>
      <p:sp>
        <p:nvSpPr>
          <p:cNvPr id="202805" name="Rectangle 53"/>
          <p:cNvSpPr>
            <a:spLocks noChangeArrowheads="1"/>
          </p:cNvSpPr>
          <p:nvPr/>
        </p:nvSpPr>
        <p:spPr bwMode="auto">
          <a:xfrm>
            <a:off x="2051050" y="4292600"/>
            <a:ext cx="3600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800" b="1">
                <a:solidFill>
                  <a:srgbClr val="990000"/>
                </a:solidFill>
              </a:rPr>
              <a:t>Планирование</a:t>
            </a:r>
          </a:p>
        </p:txBody>
      </p:sp>
      <p:sp>
        <p:nvSpPr>
          <p:cNvPr id="202754" name="DiagonalStripe"/>
          <p:cNvSpPr>
            <a:spLocks noEditPoints="1" noChangeArrowheads="1"/>
          </p:cNvSpPr>
          <p:nvPr/>
        </p:nvSpPr>
        <p:spPr bwMode="auto">
          <a:xfrm rot="624607">
            <a:off x="420688" y="41275"/>
            <a:ext cx="5761037" cy="3141663"/>
          </a:xfrm>
          <a:custGeom>
            <a:avLst/>
            <a:gdLst>
              <a:gd name="G0" fmla="+- 0 0 0"/>
              <a:gd name="G1" fmla="*/ 10914 1 2"/>
              <a:gd name="G2" fmla="+- 10914 0 0"/>
              <a:gd name="G3" fmla="+- G1 10800 0"/>
              <a:gd name="T0" fmla="*/ 5457 w 21600"/>
              <a:gd name="T1" fmla="*/ 5457 h 21600"/>
              <a:gd name="T2" fmla="*/ 0 w 21600"/>
              <a:gd name="T3" fmla="*/ 16257 h 21600"/>
              <a:gd name="T4" fmla="*/ 10800 w 21600"/>
              <a:gd name="T5" fmla="*/ 10800 h 21600"/>
              <a:gd name="T6" fmla="*/ 16257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14" y="0"/>
                </a:moveTo>
                <a:lnTo>
                  <a:pt x="0" y="10914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 rot="-1163356">
            <a:off x="396875" y="758825"/>
            <a:ext cx="47513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/>
              <a:t>Этапы работы над проектом</a:t>
            </a:r>
          </a:p>
          <a:p>
            <a:pPr algn="l">
              <a:spcBef>
                <a:spcPct val="50000"/>
              </a:spcBef>
            </a:pPr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5300663"/>
            <a:ext cx="936625" cy="1008062"/>
            <a:chOff x="336" y="2544"/>
            <a:chExt cx="816" cy="864"/>
          </a:xfrm>
        </p:grpSpPr>
        <p:sp>
          <p:nvSpPr>
            <p:cNvPr id="19479" name="AutoShape 7"/>
            <p:cNvSpPr>
              <a:spLocks noChangeArrowheads="1"/>
            </p:cNvSpPr>
            <p:nvPr/>
          </p:nvSpPr>
          <p:spPr bwMode="auto">
            <a:xfrm>
              <a:off x="336" y="2544"/>
              <a:ext cx="816" cy="864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32" y="2844"/>
              <a:ext cx="417" cy="5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Impact"/>
                </a:rPr>
                <a:t>П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42988" y="4076700"/>
            <a:ext cx="1008062" cy="936625"/>
            <a:chOff x="720" y="1824"/>
            <a:chExt cx="816" cy="864"/>
          </a:xfrm>
        </p:grpSpPr>
        <p:sp>
          <p:nvSpPr>
            <p:cNvPr id="19477" name="AutoShape 10"/>
            <p:cNvSpPr>
              <a:spLocks noChangeArrowheads="1"/>
            </p:cNvSpPr>
            <p:nvPr/>
          </p:nvSpPr>
          <p:spPr bwMode="auto">
            <a:xfrm>
              <a:off x="720" y="1824"/>
              <a:ext cx="816" cy="864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9933"/>
                </a:gs>
                <a:gs pos="100000">
                  <a:srgbClr val="764718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800">
                <a:latin typeface="Times New Roman" pitchFamily="18" charset="0"/>
              </a:endParaRPr>
            </a:p>
          </p:txBody>
        </p:sp>
        <p:sp>
          <p:nvSpPr>
            <p:cNvPr id="1947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912" y="2112"/>
              <a:ext cx="300" cy="5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Impact"/>
                </a:rPr>
                <a:t>п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19250" y="2565400"/>
            <a:ext cx="1008063" cy="863600"/>
            <a:chOff x="240" y="144"/>
            <a:chExt cx="816" cy="864"/>
          </a:xfrm>
        </p:grpSpPr>
        <p:sp>
          <p:nvSpPr>
            <p:cNvPr id="19475" name="AutoShape 13"/>
            <p:cNvSpPr>
              <a:spLocks noChangeArrowheads="1"/>
            </p:cNvSpPr>
            <p:nvPr/>
          </p:nvSpPr>
          <p:spPr bwMode="auto">
            <a:xfrm>
              <a:off x="240" y="144"/>
              <a:ext cx="816" cy="864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2" y="432"/>
              <a:ext cx="285" cy="5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 err="1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Impact"/>
                </a:rPr>
                <a:t>п</a:t>
              </a:r>
              <a:endPara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03575" y="1484313"/>
            <a:ext cx="1008063" cy="936625"/>
            <a:chOff x="1200" y="192"/>
            <a:chExt cx="816" cy="864"/>
          </a:xfrm>
        </p:grpSpPr>
        <p:sp>
          <p:nvSpPr>
            <p:cNvPr id="19473" name="AutoShape 16"/>
            <p:cNvSpPr>
              <a:spLocks noChangeArrowheads="1"/>
            </p:cNvSpPr>
            <p:nvPr/>
          </p:nvSpPr>
          <p:spPr bwMode="auto">
            <a:xfrm>
              <a:off x="1200" y="192"/>
              <a:ext cx="816" cy="864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007600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344" y="480"/>
              <a:ext cx="336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Impact"/>
                </a:rPr>
                <a:t>П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076825" y="765175"/>
            <a:ext cx="1008063" cy="863600"/>
            <a:chOff x="2064" y="0"/>
            <a:chExt cx="816" cy="864"/>
          </a:xfrm>
        </p:grpSpPr>
        <p:sp>
          <p:nvSpPr>
            <p:cNvPr id="19471" name="AutoShape 19"/>
            <p:cNvSpPr>
              <a:spLocks noChangeArrowheads="1"/>
            </p:cNvSpPr>
            <p:nvPr/>
          </p:nvSpPr>
          <p:spPr bwMode="auto">
            <a:xfrm>
              <a:off x="2064" y="0"/>
              <a:ext cx="816" cy="864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304" y="288"/>
              <a:ext cx="288" cy="5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Impact"/>
                </a:rPr>
                <a:t>П</a:t>
              </a:r>
            </a:p>
          </p:txBody>
        </p:sp>
      </p:grpSp>
      <p:sp>
        <p:nvSpPr>
          <p:cNvPr id="202797" name="Text Box 45"/>
          <p:cNvSpPr txBox="1">
            <a:spLocks noChangeArrowheads="1"/>
          </p:cNvSpPr>
          <p:nvPr/>
        </p:nvSpPr>
        <p:spPr bwMode="auto">
          <a:xfrm>
            <a:off x="1187450" y="5589588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990000"/>
                </a:solidFill>
              </a:rPr>
              <a:t>Проблема</a:t>
            </a:r>
          </a:p>
        </p:txBody>
      </p:sp>
      <p:pic>
        <p:nvPicPr>
          <p:cNvPr id="25" name="Picture 7" descr="SAM_1939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788024" y="3501008"/>
            <a:ext cx="4105523" cy="3168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6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80"/>
                            </p:stCondLst>
                            <p:childTnLst>
                              <p:par>
                                <p:cTn id="2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8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2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4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4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2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08" grpId="0"/>
      <p:bldP spid="2027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250"/>
            <a:ext cx="8642350" cy="30241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Технология оценивания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учебных достижений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младших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школьников</a:t>
            </a:r>
          </a:p>
        </p:txBody>
      </p:sp>
      <p:pic>
        <p:nvPicPr>
          <p:cNvPr id="6" name="Picture 8" descr="SAM_19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105275" cy="2952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323850" y="3573462"/>
            <a:ext cx="3600450" cy="287987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g0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85750"/>
            <a:ext cx="1835696" cy="218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357158" y="1196752"/>
          <a:ext cx="8143932" cy="516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26064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3600" b="1" kern="0" dirty="0" err="1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Правила</a:t>
            </a:r>
            <a:r>
              <a:rPr kumimoji="1" lang="en-US" sz="3600" b="1" kern="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kumimoji="1" lang="en-US" sz="3600" b="1" kern="0" dirty="0" err="1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оценочной</a:t>
            </a:r>
            <a:r>
              <a:rPr kumimoji="1" lang="en-US" sz="3600" b="1" kern="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kumimoji="1" lang="en-US" sz="3600" b="1" kern="0" dirty="0" err="1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безопасности</a:t>
            </a:r>
            <a:endParaRPr kumimoji="1" lang="en-US" sz="3600" b="1" kern="0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372200" y="2060848"/>
            <a:ext cx="2520974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Учить можно</a:t>
            </a:r>
            <a:br>
              <a:rPr lang="ru-RU" sz="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без отметок не хуже, а лучше!</a:t>
            </a:r>
          </a:p>
        </p:txBody>
      </p:sp>
      <p:pic>
        <p:nvPicPr>
          <p:cNvPr id="4099" name="Picture 4" descr="2-ka_5-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00113" y="5445125"/>
            <a:ext cx="24479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Теперь тебе понятно, чем двойка отличается от пятёрки?..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dirty="0" err="1" smtClean="0">
                <a:solidFill>
                  <a:srgbClr val="FFFF00"/>
                </a:solidFill>
              </a:rPr>
              <a:t>Безотметочное</a:t>
            </a:r>
            <a:r>
              <a:rPr lang="ru-RU" sz="5400" dirty="0" smtClean="0">
                <a:solidFill>
                  <a:srgbClr val="FFFF00"/>
                </a:solidFill>
              </a:rPr>
              <a:t> обучение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827088" y="5589588"/>
            <a:ext cx="0" cy="5032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27088" y="5589588"/>
            <a:ext cx="7921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339975" y="4724400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619250" y="5157788"/>
            <a:ext cx="7207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619250" y="5157788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339975" y="4724400"/>
            <a:ext cx="7921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3132138" y="4292600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132138" y="4292600"/>
            <a:ext cx="6477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3779838" y="3933825"/>
            <a:ext cx="0" cy="358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779838" y="3933825"/>
            <a:ext cx="7921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4572000" y="3500438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572000" y="3500438"/>
            <a:ext cx="6477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5219700" y="3141663"/>
            <a:ext cx="0" cy="358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219700" y="3141663"/>
            <a:ext cx="7921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6011863" y="2636838"/>
            <a:ext cx="0" cy="50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011863" y="2636838"/>
            <a:ext cx="7921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6804025" y="2133600"/>
            <a:ext cx="0" cy="5032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6804025" y="2133600"/>
            <a:ext cx="7921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7596188" y="1557338"/>
            <a:ext cx="0" cy="5762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7596188" y="1557338"/>
            <a:ext cx="9366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8532813" y="1557338"/>
            <a:ext cx="0" cy="45354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827088" y="6092825"/>
            <a:ext cx="77057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5940425" y="1916113"/>
            <a:ext cx="792163" cy="6492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6156325" y="22050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6443663" y="22050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Freeform 28"/>
          <p:cNvSpPr>
            <a:spLocks/>
          </p:cNvSpPr>
          <p:nvPr/>
        </p:nvSpPr>
        <p:spPr bwMode="auto">
          <a:xfrm>
            <a:off x="6227763" y="2349500"/>
            <a:ext cx="288925" cy="142875"/>
          </a:xfrm>
          <a:custGeom>
            <a:avLst/>
            <a:gdLst>
              <a:gd name="T0" fmla="*/ 0 w 182"/>
              <a:gd name="T1" fmla="*/ 0 h 90"/>
              <a:gd name="T2" fmla="*/ 144463 w 182"/>
              <a:gd name="T3" fmla="*/ 142875 h 90"/>
              <a:gd name="T4" fmla="*/ 288925 w 182"/>
              <a:gd name="T5" fmla="*/ 0 h 90"/>
              <a:gd name="T6" fmla="*/ 0 60000 65536"/>
              <a:gd name="T7" fmla="*/ 0 60000 65536"/>
              <a:gd name="T8" fmla="*/ 0 60000 65536"/>
              <a:gd name="T9" fmla="*/ 0 w 182"/>
              <a:gd name="T10" fmla="*/ 0 h 90"/>
              <a:gd name="T11" fmla="*/ 182 w 18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90">
                <a:moveTo>
                  <a:pt x="0" y="0"/>
                </a:moveTo>
                <a:cubicBezTo>
                  <a:pt x="30" y="45"/>
                  <a:pt x="61" y="90"/>
                  <a:pt x="91" y="90"/>
                </a:cubicBezTo>
                <a:cubicBezTo>
                  <a:pt x="121" y="90"/>
                  <a:pt x="167" y="15"/>
                  <a:pt x="18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93" grpId="0" animBg="1"/>
      <p:bldP spid="7194" grpId="0" animBg="1"/>
      <p:bldP spid="7195" grpId="0" animBg="1"/>
      <p:bldP spid="71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Трёхцветный индикатор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</a:t>
            </a:r>
            <a:r>
              <a:rPr lang="ru-RU" b="1" dirty="0" smtClean="0">
                <a:solidFill>
                  <a:schemeClr val="bg1"/>
                </a:solidFill>
              </a:rPr>
              <a:t>«Я не знаю, прошу помощи»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bg1"/>
                </a:solidFill>
              </a:rPr>
              <a:t>  «Сомневаюсь, не уверен»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bg1"/>
                </a:solidFill>
              </a:rPr>
              <a:t>-     «Знаю, умею»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71600" y="2060848"/>
            <a:ext cx="865188" cy="8651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971600" y="3212976"/>
            <a:ext cx="865188" cy="865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99592" y="4365104"/>
            <a:ext cx="865188" cy="86518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8197" grpId="0" animBg="1"/>
      <p:bldP spid="81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Образец работы по математике с оценочным листом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7013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586288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smtClean="0"/>
              <a:t>Тема</a:t>
            </a:r>
            <a:r>
              <a:rPr lang="ru-RU" sz="1600" b="1" dirty="0" smtClean="0"/>
              <a:t>: «Использование схем при решении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   задач»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smtClean="0"/>
              <a:t>Цель</a:t>
            </a:r>
            <a:r>
              <a:rPr lang="ru-RU" sz="1600" b="1" dirty="0" smtClean="0"/>
              <a:t>: проверить уровень </a:t>
            </a:r>
            <a:r>
              <a:rPr lang="ru-RU" sz="1600" b="1" dirty="0" err="1" smtClean="0"/>
              <a:t>сформированности</a:t>
            </a:r>
            <a:endParaRPr lang="ru-RU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 умений решать задачи по схемам,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 составлять схему к задаче, схемы по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формулам.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smtClean="0"/>
              <a:t>Текст работы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1. Составь схемы к задачам и запиши формулы.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</a:t>
            </a:r>
            <a:r>
              <a:rPr lang="ru-RU" sz="1600" b="1" dirty="0" err="1" smtClean="0"/>
              <a:t>a</a:t>
            </a:r>
            <a:r>
              <a:rPr lang="ru-RU" sz="1600" b="1" dirty="0" smtClean="0"/>
              <a:t>) Длина веревки А метров. Какой она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    станет, если ее уменьшить на 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    метров?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</a:t>
            </a:r>
            <a:r>
              <a:rPr lang="ru-RU" sz="1600" b="1" dirty="0" err="1" smtClean="0"/>
              <a:t>b</a:t>
            </a:r>
            <a:r>
              <a:rPr lang="ru-RU" sz="1600" b="1" dirty="0" smtClean="0"/>
              <a:t>) Маме А лет, а сыну В лет. Сколько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    лет ему исполнится через 3 года?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2. Преврати формулы в схемы к задачам (составь все возможные схемы).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    В + С = D               K – E = B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8075" y="1412875"/>
            <a:ext cx="4225925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smtClean="0"/>
              <a:t>Оценочный лист к работе: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u="sng" dirty="0" smtClean="0"/>
          </a:p>
        </p:txBody>
      </p:sp>
      <p:graphicFrame>
        <p:nvGraphicFramePr>
          <p:cNvPr id="9222" name="Group 6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4046413" cy="4514850"/>
        </p:xfrm>
        <a:graphic>
          <a:graphicData uri="http://schemas.openxmlformats.org/drawingml/2006/table">
            <a:tbl>
              <a:tblPr/>
              <a:tblGrid>
                <a:gridCol w="1349350"/>
                <a:gridCol w="608831"/>
                <a:gridCol w="1008112"/>
                <a:gridCol w="1080120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умения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Прогнос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тическая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Умею решать задачу по схеме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Умею составлять схему к задаче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Умею составлять все возможные схемы по формуле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6948488" y="2997200"/>
            <a:ext cx="865187" cy="8651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7956550" y="2997200"/>
            <a:ext cx="865188" cy="8651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6948488" y="4076700"/>
            <a:ext cx="865187" cy="8651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7956550" y="4076700"/>
            <a:ext cx="865188" cy="8651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6948488" y="5157788"/>
            <a:ext cx="865187" cy="86518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7956550" y="5157788"/>
            <a:ext cx="865188" cy="8651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сканирование000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сканирование000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699792" y="260648"/>
            <a:ext cx="61206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1.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Что оцениваем?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Оцениваем результаты – предметные,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метапредметные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и личностные.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39552" y="4653137"/>
            <a:ext cx="648072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2.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Кто оценивает?</a:t>
            </a:r>
          </a:p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Учитель и ученик вместе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    определяют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оценку и отметку</a:t>
            </a:r>
            <a:r>
              <a:rPr lang="ru-RU" sz="2400" dirty="0">
                <a:solidFill>
                  <a:srgbClr val="898989"/>
                </a:solidFill>
              </a:rPr>
              <a:t>.</a:t>
            </a:r>
          </a:p>
        </p:txBody>
      </p:sp>
      <p:pic>
        <p:nvPicPr>
          <p:cNvPr id="11268" name="Picture 2" descr="i?id=456723574-64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7808"/>
            <a:ext cx="2016224" cy="22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?id=259672220-38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61048"/>
            <a:ext cx="18956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http://im0-tub-ru.yandex.net/i?id=630344477-25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204864"/>
            <a:ext cx="1914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-252536" y="404664"/>
            <a:ext cx="8291513" cy="809625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rgbClr val="FF3300"/>
                </a:solidFill>
                <a:latin typeface="Segoe Condensed" pitchFamily="34" charset="0"/>
              </a:rPr>
              <a:t>Метапредметные</a:t>
            </a:r>
            <a:r>
              <a:rPr lang="ru-RU" sz="3200" b="1" i="1" dirty="0" smtClean="0">
                <a:solidFill>
                  <a:srgbClr val="FF3300"/>
                </a:solidFill>
                <a:latin typeface="Segoe Condensed" pitchFamily="34" charset="0"/>
              </a:rPr>
              <a:t> результаты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362950" cy="3268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dirty="0" smtClean="0">
                <a:latin typeface="Segoe Condensed" pitchFamily="34" charset="0"/>
              </a:rPr>
              <a:t>освоение универсальных учебных действий (познавательных, регулятивных и коммуникативных),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Segoe Condensed" pitchFamily="34" charset="0"/>
              </a:rPr>
              <a:t>овладение ключевыми компетенциями, составляющими основу умения учиться, и </a:t>
            </a:r>
            <a:r>
              <a:rPr lang="ru-RU" b="1" i="1" dirty="0" err="1" smtClean="0">
                <a:latin typeface="Segoe Condensed" pitchFamily="34" charset="0"/>
              </a:rPr>
              <a:t>межпредметными</a:t>
            </a:r>
            <a:r>
              <a:rPr lang="ru-RU" b="1" i="1" dirty="0" smtClean="0">
                <a:latin typeface="Segoe Condensed" pitchFamily="34" charset="0"/>
              </a:rPr>
              <a:t> понятиями.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i?id=62460605-17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270">
            <a:off x="373767" y="371924"/>
            <a:ext cx="2015937" cy="211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i?id=420500495-32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2275">
            <a:off x="6675732" y="3597558"/>
            <a:ext cx="1997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47667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3.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Сколько ставить отметок?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По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числу решённых задач.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52936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4.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Где накапливать оценки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и отметки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В таблицах образовательных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результатов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(предметных,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метапредметных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,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личностных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и в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«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Портфеле достижений»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        («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Портфолио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i?id=259672220-38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3776">
            <a:off x="393001" y="513067"/>
            <a:ext cx="1707377" cy="19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-main-pic" descr="Картинка 5 из 1572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556792"/>
            <a:ext cx="2340259" cy="4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780928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Правило  5.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Когда ставить оценки?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Текущие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– </a:t>
            </a:r>
            <a:r>
              <a:rPr lang="ru-RU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 желанию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,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за </a:t>
            </a:r>
            <a:r>
              <a:rPr lang="ru-RU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тематические проверочные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работы 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– </a:t>
            </a:r>
            <a:r>
              <a:rPr lang="ru-RU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обязательно.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548680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        </a:t>
            </a:r>
            <a:r>
              <a:rPr lang="ru-RU" sz="2400" b="1" u="sng" dirty="0" smtClean="0">
                <a:solidFill>
                  <a:schemeClr val="bg1"/>
                </a:solidFill>
                <a:latin typeface="Georgia" pitchFamily="18" charset="0"/>
              </a:rPr>
              <a:t>Правило </a:t>
            </a:r>
            <a:r>
              <a:rPr lang="ru-RU" sz="2400" b="1" u="sng" dirty="0">
                <a:solidFill>
                  <a:schemeClr val="bg1"/>
                </a:solidFill>
                <a:latin typeface="Georgia" pitchFamily="18" charset="0"/>
              </a:rPr>
              <a:t>6.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По каким критериям оценивать?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          По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признакам уровневой успешности: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1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необходимый уровень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(базовый) – решение типовой задачи (умение действовать в привычной ситуации);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2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повышенный уровень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(программный) – решение нестандартной задачи (умение действовать в нестандартной ситуации, требующей применения имеющихся знаний);</a:t>
            </a:r>
            <a:b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 3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максимальный уровень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(необязательный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) -  решение не изучавшейся в классе «сверхзадачи» (умение действовать совершенно самостоятельно в незнакомой ситуации, требующей новых,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не изучавшихся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знаний).</a:t>
            </a:r>
          </a:p>
        </p:txBody>
      </p:sp>
      <p:pic>
        <p:nvPicPr>
          <p:cNvPr id="8" name="Picture 6" descr="Шустр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005">
            <a:off x="7488288" y="4675677"/>
            <a:ext cx="1530767" cy="18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764704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Правило  7.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Как определять итоговые оценки/отметки?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249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Предметные </a:t>
            </a:r>
            <a:r>
              <a:rPr lang="ru-RU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итоговые оценки/отметки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определяются по таблицам предметных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результатов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3" descr="i?id=305897999-23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295650" cy="378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40568" y="1988840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                       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Итоговая </a:t>
            </a:r>
            <a:r>
              <a:rPr lang="ru-RU" sz="2800" b="1" u="sng" dirty="0">
                <a:solidFill>
                  <a:schemeClr val="bg1"/>
                </a:solidFill>
                <a:latin typeface="Georgia" pitchFamily="18" charset="0"/>
              </a:rPr>
              <a:t>оценка за 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ступень </a:t>
            </a:r>
            <a:endParaRPr lang="ru-RU" sz="2800" b="1" u="sng" dirty="0">
              <a:solidFill>
                <a:schemeClr val="bg1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начальной   школы 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– </a:t>
            </a:r>
            <a:endParaRPr lang="ru-RU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на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основе всех положительных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результатов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, накопленных учеником в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своём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портфеле достижений, и на основе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итоговой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диагностики предметных и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	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метапредметных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результатов.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5" descr="DSCF5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149080"/>
            <a:ext cx="1873523" cy="25202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8" descr="DSCF5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6476">
            <a:off x="144621" y="251055"/>
            <a:ext cx="2636246" cy="17694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041650"/>
            <a:ext cx="1619672" cy="381635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0034" y="928670"/>
            <a:ext cx="8229600" cy="45827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Умение видеть и решать проблемы.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Умение самостоятельно учиться, работать с информацией.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Способность иметь самостоятельную точку зрения и умение её аргументировать.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Умение применять полученные знания для решения жизненных проблем.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Культура общения.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95536" y="0"/>
            <a:ext cx="8229600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Формула успеха выпускника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-180528" y="0"/>
            <a:ext cx="8220075" cy="121443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3300"/>
                </a:solidFill>
                <a:latin typeface="Segoe Condensed" pitchFamily="34" charset="0"/>
              </a:rPr>
              <a:t>Предметные результаты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340768"/>
            <a:ext cx="8075612" cy="3816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latin typeface="Segoe Condensed" pitchFamily="34" charset="0"/>
              </a:rPr>
              <a:t>Освоение обучающимися в ходе изучения учебного предмета опыта специфической для данной предметной области  деятельности по получению нового знания, его преобразованию и применению.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04137" cy="35274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определенные знания, умения и навыки (как освоенные способы деятельности), опыт решения соответствующих задач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                            +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положительное отношение к сфере жизнедеятельности, определяемой компетенцией (для эффективной деятельности).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8101013" cy="792162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ru-RU" sz="3600" b="1" i="1" dirty="0" smtClean="0">
                <a:solidFill>
                  <a:schemeClr val="bg1"/>
                </a:solidFill>
              </a:rPr>
              <a:t>           </a:t>
            </a:r>
            <a:r>
              <a:rPr lang="ru-RU" sz="4800" b="1" i="1" dirty="0" smtClean="0">
                <a:solidFill>
                  <a:schemeClr val="bg1"/>
                </a:solidFill>
              </a:rPr>
              <a:t>В состав компетенции входят:</a:t>
            </a:r>
          </a:p>
        </p:txBody>
      </p:sp>
      <p:pic>
        <p:nvPicPr>
          <p:cNvPr id="1026" name="Picture 2" descr="C:\Documents and Settings\Администратор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343150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83768" y="3212976"/>
            <a:ext cx="6408712" cy="2880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cap="small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332656"/>
            <a:ext cx="7500990" cy="2592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small" dirty="0" smtClean="0">
                <a:latin typeface="Arial" pitchFamily="34" charset="0"/>
                <a:cs typeface="Arial" pitchFamily="34" charset="0"/>
              </a:rPr>
              <a:t>Технология </a:t>
            </a:r>
          </a:p>
          <a:p>
            <a:pPr algn="ctr"/>
            <a:r>
              <a:rPr lang="ru-RU" sz="4000" b="1" cap="small" dirty="0" smtClean="0">
                <a:latin typeface="Arial" pitchFamily="34" charset="0"/>
                <a:cs typeface="Arial" pitchFamily="34" charset="0"/>
              </a:rPr>
              <a:t>проблемно-диалогического обучения</a:t>
            </a:r>
          </a:p>
          <a:p>
            <a:pPr algn="ctr">
              <a:lnSpc>
                <a:spcPct val="150000"/>
              </a:lnSpc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j042811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5"/>
            <a:ext cx="2438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27784" y="3429000"/>
            <a:ext cx="6300192" cy="26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зритель, не видевший первого акта,</a:t>
            </a:r>
            <a:endParaRPr lang="ru-RU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догадках теряются дети.</a:t>
            </a:r>
          </a:p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все же они ухитряются как-то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Понять, что творится на свете.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                                                          С.Я. Маршак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056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786" y="214290"/>
            <a:ext cx="792961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Georgia" pitchFamily="18" charset="0"/>
              </a:rPr>
              <a:t>Технология проблемно-диалогического обучения является</a:t>
            </a:r>
            <a:r>
              <a:rPr lang="en-US" sz="28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Euphemia" pitchFamily="34" charset="0"/>
              </a:rPr>
              <a:t>:</a:t>
            </a:r>
            <a:endParaRPr lang="ru-RU" sz="28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3930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результативной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обеспечивает высокое качество усвоения знаний, эффективное развитие интеллекта и творческих способностей младших школьников, воспитание активной личности обучающихся, развитие универсальных учебных действий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0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endParaRPr lang="ru-RU" sz="20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позволяет снижать нервно-психические нагрузки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учащихся за счет стимуляции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познавательной мотивации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«открытия» знаний;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бщепедагогической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dirty="0" smtClean="0">
                <a:latin typeface="Tahoma" pitchFamily="34" charset="0"/>
              </a:rPr>
              <a:t>   </a:t>
            </a:r>
            <a:r>
              <a:rPr lang="ru-RU" sz="2000" b="1" dirty="0" smtClean="0">
                <a:latin typeface="Tahoma" pitchFamily="34" charset="0"/>
              </a:rPr>
              <a:t>реализуется на любом предметном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b="1" dirty="0" smtClean="0">
                <a:latin typeface="Tahoma" pitchFamily="34" charset="0"/>
              </a:rPr>
              <a:t>содержании и в любой образовательной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ru-RU" sz="2000" b="1" dirty="0" smtClean="0">
                <a:latin typeface="Tahoma" pitchFamily="34" charset="0"/>
              </a:rPr>
              <a:t> ступени</a:t>
            </a:r>
            <a:r>
              <a:rPr lang="ru-RU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6" name="Picture 6" descr="DSCF5444"/>
          <p:cNvPicPr>
            <a:picLocks noChangeAspect="1" noChangeArrowheads="1"/>
          </p:cNvPicPr>
          <p:nvPr/>
        </p:nvPicPr>
        <p:blipFill>
          <a:blip r:embed="rId4" cstate="print"/>
          <a:srcRect l="24529" t="7316"/>
          <a:stretch>
            <a:fillRect/>
          </a:stretch>
        </p:blipFill>
        <p:spPr bwMode="auto">
          <a:xfrm>
            <a:off x="6012160" y="4149080"/>
            <a:ext cx="2736230" cy="249289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8662" y="714356"/>
            <a:ext cx="742955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642918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Проблемно-диалогическое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тип обучения,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обеспечивающий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творческое усвоение знаний учениками посредством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специально организованного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учителем диалога.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786" y="3857628"/>
            <a:ext cx="4074246" cy="19288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«проблемный»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остановка проблемы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оиск решения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6" y="3857628"/>
            <a:ext cx="3676398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«диалог»</a:t>
            </a: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обуждающий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подводящий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Экран (4:3)</PresentationFormat>
  <Paragraphs>344</Paragraphs>
  <Slides>45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Требования к результатам освоения основной образовательной программы начального общего образования ( ООПНОО) </vt:lpstr>
      <vt:lpstr>Личностные результаты</vt:lpstr>
      <vt:lpstr>Метапредметные результаты</vt:lpstr>
      <vt:lpstr>Предметные результаты</vt:lpstr>
      <vt:lpstr>определенные знания, умения и навыки (как освоенные способы деятельности), опыт решения соответствующих задач                                +  положительное отношение к сфере жизнедеятельности, определяемой компетенцией (для эффективной деятельности).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Использование  технологии критического  мышления на уроках</vt:lpstr>
      <vt:lpstr>Критический мыслитель:</vt:lpstr>
      <vt:lpstr>Критическое мышление -</vt:lpstr>
      <vt:lpstr>Основа ТРКМ –  трехфазная структура урока: </vt:lpstr>
      <vt:lpstr>Задачи фазы вызова  ( пробуждение интереса к предмету)</vt:lpstr>
      <vt:lpstr>Первая стадия - «ВЫЗОВ»</vt:lpstr>
      <vt:lpstr>Задачи фазы осмысления:</vt:lpstr>
      <vt:lpstr>Вторая стадия – «ОСМЫСЛЕНИЕ»</vt:lpstr>
      <vt:lpstr>Задачи фазы рефлексии  (обобщение материала, подведение итогов)</vt:lpstr>
      <vt:lpstr>Третья стадия – «РЕФЛЕКСИЯ»</vt:lpstr>
      <vt:lpstr>Слайд 27</vt:lpstr>
      <vt:lpstr>Слайд 28</vt:lpstr>
      <vt:lpstr>Слайд 29</vt:lpstr>
      <vt:lpstr>Слайд 30</vt:lpstr>
      <vt:lpstr>Технология оценивания  учебных достижений  младших   школьников</vt:lpstr>
      <vt:lpstr>Слайд 32</vt:lpstr>
      <vt:lpstr>Слайд 33</vt:lpstr>
      <vt:lpstr>Безотметочное обучение</vt:lpstr>
      <vt:lpstr>Трёхцветный индикатор</vt:lpstr>
      <vt:lpstr>Образец работы по математике с оценочным листом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51</cp:revision>
  <dcterms:created xsi:type="dcterms:W3CDTF">2014-01-19T05:17:54Z</dcterms:created>
  <dcterms:modified xsi:type="dcterms:W3CDTF">2017-04-09T17:10:53Z</dcterms:modified>
</cp:coreProperties>
</file>