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81" r:id="rId3"/>
    <p:sldId id="282" r:id="rId4"/>
    <p:sldId id="320" r:id="rId5"/>
    <p:sldId id="308" r:id="rId6"/>
    <p:sldId id="280" r:id="rId7"/>
    <p:sldId id="257" r:id="rId8"/>
    <p:sldId id="313" r:id="rId9"/>
    <p:sldId id="259" r:id="rId10"/>
    <p:sldId id="284" r:id="rId11"/>
    <p:sldId id="285" r:id="rId12"/>
    <p:sldId id="286" r:id="rId13"/>
    <p:sldId id="287" r:id="rId14"/>
    <p:sldId id="289" r:id="rId15"/>
    <p:sldId id="296" r:id="rId16"/>
    <p:sldId id="291" r:id="rId17"/>
    <p:sldId id="292" r:id="rId18"/>
    <p:sldId id="293" r:id="rId19"/>
    <p:sldId id="300" r:id="rId20"/>
    <p:sldId id="302" r:id="rId21"/>
    <p:sldId id="272" r:id="rId22"/>
    <p:sldId id="278" r:id="rId23"/>
    <p:sldId id="295" r:id="rId24"/>
    <p:sldId id="297" r:id="rId25"/>
    <p:sldId id="265" r:id="rId26"/>
    <p:sldId id="266" r:id="rId27"/>
    <p:sldId id="312" r:id="rId28"/>
    <p:sldId id="299" r:id="rId29"/>
    <p:sldId id="304" r:id="rId30"/>
    <p:sldId id="318" r:id="rId31"/>
    <p:sldId id="298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-" TargetMode="External"/><Relationship Id="rId2" Type="http://schemas.openxmlformats.org/officeDocument/2006/relationships/hyperlink" Target="http://dezsredstva.ru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453" y="1484784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Лекц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ия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«Классификация, сбор и удаление отходов </a:t>
            </a:r>
            <a:r>
              <a:rPr lang="ru-RU" sz="2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ЛПО»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000372"/>
            <a:ext cx="7772400" cy="15990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ПМ.04.  Выполнение работ по профессии младшая медицинская сестра по уходу за больными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Специальность: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34.02.01. Сестринское дело – базовый уровень СПО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660498"/>
            <a:ext cx="7643866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Федеральное государственное бюджетное военное </a:t>
            </a:r>
            <a:r>
              <a:rPr lang="ru-RU" sz="1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образовательное </a:t>
            </a:r>
            <a:r>
              <a:rPr lang="ru-RU" sz="11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учреждение высшего образования 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«Военно-медицинская академия имени С.М. Кирова» </a:t>
            </a:r>
            <a:r>
              <a:rPr lang="ru-RU" sz="11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Министерства </a:t>
            </a:r>
            <a:r>
              <a:rPr lang="ru-RU" sz="11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обороны Российской Федерации (филиал)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Медицинский </a:t>
            </a:r>
            <a:r>
              <a:rPr lang="ru-RU" sz="11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колледж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5214950"/>
            <a:ext cx="471490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Эммос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О.К. преподаватель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профессиональных модулей</a:t>
            </a:r>
          </a:p>
          <a:p>
            <a:pPr algn="ctr">
              <a:lnSpc>
                <a:spcPct val="110000"/>
              </a:lnSpc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Москва, 2017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 Б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опасные отходы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58"/>
            <a:ext cx="55007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Инфицированные и потенциально инфицированные отходы. Материалы и инструменты, предметы загрязненные кровью и/или другими биологическими жидкостями. Патологоанатомические отходы. Органические операционные отходы (органы, ткани и так далее).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Пищевые отходы из инфекционных отделений.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Отходы из микробиологических, клинико-диагностических лабораторий, фармацевтических, иммунобиологических производств, работающих с микроорганизмами 3-4 групп патогенности. Биологические отходы вивариев.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Живые вакцины, непригодные к использованию.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Пользователь\Desktop\инфекционная безопасностьь\i (4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14818"/>
            <a:ext cx="321467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ecologycentre.com.ua/uploads/user/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00" y="1142984"/>
            <a:ext cx="3571900" cy="276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 В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чрезвычайно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опасные отходы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14488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Материалы, контактировавшие с больными инфекционными болезнями.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Отходы лабораторий, фармацевтических и иммунобиологических производств, работающих с микроорганизмами 1-2 групп патогенности.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Отходы лечебно-диагностических подразделений фтизиатрических стационаров (диспансеров), загрязненные мокротой пациентов, отходы микробиологических лабораторий, осуществляющих работы с возбудителями туберкулеза.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 Г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токсикологически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опасные отходы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– 4 классов опасности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Пользователь\Desktop\инфекционная безопасностьь\i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00174"/>
            <a:ext cx="34290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ользователь\Desktop\инфекционная безопасностьь\i 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000504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571612"/>
            <a:ext cx="42148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Лекарственные (в том числе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цитостатики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диагностические, дезинфицирующие средства, не подлежащие использованию.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Ртутьсодержащие предметы, приборы и оборудование. Отходы сырья и продукции фармацевтических производств.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Отходы от эксплуатации оборудования, транспорта, систем освещения и другие.</a:t>
            </a:r>
          </a:p>
        </p:txBody>
      </p:sp>
      <p:pic>
        <p:nvPicPr>
          <p:cNvPr id="8" name="Picture 3" descr="C:\Users\Пользователь\Desktop\инфекционная безопасностьь\i (4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7" y="5072074"/>
            <a:ext cx="2286017" cy="150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5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 Д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Радиоактивные отходы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142985"/>
            <a:ext cx="371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виды отходов, в любом агрегатном состоянии, в которых содержание радионуклидов превышает допустимые уровни, установленные нормами радиационной безопасности.</a:t>
            </a:r>
          </a:p>
        </p:txBody>
      </p:sp>
      <p:pic>
        <p:nvPicPr>
          <p:cNvPr id="4" name="Picture 5" descr="C:\Users\Пользователь\Desktop\инфекционная безопасностьь\i (3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3286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Пользователь\Desktop\инфекционная безопасностьь\i (3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786190"/>
            <a:ext cx="35004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4096226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 к сбору медицинских отходов</a:t>
            </a: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000504"/>
            <a:ext cx="7772400" cy="1214446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2.1.7. 2790 -10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«Санитарно-эпидемиологические требования к обращению с медицинскими отходами»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00105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сбору медицинских отходов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работе с медицинскими отходами не допускаются лица моложе 18 лет. Персонал проходит предварительные (при приеме на работу) и периодические медицинские осмотры в соответствии с требованиями законодательства Российской Федерации.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Персонал должен быть привит в соответствии с национальным и региональным календарем профилактических прививок. 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Персонал должен работать в спецодежде и сменной обуви, в которых не допускается выходить за пределы рабочего помещения. Личную одежду и спецодежду необходимо хранить в разных шкафах.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Персонал обеспечивается комплектами спецодежды и средствами индивидуальной защиты (халаты/комбинезоны, перчатки, маски/респираторы/защитные щитки, специальная обувь, фартуки, нарукавники и другое). Стирка спецодежды осуществляется централизованно. Запрещается стирка спецодежды на дому.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714488"/>
            <a:ext cx="52864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5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Сбор отходов класса 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осуществляется в многоразовые емкости или одноразовые пакеты.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 пакетов может быть любой, за исключением желтого и красного.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Емкости для сбора отходов и тележки должны быть промаркированы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«Отходы. Класс А».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Заполненные многоразовые емкости или одноразовые пакеты доставляются  и перегружаются в маркированные контейнеры, предназначенные для сбора отходов данного класса, установленные на специальной площадке (помещении).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Многоразовая тара после опорожнения подлежит мытью и дезинфекции.   </a:t>
            </a:r>
          </a:p>
        </p:txBody>
      </p:sp>
      <p:pic>
        <p:nvPicPr>
          <p:cNvPr id="3" name="Picture 7" descr="C:\Users\Пользователь\Desktop\инфекционная безопасностьь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000240"/>
            <a:ext cx="2214562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1538" y="428604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 А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безопасные отходы, по составу приближенные к твёрдым бытовым отходам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285860"/>
            <a:ext cx="4786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Отходы класса Б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подлежат обязательному обеззараживанию (дезинфекции).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Отходы класса Б собираются в одноразовую мягкую (пакеты) или твердую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непрокалываемую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упаковку (контейнеры) желтого цвета или имеющие желтую маркировку. Выбор упаковки зависит от морфологического состава отходов.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сбора острых отходов класса Б должны использоваться одноразовые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непрокалываемые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контейнеры.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3" descr="C:\Users\Пользователь\Desktop\инфекционная безопасностьь\i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14488"/>
            <a:ext cx="3071812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500042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 Б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опасные отходы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80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67"/>
            <a:ext cx="7429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Мягкая упаковка (одноразовые пакеты) для сбора отходов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класса Б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должна быть закреплена на специальных стойках-тележках или контейнерах.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После заполнения пакета не более чем на 3/4, сотрудник, ответственный за сбор отходов  завязывает пакет или закрывает его с использованием бирок-стяжек, исключающих высыпание отходов класса Б. Твердые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непрокалываемые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емкости закрываются крышками. Перемещение отходов класса Б за пределами подразделения в открытых емкостях не допускается.</a:t>
            </a:r>
          </a:p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://msk.packberry.ru/images/photo/me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357562"/>
            <a:ext cx="7181850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инфекционная безопасностьь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876"/>
            <a:ext cx="3286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1000108"/>
            <a:ext cx="44291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окончательной упаковке отходов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класса 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удаления их из подразделения (организации) одноразовые емкости (пакеты, баки) с отходами класса Б маркируются надписью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«Отходы. Класс Б»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нанесением названия организации, подразделения, даты и фамилии ответственного за сбор отходов лица.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Дезинфекция многоразовых емкостей для сбора отходов класса Б внутри организации производится ежедневно.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edilis.ru/image/foto_produkcii/uti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5728"/>
            <a:ext cx="3000396" cy="2714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000109"/>
            <a:ext cx="6786610" cy="119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algn="ctr">
              <a:lnSpc>
                <a:spcPct val="110000"/>
              </a:lnSpc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071678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714488"/>
            <a:ext cx="707236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понятия «Медицинские отходы».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Классификация медицинских отходов.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Требования к сбору медицинских отходов.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Требования к организации системы обращения с медицинскими отходами.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Требования к условиям временного хранения (накопления) медицинских отходов.</a:t>
            </a:r>
          </a:p>
          <a:p>
            <a:pPr marL="342900" indent="-3429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Picture 2" descr="http://pervo66.ru/images/news/block/531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500570"/>
            <a:ext cx="364333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85926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6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Отходы класса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подлежат обязательному обеззараживанию (дезинфекции) физическими методами (термические, микроволновые, радиационные и другие). Применение химических методов дезинфекции допускается только для обеззараживания пищевых отходов и выделений больных, а также при организации первичных противоэпидемических мероприятий в очагах. 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Вывоз необеззараженных отходов класса В за пределы территории организации не допускается.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785794"/>
            <a:ext cx="70009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 В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чрезвычайно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опасные отходы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vtorothodi.ru/wp-content/uploads/2016/06/197-4-300x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071942"/>
            <a:ext cx="407196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49292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Отходы класса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собирают в одноразовую мягкую (пакеты) или твердую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непрокалываемую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упаковку (контейнеры) красного цвета или имеющую красную маркировку. Выбор упаковки зависит от морфологического состава отходов. </a:t>
            </a:r>
          </a:p>
          <a:p>
            <a:pPr indent="457200"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окончательной упаковке отходов класса В для удаления их из подразделения одноразовые емкости (пакеты, баки) с отходами класса В маркируются надписью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«Отходы. Класс В»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нанесением названия организации, подразделения, даты и фамилии ответственного за сбор отходов лица.</a:t>
            </a:r>
          </a:p>
          <a:p>
            <a:pPr indent="457200"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Пользователь\Desktop\инфекционная безопасностьь\i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928934"/>
            <a:ext cx="257175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bahomet.by/wp-content/uploads/2014/09/paket-med-othodov-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0043"/>
            <a:ext cx="228601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71612"/>
            <a:ext cx="74295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Использованные ртутьсодержащие приборы, лампы (люминесцентные и другие), оборудование, относящиеся к медицинским отходам класса Г, собираются в маркированные ёмкости с плотно прилегающими крышками любого цвета (кроме желтого и красного).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Лекарственные, диагностические, дезинфицирующие средства, не подлежащие использованию, собираются в одноразовую маркированную упаковку любого цвета (кроме желтого и красного).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 и временное хранение отходов класса Г осуществляется в маркированные ёмкости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(«Отходы. Класс Г»).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Вывоз отходов класса Г для обезвреживания или утилизации осуществляется специализированными организациями, имеющими лицензию на данный вид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7148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 Г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токсикологически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опасные отходы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– 4 классов опасности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5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 Д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Радиоактивные отходы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142985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5" descr="C:\Users\Пользователь\Desktop\инфекционная безопасностьь\i (3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3286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Пользователь\Desktop\инфекционная безопасностьь\i (3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14818"/>
            <a:ext cx="35004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1500174"/>
            <a:ext cx="44291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Сбор, хранение, удаление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отходов класса Д осуществляется в соответствии с требованиями законодательства Российской Федерации к обращению с радиоактивными веществами и другими источниками ионизирующих излучений, нормами радиационной безопасности.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Вывоз и обезвреживание отходов класса Д осуществляется специализированными организациями по обращению с радиоактивными отходами, имеющими лицензию на данный вид 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2866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сборе медицинских отходов запрещается: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вручную разрушать, разрезать отходы классов Б и В, в том числе использованные системы для внутривенных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целях их обеззараживания;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снимать вручную иглу со шприца после его использования, надевать колпачок на иглу после инъекции;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пересыпать (перегружать) неупакованные отходы классов Б и В из одной емкости в другую;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утрамбовывать отходы классов Б и 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осуществлять любые операции с отходами без перчаток или необходимых средств индивидуальной защиты и спецодежды;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использовать мягкую одноразовую упаковку для сбора острого медицинского инструментария и иных острых предметов;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устанавливать одноразовые и многоразовые емкости для сбора отходов на расстоянии менее 1 м от нагревательных приборов.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системы обращения с медицинскими отходами</a:t>
            </a:r>
          </a:p>
          <a:p>
            <a:pPr algn="ctr"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сбора, временного хранения и транспортирования медицинских отходов должна включать следующие этапы: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сбор отходов внутри организаций, осуществляющих медицинскую и/или фармацевтическую деятельность;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перемещение отходов из подразделений и временное хранение отходов на территории организации, образующей отходы;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обеззараживание/обезвреживание;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транспортирование отходов с территории организации, образующей отходы;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захоронение или уничтожение медицинских отходов.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Руководителем организации, осуществляющей медицинскую и/или фармацевтическую деятельность, утверждается инструкция, в которой определены ответственные сотрудники и процедура обращения с медицинскими отходами в данной организации.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Смешение отходов различных классов в общей емкости недопустимо.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71546"/>
            <a:ext cx="721523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Процессы перемещения отходов от мест образования к местам временного хранения и/или обеззараживания, выгрузки и загрузки многоразовых контейнеров должны быть механизированы (тележки, лифты, подъемники, автокары и так далее).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К работам по обращению с медицинскими отходами не допускается привлечение лиц, не прошедших предварительный инструктаж по безопасному обращению с медицинскими отходами.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Сбор, временное хранение и вывоз отходов следует выполнять в соответствии со схемой обращения с медицинскими отходами, принятой в данной организации, осуществляющей медицинскую и/или фармацевтическую деятельность.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28605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системы обращения с медицинскими отходами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rpp.nashaucheba.ru/pars_docs/refs/37/36427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120066" cy="6143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1"/>
            <a:ext cx="764386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временного хранения   медицинских отходов</a:t>
            </a:r>
          </a:p>
          <a:p>
            <a:pPr algn="ctr">
              <a:defRPr/>
            </a:pPr>
            <a:r>
              <a:rPr lang="ru-RU" dirty="0" smtClean="0"/>
              <a:t> 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 отходов в местах их образования осуществляется в течение рабочей смены. При использовании одноразовых контейнеров для острого инструментария допускается их заполнение в течение 3-х суток.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Хранение (накопление) более 24 часов пищевых отходов, необеззараженных отходов класса Б осуществляется в холодильных или морозильных камерах.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Одноразовые пакеты, используемые для сбора отходов классов Б и В должны обеспечивать возможность безопасного сбора в них не более 10 кг отходов. </a:t>
            </a:r>
          </a:p>
          <a:p>
            <a:pPr marL="457200" indent="-457200" algn="just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5724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временного хранения  медицинских отходов</a:t>
            </a:r>
          </a:p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pPr marL="457200" indent="-457200"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  Накопление и временное хранение необеззараженных отходов классов Б и В осуществляется раздельно от отходов других классов в специальных помещениях, исключающих доступ посторонних лиц. </a:t>
            </a:r>
          </a:p>
          <a:p>
            <a:pPr marL="457200" indent="-457200" algn="just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 Контейнеры с отходами класса А хранятся на специальной площадке. Контейнерная площадка должна располагаться на территории хозяйственной зоны не менее чем в 25 м от лечебных корпусов и пищеблока, иметь твердое покрытие. Размер контейнерной площадки должен превышать площадь основания контейнеров на 1,5 метра во все стороны. Площадка должна быть ограждена.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1500174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785794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 понятия «медицинские отходы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428736"/>
            <a:ext cx="450059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2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 отходами лечебно-профилактических учреждений понимаются все виды отходов, образующиеся в: больницах, поликлиниках, диспансерах; станциях скорой медицинской помощи; станциях переливания крови; учебных заведениях медицинского профиля;   аптеках;   оздоровительных учреждениях (санаториях, профилакториях, пансионатах);     медицинских лабораториях; частных предприятиях по оказанию медицинской помощи.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rostov.dk.ru/system/images/news/000/744/723_x_large_origin_copy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71612"/>
            <a:ext cx="3214742" cy="4410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mportal.su/foto/good_fotos/79/794525/foto_larg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786742" cy="5791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85786" y="357166"/>
            <a:ext cx="7143800" cy="641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30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30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Нормативные документы: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обеззараживанию, уничтожению и утилизации шприцев инъекционных однократного применения. Методические указания МУ 3.1.2313 – 08.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  <a:tab pos="630238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СанПиН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2.1.7.2630 -10 «Санитарно-эпидемиологические требования к организациям, осуществляющим медицинскую деятельность».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  <a:tab pos="630238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СанПиН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2.1.7.2790 -10 «Санитарно-эпидемиологические требования к обращению с медицинскими отходами».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  <a:tab pos="630238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СанПиН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1.5. 2826-10 "Профилактика ВИЧ-инфекции".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30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 ресурсы: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http://dezsredstva.ru/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методические указания к дезинфицирующим средствам, нормативные документы;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http://www.consultant.ru/-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нормативные документы.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30238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6429420" cy="1714512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4286250"/>
            <a:ext cx="6032500" cy="1003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www.kormed.ru/files/upload/medialibrary/8a5/8a531a0fafb68ffdedad150cf84442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f.ppt-online.org/files/slide/s/Svw6mjgOCIk9LAxbsolEGMnyr8cfpahtDuNRXV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vtorothodi.ru/wp-content/uploads/2015/06/4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1928802"/>
            <a:ext cx="8183880" cy="928694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2.1.7. 2790 -10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2857496"/>
            <a:ext cx="8183880" cy="20002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«Санитарно-эпидемиологические требования к обращению с медицинскими отходами»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714356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Классификация медицинских отходов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64386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Классификация медицинских отходов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Медицинские отходы в зависимости от степени их эпидемиологической, токсикологической и радиационной опасности, а также негативного воздействия на среду обитания подразделяются на пять классов опасности.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 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безопасные отходы, приближенные по составу к твердым бытовым отходам (далее – ТБО).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 Б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опасные отходы.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чрезвычайно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опасные отходы.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 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токсикологически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опасные отходы 1-4 классов опасности.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 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радиоактивные отходы.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vtorothodi.ru/wp-content/uploads/2015/11/12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7"/>
          <p:cNvSpPr txBox="1">
            <a:spLocks/>
          </p:cNvSpPr>
          <p:nvPr/>
        </p:nvSpPr>
        <p:spPr>
          <a:xfrm>
            <a:off x="500034" y="1500174"/>
            <a:ext cx="8001056" cy="53578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lvl="0" algn="just"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Отходы, не имеющие контакта с биологическими жидкостями пациентов, инфекционными больными.</a:t>
            </a:r>
          </a:p>
          <a:p>
            <a:pPr marL="265176"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Канцелярские принадлежности, упаковка, мебель, инвентарь, потерявшие потребительские свойства. </a:t>
            </a:r>
          </a:p>
          <a:p>
            <a:pPr marL="265176"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Смет от уборки территории.  </a:t>
            </a:r>
          </a:p>
          <a:p>
            <a:pPr marL="265176"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Пищевые отходы центральных пищеблоков, а также всех подразделений организации, осуществляющей медицинскую и/или фармацевтическую деятельность, кроме инфекционных и фтизиатрических.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8604"/>
            <a:ext cx="83582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 А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безопасные отходы, по составу приближенные к твёрдым бытовым отходам  (ТБО)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317</TotalTime>
  <Words>1555</Words>
  <Application>Microsoft Office PowerPoint</Application>
  <PresentationFormat>Экран (4:3)</PresentationFormat>
  <Paragraphs>151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Verdana</vt:lpstr>
      <vt:lpstr>Wingdings</vt:lpstr>
      <vt:lpstr>Wingdings 2</vt:lpstr>
      <vt:lpstr>Аспект</vt:lpstr>
      <vt:lpstr>Лекция «Классификация, сбор и удаление отходов в ЛПО»</vt:lpstr>
      <vt:lpstr>Презентация PowerPoint</vt:lpstr>
      <vt:lpstr>Презентация PowerPoint</vt:lpstr>
      <vt:lpstr>Презентация PowerPoint</vt:lpstr>
      <vt:lpstr>Презентация PowerPoint</vt:lpstr>
      <vt:lpstr>СанПиН  2.1.7. 2790 -10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сбору медицинских отходов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СанПин 2.1.7. 2790 -10</dc:title>
  <dc:creator>Анискевич Т.Н.</dc:creator>
  <cp:lastModifiedBy>user</cp:lastModifiedBy>
  <cp:revision>37</cp:revision>
  <dcterms:created xsi:type="dcterms:W3CDTF">2014-11-23T18:55:05Z</dcterms:created>
  <dcterms:modified xsi:type="dcterms:W3CDTF">2017-04-14T08:20:07Z</dcterms:modified>
</cp:coreProperties>
</file>