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1"/>
  </p:sldMasterIdLst>
  <p:notesMasterIdLst>
    <p:notesMasterId r:id="rId43"/>
  </p:notesMasterIdLst>
  <p:sldIdLst>
    <p:sldId id="256" r:id="rId2"/>
    <p:sldId id="262" r:id="rId3"/>
    <p:sldId id="263" r:id="rId4"/>
    <p:sldId id="264" r:id="rId5"/>
    <p:sldId id="266" r:id="rId6"/>
    <p:sldId id="265" r:id="rId7"/>
    <p:sldId id="269" r:id="rId8"/>
    <p:sldId id="267" r:id="rId9"/>
    <p:sldId id="268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82" r:id="rId18"/>
    <p:sldId id="278" r:id="rId19"/>
    <p:sldId id="281" r:id="rId20"/>
    <p:sldId id="283" r:id="rId21"/>
    <p:sldId id="280" r:id="rId22"/>
    <p:sldId id="286" r:id="rId23"/>
    <p:sldId id="285" r:id="rId24"/>
    <p:sldId id="284" r:id="rId25"/>
    <p:sldId id="279" r:id="rId26"/>
    <p:sldId id="287" r:id="rId27"/>
    <p:sldId id="288" r:id="rId28"/>
    <p:sldId id="293" r:id="rId29"/>
    <p:sldId id="292" r:id="rId30"/>
    <p:sldId id="291" r:id="rId31"/>
    <p:sldId id="290" r:id="rId32"/>
    <p:sldId id="289" r:id="rId33"/>
    <p:sldId id="300" r:id="rId34"/>
    <p:sldId id="299" r:id="rId35"/>
    <p:sldId id="298" r:id="rId36"/>
    <p:sldId id="297" r:id="rId37"/>
    <p:sldId id="302" r:id="rId38"/>
    <p:sldId id="301" r:id="rId39"/>
    <p:sldId id="303" r:id="rId40"/>
    <p:sldId id="304" r:id="rId41"/>
    <p:sldId id="27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4" autoAdjust="0"/>
    <p:restoredTop sz="94660"/>
  </p:normalViewPr>
  <p:slideViewPr>
    <p:cSldViewPr>
      <p:cViewPr varScale="1">
        <p:scale>
          <a:sx n="70" d="100"/>
          <a:sy n="70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0E1CB-FD70-410C-BF31-A67429496CF6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701DF-1D01-4717-A153-9901BC675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1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pril%208.mht" TargetMode="External"/><Relationship Id="rId5" Type="http://schemas.openxmlformats.org/officeDocument/2006/relationships/slide" Target="slide2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7.jpeg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7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slide" Target="slid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slide" Target="slide14.xml"/><Relationship Id="rId5" Type="http://schemas.openxmlformats.org/officeDocument/2006/relationships/image" Target="../media/image3.jpeg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4.wdp"/><Relationship Id="rId9" Type="http://schemas.openxmlformats.org/officeDocument/2006/relationships/slide" Target="slide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5.wdp"/><Relationship Id="rId9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microsoft.com/office/2007/relationships/hdphoto" Target="../media/hdphoto6.wdp"/><Relationship Id="rId7" Type="http://schemas.openxmlformats.org/officeDocument/2006/relationships/slide" Target="slide2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28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883295"/>
          </a:xfrm>
        </p:spPr>
        <p:txBody>
          <a:bodyPr/>
          <a:lstStyle/>
          <a:p>
            <a:r>
              <a:rPr lang="ru-RU" sz="5400" dirty="0" smtClean="0"/>
              <a:t>АТОМНАЯ ФИЗИКА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077072"/>
            <a:ext cx="7232848" cy="1219200"/>
          </a:xfrm>
        </p:spPr>
        <p:txBody>
          <a:bodyPr>
            <a:normAutofit/>
          </a:bodyPr>
          <a:lstStyle/>
          <a:p>
            <a:pPr marL="3141663"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 </a:t>
            </a:r>
          </a:p>
          <a:p>
            <a:pPr marL="3141663"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и физики </a:t>
            </a:r>
          </a:p>
          <a:p>
            <a:pPr marL="3141663"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Удодова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Елизавета Дмитриевна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МУНИЦИПАЛЬНОЕ БЮДЖЕТНОЕ ОБЩЕОБРАЗОВАТЕЛЬНОЕ УУЧРЕЖДЕНИЕ</a:t>
            </a:r>
          </a:p>
          <a:p>
            <a:pPr algn="ctr"/>
            <a:r>
              <a:rPr lang="ru-RU" sz="1200" dirty="0" smtClean="0"/>
              <a:t> «НАГОРЬЕВСКАЯ СРЕДНЯЯ ОБЩЕОБРАЗОВАТЕЛЬНАЯ  ШКОЛА</a:t>
            </a:r>
          </a:p>
          <a:p>
            <a:pPr algn="ctr"/>
            <a:r>
              <a:rPr lang="ru-RU" sz="1200" dirty="0" smtClean="0"/>
              <a:t> РОВЕНЬСКОГО РАЙОНА БЕЛГОРОДСКОЙ ОБЛАСТИ»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70892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ПРЕДМЕТ:   ФИЗИКА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КЛАСС:  11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188640"/>
                <a:ext cx="8759012" cy="5491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0050" indent="-400050" algn="ctr">
                  <a:buAutoNum type="romanUcPeriod" startAt="8"/>
                </a:pPr>
                <a:r>
                  <a:rPr lang="ru-RU" b="1" spc="-35" dirty="0" smtClean="0">
                    <a:solidFill>
                      <a:srgbClr val="FF0066"/>
                    </a:solidFill>
                    <a:ea typeface="Book Antiqua"/>
                    <a:cs typeface="Book Antiqua"/>
                  </a:rPr>
                  <a:t>ЯДЕРНЫЕ С ИЛЫ</a:t>
                </a:r>
              </a:p>
              <a:p>
                <a:pPr marL="400050" indent="-400050" algn="ctr">
                  <a:buAutoNum type="romanUcPeriod" startAt="8"/>
                </a:pPr>
                <a:endParaRPr lang="ru-RU" b="1" spc="-35" dirty="0">
                  <a:solidFill>
                    <a:srgbClr val="FF0066"/>
                  </a:solidFill>
                  <a:ea typeface="Book Antiqua"/>
                  <a:cs typeface="Book Antiqua"/>
                </a:endParaRPr>
              </a:p>
              <a:p>
                <a:pPr algn="ctr"/>
                <a:endParaRPr lang="ru-RU" b="1" spc="-35" dirty="0" smtClean="0">
                  <a:solidFill>
                    <a:srgbClr val="FF0066"/>
                  </a:solidFill>
                  <a:ea typeface="Book Antiqua"/>
                  <a:cs typeface="Book Antiqua"/>
                </a:endParaRPr>
              </a:p>
              <a:p>
                <a:pPr marR="38100" lvl="0">
                  <a:buClr>
                    <a:srgbClr val="000000"/>
                  </a:buClr>
                  <a:buSzPts val="800"/>
                  <a:tabLst>
                    <a:tab pos="365760" algn="l"/>
                  </a:tabLst>
                </a:pPr>
                <a:r>
                  <a:rPr lang="ru-RU" sz="1400" b="1" spc="2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1. Ядерные </a:t>
                </a:r>
                <a:r>
                  <a:rPr lang="ru-RU" sz="1400" b="1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силы </a:t>
                </a:r>
                <a:r>
                  <a:rPr lang="ru-RU" sz="14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-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силы, действующие между протонами и нейтронами </a:t>
                </a:r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в ядре и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/>
                </a:r>
                <a:b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</a:br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обеспечивающие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существование устойчивых ядер.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1400" i="1" spc="1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Свойства:</a:t>
                </a:r>
              </a:p>
              <a:p>
                <a:pPr marL="342900" lvl="0" indent="-34290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193675" algn="l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в </a:t>
                </a:r>
                <a:r>
                  <a:rPr lang="ru-RU" sz="14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100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раз больше кулоновских сил;</a:t>
                </a:r>
              </a:p>
              <a:p>
                <a:pPr marL="342900" marR="1579245" lvl="0" indent="-34290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193675" algn="l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проявляются на расстоянии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м.</a:t>
                </a:r>
              </a:p>
              <a:p>
                <a:pPr marR="1579245" algn="just">
                  <a:spcAft>
                    <a:spcPts val="1105"/>
                  </a:spcAft>
                </a:pPr>
                <a:r>
                  <a:rPr lang="ru-RU" sz="1400" i="1" spc="1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Механизм:</a:t>
                </a:r>
                <a:endParaRPr lang="ru-RU" sz="1400" i="1" spc="1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R="1579245" algn="just"/>
                <a:r>
                  <a:rPr lang="ru-RU" sz="1400" b="1" i="1" spc="3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</a:t>
                </a:r>
                <a:r>
                  <a:rPr lang="ru-RU" sz="1400" spc="4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-&gt;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spc="45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i="1" spc="45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ru-RU" sz="1400" b="0" i="1" spc="45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sz="1400" spc="4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+ </a:t>
                </a:r>
                <a:r>
                  <a:rPr lang="en-US" sz="1400" spc="4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n</a:t>
                </a:r>
                <a:r>
                  <a:rPr lang="ru-RU" sz="1400" spc="4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spc="4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spc="45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0" i="1" spc="45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pc="45" smtClean="0">
                            <a:latin typeface="Cambria Math"/>
                            <a:cs typeface="Times New Roman" panose="02020603050405020304" pitchFamily="18" charset="0"/>
                          </a:rPr>
                          <m:t>−23</m:t>
                        </m:r>
                      </m:sup>
                    </m:sSup>
                  </m:oMath>
                </a14:m>
                <a:r>
                  <a:rPr lang="ru-RU" sz="1400" spc="4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spc="4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с] </a:t>
                </a:r>
                <a:r>
                  <a:rPr lang="ru-RU" sz="1400" b="1" i="1" spc="3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п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 spc="3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b="1" i="1" spc="3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1400" b="1" i="1" spc="3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ru-RU" sz="1400" b="1" i="1" spc="3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ru-RU" sz="1400" b="1" i="1" spc="3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b="1" i="1" spc="3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</a:t>
                </a:r>
                <a:r>
                  <a:rPr lang="ru-RU" sz="1400" b="1" i="1" spc="3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</a:t>
                </a:r>
                <a:endParaRPr lang="ru-RU" sz="1400" dirty="0"/>
              </a:p>
              <a:p>
                <a:pPr marR="1579245" algn="just">
                  <a:spcAft>
                    <a:spcPts val="0"/>
                  </a:spcAft>
                </a:pPr>
                <a:endParaRPr lang="en-US" sz="1400" spc="4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R="1579245" algn="just">
                  <a:spcAft>
                    <a:spcPts val="0"/>
                  </a:spcAft>
                </a:pPr>
                <a:endParaRPr lang="en-US" sz="1400" spc="4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R="1579245" algn="just">
                  <a:spcAft>
                    <a:spcPts val="0"/>
                  </a:spcAft>
                </a:pPr>
                <a:endParaRPr lang="ru-RU" sz="1400" spc="4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Энергия связи атомных ядер.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Энергия связи </a:t>
                </a:r>
                <a14:m>
                  <m:oMath xmlns:m="http://schemas.openxmlformats.org/officeDocument/2006/math">
                    <m:r>
                      <a:rPr lang="ru-RU" sz="1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ru-RU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численно равна работе, которую нужно затратить для рас­щепления ядра на отдельные нуклоны, или энергии, выделяющейся при синтезе ядер из нуклонов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Мерой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ru-RU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en-US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является </a:t>
                </a:r>
                <a:r>
                  <a:rPr lang="ru-RU" sz="1400" i="1" spc="1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дефект массы</a:t>
                </a:r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:</a:t>
                </a:r>
                <a:endParaRPr lang="en-US" sz="1400" spc="2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pc="25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1400" b="0" i="1" spc="25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1400" b="0" i="1" spc="25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400" b="0" i="1" spc="25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𝑍</m:t>
                      </m:r>
                      <m:sSub>
                        <m:sSubPr>
                          <m:ctrlPr>
                            <a:rPr lang="en-US" sz="1400" b="0" i="1" spc="25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 spc="25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b="0" i="1" spc="25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b="0" i="1" spc="25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400" b="0" i="1" spc="25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sz="1400" b="0" i="1" spc="25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 spc="25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b="0" i="1" spc="25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pc="25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1400" b="0" i="1" spc="25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 spc="25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1400" b="0" i="1" spc="25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я</m:t>
                          </m:r>
                        </m:sub>
                      </m:sSub>
                    </m:oMath>
                  </m:oMathPara>
                </a14:m>
                <a:endParaRPr lang="ru-RU" sz="1400" spc="2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1400" i="1" spc="2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1400" b="0" i="1" spc="2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400" b="0" i="1" spc="2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1400" b="0" i="1" spc="2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𝑍</m:t>
                    </m:r>
                    <m:sSub>
                      <m:sSubPr>
                        <m:ctrlPr>
                          <a:rPr lang="en-US" sz="1400" b="0" i="1" spc="25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pc="25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pc="25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1400" b="0" i="1" spc="2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400" b="0" i="1" spc="2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𝑁</m:t>
                    </m:r>
                    <m:sSub>
                      <m:sSubPr>
                        <m:ctrlPr>
                          <a:rPr lang="en-US" sz="1400" b="0" i="1" spc="25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pc="25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pc="25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b="0" i="1" spc="2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pc="25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pc="25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ru-RU" sz="1400" b="0" i="1" spc="25" dirty="0" smtClean="0">
                            <a:latin typeface="Cambria Math"/>
                            <a:cs typeface="Times New Roman" panose="02020603050405020304" pitchFamily="18" charset="0"/>
                          </a:rPr>
                          <m:t>я</m:t>
                        </m:r>
                      </m:sub>
                    </m:sSub>
                    <m:r>
                      <a:rPr lang="ru-RU" sz="1400" b="0" i="1" spc="25" dirty="0" smtClean="0"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  <m:sSup>
                      <m:sSupPr>
                        <m:ctrlPr>
                          <a:rPr lang="ru-RU" sz="1400" b="0" i="1" spc="25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b="0" i="1" spc="25" dirty="0" smtClean="0">
                            <a:latin typeface="Cambria Math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  <m:sup>
                        <m:r>
                          <a:rPr lang="ru-RU" sz="1400" b="0" i="1" spc="25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1400" spc="2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b="1" spc="-35" dirty="0">
                  <a:solidFill>
                    <a:srgbClr val="FF0066"/>
                  </a:solidFill>
                  <a:ea typeface="Book Antiqua"/>
                  <a:cs typeface="Book Antiqua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8640"/>
                <a:ext cx="8759012" cy="5491055"/>
              </a:xfrm>
              <a:prstGeom prst="rect">
                <a:avLst/>
              </a:prstGeom>
              <a:blipFill rotWithShape="1">
                <a:blip r:embed="rId2"/>
                <a:stretch>
                  <a:fillRect l="-139" t="-1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57450" y="3154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image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11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95034"/>
            <a:ext cx="2952328" cy="143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05063" y="3573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381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верх 10">
            <a:hlinkClick r:id="rId5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052296" y="671225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ПОЯСНЕНИЕ</a:t>
            </a: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332656"/>
                <a:ext cx="7560840" cy="623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pc="-35" dirty="0" smtClean="0">
                    <a:solidFill>
                      <a:srgbClr val="FF0066"/>
                    </a:solidFill>
                    <a:ea typeface="Book Antiqua"/>
                    <a:cs typeface="Book Antiqua"/>
                  </a:rPr>
                  <a:t>IX. </a:t>
                </a:r>
                <a:r>
                  <a:rPr lang="ru-RU" b="1" spc="-35" dirty="0" smtClean="0">
                    <a:solidFill>
                      <a:srgbClr val="FF0066"/>
                    </a:solidFill>
                    <a:ea typeface="Book Antiqua"/>
                    <a:cs typeface="Book Antiqua"/>
                  </a:rPr>
                  <a:t>ЯДЕРНЫЕ РЕАКЦИИ</a:t>
                </a:r>
              </a:p>
              <a:p>
                <a:pPr algn="ctr"/>
                <a:endParaRPr lang="ru-RU" b="1" spc="-35" dirty="0" smtClean="0">
                  <a:solidFill>
                    <a:srgbClr val="FF0066"/>
                  </a:solidFill>
                  <a:ea typeface="Book Antiqua"/>
                  <a:cs typeface="Book Antiqua"/>
                </a:endParaRPr>
              </a:p>
              <a:p>
                <a:pPr marL="63500" marR="63500" indent="190500"/>
                <a:r>
                  <a:rPr lang="ru-RU" sz="1400" b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Ядерные реакции </a:t>
                </a:r>
                <a:r>
                  <a:rPr lang="ru-RU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изменение атомных ядер при взаимодействии с </a:t>
                </a: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элементарными частицами и другими ядрами.</a:t>
                </a:r>
                <a:endParaRPr lang="ru-RU" sz="1400" spc="2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000" marR="1447800" indent="1371600"/>
                <a:r>
                  <a:rPr lang="ru-RU" sz="1400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+ </a:t>
                </a:r>
                <a:r>
                  <a:rPr lang="ru-RU" sz="1400" spc="27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а-&gt;</a:t>
                </a:r>
                <a:r>
                  <a:rPr lang="ru-RU" sz="1400" spc="2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1400" spc="27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*-</a:t>
                </a:r>
                <a:r>
                  <a:rPr lang="en-US" sz="1400" spc="27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1400" spc="27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1400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1400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pPr marL="254000" marR="1447800" indent="1371600"/>
                <a:r>
                  <a:rPr lang="ru-RU" sz="1400" u="sng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1400" u="sng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400" i="1" u="sng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«Исторические</a:t>
                </a:r>
                <a:r>
                  <a:rPr lang="ru-RU" sz="1400" i="1" u="sng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 </a:t>
                </a:r>
                <a:r>
                  <a:rPr lang="ru-RU" sz="1400" i="1" u="sng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реакции:</a:t>
                </a:r>
              </a:p>
              <a:p>
                <a:pPr marL="285750" marR="1447800" indent="-285750">
                  <a:buFont typeface="Arial" panose="020B0604020202020204" pitchFamily="34" charset="0"/>
                  <a:buChar char="•"/>
                </a:pP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1919 </a:t>
                </a: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г., Э</a:t>
                </a: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Резерфорд: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7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14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𝑁</m:t>
                        </m:r>
                        <m:r>
                          <a:rPr lang="en-US" sz="1400" i="1">
                            <a:latin typeface="Cambria Math"/>
                          </a:rPr>
                          <m:t>+</m:t>
                        </m:r>
                      </m:e>
                    </m:sPre>
                    <m:r>
                      <a:rPr lang="en-US" sz="1400" i="1">
                        <a:latin typeface="Cambria Math"/>
                      </a:rPr>
                      <m:t> 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𝐻𝑒</m:t>
                        </m:r>
                        <m:r>
                          <a:rPr lang="en-US" sz="1400" i="1">
                            <a:latin typeface="Cambria Math"/>
                          </a:rPr>
                          <m:t>→</m:t>
                        </m:r>
                        <m:sPre>
                          <m:sPre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8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17</m:t>
                            </m:r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𝑂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+</m:t>
                            </m:r>
                          </m:e>
                        </m:sPre>
                        <m:sPre>
                          <m:sPre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𝑝</m:t>
                            </m:r>
                          </m:e>
                        </m:sPre>
                      </m:e>
                    </m:sPre>
                  </m:oMath>
                </a14:m>
                <a:endParaRPr lang="ru-RU" sz="1400" dirty="0" smtClean="0"/>
              </a:p>
              <a:p>
                <a:pPr marL="285750" marR="1447800" indent="-285750">
                  <a:buFont typeface="Arial" panose="020B0604020202020204" pitchFamily="34" charset="0"/>
                  <a:buChar char="•"/>
                </a:pPr>
                <a:endParaRPr lang="ru-RU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/>
                  <a:t>1932</a:t>
                </a:r>
                <a:r>
                  <a:rPr lang="en-US" sz="1400" dirty="0" smtClean="0"/>
                  <a:t> </a:t>
                </a:r>
                <a:r>
                  <a:rPr lang="ru-RU" sz="1400" dirty="0" smtClean="0"/>
                  <a:t>г. , Дж.  Чедвик: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9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𝐵𝑒</m:t>
                        </m:r>
                        <m:r>
                          <a:rPr lang="en-US" sz="1400" i="1">
                            <a:latin typeface="Cambria Math"/>
                          </a:rPr>
                          <m:t>+</m:t>
                        </m:r>
                      </m:e>
                    </m:sPre>
                    <m:r>
                      <a:rPr lang="en-US" sz="1400" i="1">
                        <a:latin typeface="Cambria Math"/>
                      </a:rPr>
                      <m:t> 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𝐻𝑒</m:t>
                        </m:r>
                        <m:r>
                          <a:rPr lang="en-US" sz="1400" i="1">
                            <a:latin typeface="Cambria Math"/>
                          </a:rPr>
                          <m:t>→</m:t>
                        </m:r>
                        <m:sPre>
                          <m:sPre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6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12</m:t>
                            </m:r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𝐶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+</m:t>
                            </m:r>
                          </m:e>
                        </m:sPre>
                        <m:sPre>
                          <m:sPre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sPre>
                      </m:e>
                    </m:sPre>
                  </m:oMath>
                </a14:m>
                <a:endParaRPr lang="ru-RU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/>
                  <a:t>1932 г.,  использование протонов: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𝐿𝑖</m:t>
                        </m:r>
                      </m:e>
                    </m:sPre>
                    <m:r>
                      <a:rPr lang="en-US" sz="14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  <m:r>
                          <a:rPr lang="en-US" sz="1400" i="1">
                            <a:latin typeface="Cambria Math"/>
                          </a:rPr>
                          <m:t>→ </m:t>
                        </m:r>
                      </m:e>
                    </m:sPre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𝐻𝑒</m:t>
                        </m:r>
                        <m:r>
                          <a:rPr lang="en-US" sz="1400" i="1">
                            <a:latin typeface="Cambria Math"/>
                          </a:rPr>
                          <m:t>+ </m:t>
                        </m:r>
                        <m:sPre>
                          <m:sPre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4</m:t>
                            </m:r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𝐻𝑒</m:t>
                            </m:r>
                          </m:e>
                        </m:sPre>
                      </m:e>
                    </m:sPre>
                  </m:oMath>
                </a14:m>
                <a:endParaRPr lang="ru-RU" sz="1400" dirty="0"/>
              </a:p>
              <a:p>
                <a:r>
                  <a:rPr lang="en-US" sz="1400" dirty="0"/>
                  <a:t> </a:t>
                </a:r>
                <a:endParaRPr lang="ru-RU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/>
                  <a:t>1932 г. Ф. </a:t>
                </a:r>
                <a:r>
                  <a:rPr lang="ru-RU" sz="1400" dirty="0" err="1" smtClean="0"/>
                  <a:t>Жолио</a:t>
                </a:r>
                <a:r>
                  <a:rPr lang="ru-RU" sz="1400" dirty="0" smtClean="0"/>
                  <a:t> – Кюри: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13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27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𝐴𝑙</m:t>
                        </m:r>
                      </m:e>
                    </m:sPre>
                    <m:r>
                      <a:rPr lang="en-US" sz="1400" i="1">
                        <a:latin typeface="Cambria Math"/>
                      </a:rPr>
                      <m:t>+ 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en-US" sz="1400" i="1">
                        <a:latin typeface="Cambria Math"/>
                      </a:rPr>
                      <m:t> → 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15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30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  <m:r>
                          <a:rPr lang="en-US" sz="1400" i="1">
                            <a:latin typeface="Cambria Math"/>
                          </a:rPr>
                          <m:t>+ </m:t>
                        </m:r>
                        <m:sPre>
                          <m:sPre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sPre>
                      </m:e>
                    </m:sPre>
                    <m:r>
                      <a:rPr lang="en-US" sz="140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sz="1400" dirty="0" smtClean="0"/>
                  <a:t> </a:t>
                </a:r>
                <a14:m>
                  <m:oMath xmlns:m="http://schemas.openxmlformats.org/officeDocument/2006/math">
                    <m:r>
                      <a:rPr lang="ru-RU" sz="1400" b="0" i="0" smtClean="0">
                        <a:latin typeface="Cambria Math"/>
                      </a:rPr>
                      <m:t>                            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15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30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  <m:r>
                          <a:rPr lang="en-US" sz="1400" i="1">
                            <a:latin typeface="Cambria Math"/>
                          </a:rPr>
                          <m:t>→ </m:t>
                        </m:r>
                        <m:sPre>
                          <m:sPre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14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30</m:t>
                            </m:r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𝑆𝑖</m:t>
                            </m:r>
                          </m:e>
                        </m:sPre>
                        <m:r>
                          <a:rPr lang="en-US" sz="1400" i="1">
                            <a:latin typeface="Cambria Math"/>
                          </a:rPr>
                          <m:t>+ </m:t>
                        </m:r>
                        <m:sPre>
                          <m:sPre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+1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0</m:t>
                            </m:r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𝑒</m:t>
                            </m:r>
                          </m:e>
                        </m:sPre>
                      </m:e>
                    </m:sPre>
                  </m:oMath>
                </a14:m>
                <a:endParaRPr lang="ru-RU" sz="1400" dirty="0"/>
              </a:p>
              <a:p>
                <a:r>
                  <a:rPr lang="ru-RU" sz="1400" dirty="0" smtClean="0"/>
                  <a:t>                                                          </a:t>
                </a:r>
                <a:r>
                  <a:rPr lang="en-US" sz="1400" dirty="0"/>
                  <a:t> </a:t>
                </a:r>
                <a:r>
                  <a:rPr lang="ru-RU" sz="1400" dirty="0" smtClean="0"/>
                  <a:t>(искусственная радиоактивность)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/>
                  <a:t>1938 г., О. </a:t>
                </a:r>
                <a:r>
                  <a:rPr lang="ru-RU" sz="1400" dirty="0" err="1" smtClean="0"/>
                  <a:t>Ган</a:t>
                </a:r>
                <a:r>
                  <a:rPr lang="ru-RU" sz="1400" dirty="0" smtClean="0"/>
                  <a:t>, Г. </a:t>
                </a:r>
                <a:r>
                  <a:rPr lang="ru-RU" sz="1400" dirty="0" err="1" smtClean="0"/>
                  <a:t>Штрассман</a:t>
                </a:r>
                <a:r>
                  <a:rPr lang="ru-RU" sz="1400" dirty="0" smtClean="0"/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92</m:t>
                        </m:r>
                      </m:sub>
                      <m:sup>
                        <m:r>
                          <a:rPr lang="ru-RU" sz="1400" b="0" i="1" smtClean="0">
                            <a:latin typeface="Cambria Math"/>
                          </a:rPr>
                          <m:t>     </m:t>
                        </m:r>
                        <m:r>
                          <a:rPr lang="en-US" sz="1400" i="1">
                            <a:latin typeface="Cambria Math"/>
                          </a:rPr>
                          <m:t>238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𝑈</m:t>
                        </m:r>
                        <m:r>
                          <a:rPr lang="en-US" sz="1400" i="1">
                            <a:latin typeface="Cambria Math"/>
                          </a:rPr>
                          <m:t>+ </m:t>
                        </m:r>
                        <m:sPre>
                          <m:sPre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sPre>
                        <m:r>
                          <a:rPr lang="en-US" sz="1400" i="1">
                            <a:latin typeface="Cambria Math"/>
                          </a:rPr>
                          <m:t> → </m:t>
                        </m:r>
                        <m:sPre>
                          <m:sPre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56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145</m:t>
                            </m:r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𝐵𝑎</m:t>
                            </m:r>
                          </m:e>
                        </m:sPre>
                        <m:r>
                          <a:rPr lang="en-US" sz="1400" i="1">
                            <a:latin typeface="Cambria Math"/>
                          </a:rPr>
                          <m:t>+ </m:t>
                        </m:r>
                        <m:sPre>
                          <m:sPre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36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88</m:t>
                            </m:r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𝐾𝑟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+3 </m:t>
                            </m:r>
                            <m:sPre>
                              <m:sPre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ru-RU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 smtClean="0"/>
                  <a:t>синтез: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𝐷</m:t>
                        </m:r>
                      </m:e>
                    </m:sPre>
                    <m:r>
                      <a:rPr lang="en-US" sz="1400" i="1">
                        <a:latin typeface="Cambria Math"/>
                      </a:rPr>
                      <m:t>+ 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𝑇</m:t>
                        </m:r>
                        <m:r>
                          <a:rPr lang="en-US" sz="1400" i="1">
                            <a:latin typeface="Cambria Math"/>
                          </a:rPr>
                          <m:t> → </m:t>
                        </m:r>
                        <m:sPre>
                          <m:sPre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4</m:t>
                            </m:r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𝐻𝑒</m:t>
                            </m:r>
                          </m:e>
                        </m:sPre>
                      </m:e>
                    </m:sPre>
                    <m:r>
                      <a:rPr lang="en-US" sz="1400" i="1">
                        <a:latin typeface="Cambria Math"/>
                      </a:rPr>
                      <m:t>+ 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𝑛</m:t>
                        </m:r>
                      </m:e>
                    </m:sPre>
                  </m:oMath>
                </a14:m>
                <a:endParaRPr lang="ru-RU" sz="1400" dirty="0"/>
              </a:p>
              <a:p>
                <a:pPr lvl="0" algn="just">
                  <a:lnSpc>
                    <a:spcPts val="1055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tabLst>
                    <a:tab pos="186690" algn="l"/>
                  </a:tabLst>
                </a:pP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1400" b="1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Расчет </a:t>
                </a:r>
                <a:r>
                  <a:rPr lang="ru-RU" sz="1400" b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энергетического выхода ядерной реакции:</a:t>
                </a:r>
              </a:p>
              <a:p>
                <a:pPr marL="342900" lvl="0" indent="1270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tabLst>
                    <a:tab pos="186690" algn="l"/>
                    <a:tab pos="2597150" algn="r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масс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pc="25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pc="25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pc="25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ядер и частиц </a:t>
                </a: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</a:t>
                </a:r>
                <a:r>
                  <a:rPr lang="en-US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реакции</a:t>
                </a: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lvl="0" indent="1270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186690" algn="l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масс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pc="25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pc="25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pc="25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ядер и частиц после реакции;</a:t>
                </a:r>
              </a:p>
              <a:p>
                <a:pPr marL="342900" lvl="0" indent="1270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186690" algn="l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изменение массы </a:t>
                </a:r>
                <a14:m>
                  <m:oMath xmlns:m="http://schemas.openxmlformats.org/officeDocument/2006/math">
                    <m:r>
                      <a:rPr lang="ru-RU" sz="1400" i="1" spc="2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1400" b="0" i="1" spc="2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1400" b="0" i="1" spc="2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ru-RU" sz="1400" i="1" spc="25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 spc="25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i="1" spc="25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400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pc="25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 spc="25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i="1" spc="25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400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400" spc="2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1270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186690" algn="l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изменение энергии </a:t>
                </a:r>
                <a14:m>
                  <m:oMath xmlns:m="http://schemas.openxmlformats.org/officeDocument/2006/math">
                    <m:r>
                      <a:rPr lang="ru-RU" sz="1400" i="1" spc="2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ru-RU" sz="1400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 </a:t>
                </a:r>
                <a:r>
                  <a:rPr lang="ru-RU" sz="1400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1400" i="1" spc="1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1400" b="0" i="1" spc="1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𝑚𝑐</m:t>
                    </m:r>
                  </m:oMath>
                </a14:m>
                <a:r>
                  <a:rPr lang="ru-RU" sz="1400" spc="15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1400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400" spc="2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algn="ctr"/>
                <a:endParaRPr lang="ru-RU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2656"/>
                <a:ext cx="7560840" cy="6238311"/>
              </a:xfrm>
              <a:prstGeom prst="rect">
                <a:avLst/>
              </a:prstGeom>
              <a:blipFill rotWithShape="1">
                <a:blip r:embed="rId2"/>
                <a:stretch>
                  <a:fillRect l="-242" t="-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05100" y="3011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верх 6">
            <a:hlinkClick r:id="rId3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052296" y="671225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ПОЯСНЕНИЕ</a:t>
            </a: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2758" y="188640"/>
                <a:ext cx="8784976" cy="6512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spc="-35" dirty="0" smtClean="0">
                    <a:solidFill>
                      <a:srgbClr val="FF0066"/>
                    </a:solidFill>
                    <a:ea typeface="Book Antiqua"/>
                    <a:cs typeface="Book Antiqua"/>
                  </a:rPr>
                  <a:t>X. </a:t>
                </a:r>
                <a:r>
                  <a:rPr lang="ru-RU" b="1" spc="-35" dirty="0" smtClean="0">
                    <a:solidFill>
                      <a:srgbClr val="FF0066"/>
                    </a:solidFill>
                    <a:ea typeface="Book Antiqua"/>
                    <a:cs typeface="Book Antiqua"/>
                  </a:rPr>
                  <a:t>ЦЕПНАЯ РЕАКЦИЯ</a:t>
                </a:r>
              </a:p>
              <a:p>
                <a:pPr lvl="0" algn="just">
                  <a:spcBef>
                    <a:spcPts val="180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tabLst>
                    <a:tab pos="180975" algn="l"/>
                  </a:tabLst>
                </a:pPr>
                <a:r>
                  <a:rPr lang="en-US" sz="1400" b="1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b="1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ru-RU" sz="1400" b="1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Ядерная </a:t>
                </a:r>
                <a:r>
                  <a:rPr lang="ru-RU" sz="1400" b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реакция на нейтронах.</a:t>
                </a:r>
              </a:p>
              <a:p>
                <a:pPr marL="25400" marR="546100" indent="-241300"/>
                <a:r>
                  <a:rPr lang="ru-RU" sz="1400" b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1942 г., </a:t>
                </a:r>
                <a:r>
                  <a:rPr lang="ru-RU" sz="1400" b="1" spc="2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Э.Ферми</a:t>
                </a:r>
                <a:r>
                  <a:rPr lang="ru-RU" sz="1400" b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1400" i="1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медленные нейтроны</a:t>
                </a:r>
                <a:r>
                  <a:rPr lang="ru-RU" sz="1400" i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(эффективнее!). </a:t>
                </a:r>
                <a:endParaRPr lang="ru-RU" sz="1400" spc="25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400" marR="546100" indent="-241300"/>
                <a:r>
                  <a:rPr lang="ru-RU" sz="1400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Замедлитель </a:t>
                </a:r>
                <a:r>
                  <a:rPr lang="ru-RU" sz="1400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вода </a:t>
                </a: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𝐻</m:t>
                        </m:r>
                      </m:e>
                    </m:sPre>
                  </m:oMath>
                </a14:m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</a:t>
                </a:r>
                <a:r>
                  <a:rPr lang="en-US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передача энергии).</a:t>
                </a:r>
              </a:p>
              <a:p>
                <a:pPr lvl="0" algn="just">
                  <a:spcBef>
                    <a:spcPts val="180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tabLst>
                    <a:tab pos="180975" algn="l"/>
                  </a:tabLst>
                </a:pPr>
                <a:r>
                  <a:rPr lang="en-US" sz="1400" b="1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</a:t>
                </a:r>
                <a:r>
                  <a:rPr lang="ru-RU" sz="1400" b="1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Деление </a:t>
                </a:r>
                <a:r>
                  <a:rPr lang="ru-RU" sz="1400" b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ядер урана.</a:t>
                </a:r>
              </a:p>
              <a:p>
                <a:pPr marL="25400" indent="-241300" algn="just">
                  <a:spcAft>
                    <a:spcPts val="0"/>
                  </a:spcAft>
                </a:pPr>
                <a:r>
                  <a:rPr lang="ru-RU" sz="1400" b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1938 г., </a:t>
                </a:r>
                <a:r>
                  <a:rPr lang="ru-RU" sz="1400" b="1" spc="2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О.Ган</a:t>
                </a:r>
                <a:r>
                  <a:rPr lang="ru-RU" sz="1400" b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400" b="1" spc="2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Г.Штрассман</a:t>
                </a:r>
                <a:r>
                  <a:rPr lang="ru-RU" sz="1400" b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(Германия) - открытие деления ядер.</a:t>
                </a:r>
                <a:endParaRPr lang="ru-RU" sz="1400" spc="2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r>
                  <a:rPr lang="ru-RU" sz="1400" i="1" spc="-3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Механизм:</a:t>
                </a:r>
              </a:p>
              <a:p>
                <a:endParaRPr lang="ru-RU" sz="1400" i="1" spc="-3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endParaRPr lang="ru-RU" sz="1400" i="1" spc="-3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endParaRPr lang="ru-RU" sz="1400" b="1" spc="-3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r>
                  <a:rPr lang="ru-RU" sz="1400" b="1" spc="-3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3. Цепная ядерная реакция</a:t>
                </a:r>
              </a:p>
              <a:p>
                <a:pPr marL="5118100"/>
                <a:r>
                  <a:rPr lang="en-US" sz="1400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ru-RU" sz="1400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коэффициент размножения: </a:t>
                </a:r>
              </a:p>
              <a:p>
                <a:pPr marL="5118100"/>
                <a:r>
                  <a:rPr lang="en-US" sz="1400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ru-RU" sz="1400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1</a:t>
                </a:r>
                <a:r>
                  <a:rPr lang="en-US" sz="1400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реакция затухает,</a:t>
                </a:r>
              </a:p>
              <a:p>
                <a:pPr marL="5118100"/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ru-RU" sz="1400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spc="-1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«ядерный взрыв», </a:t>
                </a:r>
              </a:p>
              <a:p>
                <a:pPr marL="5118100"/>
                <a:r>
                  <a:rPr lang="en-US" sz="1400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1400" spc="-1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стационарная реакция.</a:t>
                </a:r>
              </a:p>
              <a:p>
                <a:pPr marL="5118100"/>
                <a:endParaRPr lang="ru-RU" sz="1400" spc="2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723900"/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1 г урана </a:t>
                </a:r>
                <a14:m>
                  <m:oMath xmlns:m="http://schemas.openxmlformats.org/officeDocument/2006/math">
                    <m:r>
                      <a:rPr lang="ru-RU" sz="1400" i="1" spc="2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ru-RU" sz="1400" b="0" i="1" spc="2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2,3 ∗ </m:t>
                    </m:r>
                    <m:sSup>
                      <m:sSupPr>
                        <m:ctrlPr>
                          <a:rPr lang="ru-RU" sz="1400" b="0" i="1" spc="25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b="0" i="1" spc="25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400" b="0" i="1" spc="25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ru-RU" sz="1400" b="0" i="1" spc="2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кВт∗ч ≈3 т угля</m:t>
                    </m:r>
                  </m:oMath>
                </a14:m>
                <a:endParaRPr lang="ru-RU" sz="1400" spc="2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723900"/>
                <a:endParaRPr lang="ru-RU" sz="1400" b="1" spc="2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342900" indent="-266700"/>
                <a:r>
                  <a:rPr lang="ru-RU" sz="1400" b="1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sz="1400" b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Условия протекания ядерной </a:t>
                </a:r>
                <a:r>
                  <a:rPr lang="ru-RU" sz="1400" b="1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реакции:</a:t>
                </a:r>
              </a:p>
              <a:p>
                <a:pPr marL="361950" indent="-285750">
                  <a:buFont typeface="Arial" panose="020B0604020202020204" pitchFamily="34" charset="0"/>
                  <a:buChar char="•"/>
                </a:pP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скорость </a:t>
                </a: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нейтронов должна быть достаточной, чтобы вызывать </a:t>
                </a: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деление  ядер </a:t>
                </a: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урана;</a:t>
                </a:r>
              </a:p>
              <a:p>
                <a:pPr marL="285750" lvl="0" indent="-28575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 panose="020B0604020202020204" pitchFamily="34" charset="0"/>
                  <a:buChar char="•"/>
                  <a:tabLst>
                    <a:tab pos="309245" algn="l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должны отсутствовать примеси, поглощающие нейтроны;</a:t>
                </a:r>
              </a:p>
              <a:p>
                <a:pPr marL="285750" lvl="0" indent="-28575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 panose="020B0604020202020204" pitchFamily="34" charset="0"/>
                  <a:buChar char="•"/>
                  <a:tabLst>
                    <a:tab pos="312420" algn="l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критическая масса: 50 кг для урана; при наличии замедлителя (</a:t>
                </a: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воды или </a:t>
                </a: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графита) и отражателя нейтронов (</a:t>
                </a:r>
                <a:r>
                  <a:rPr lang="en-US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</a:t>
                </a: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графита) - 250 г. </a:t>
                </a:r>
                <a:endParaRPr lang="ru-RU" sz="1400" spc="25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tabLst>
                    <a:tab pos="312420" algn="l"/>
                  </a:tabLst>
                </a:pPr>
                <a:endParaRPr lang="ru-RU" sz="1400" spc="2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tabLst>
                    <a:tab pos="312420" algn="l"/>
                  </a:tabLst>
                </a:pPr>
                <a:r>
                  <a:rPr lang="ru-RU" sz="1400" i="1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Первые </a:t>
                </a:r>
                <a:r>
                  <a:rPr lang="ru-RU" sz="1400" i="1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реакторы</a:t>
                </a:r>
                <a:r>
                  <a:rPr lang="ru-RU" sz="1400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1400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1942 г., </a:t>
                </a:r>
                <a:r>
                  <a:rPr lang="ru-RU" sz="1400" b="1" spc="2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Э.Ферми</a:t>
                </a:r>
                <a:r>
                  <a:rPr lang="ru-RU" sz="1400" b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(США),</a:t>
                </a:r>
                <a:endParaRPr lang="ru-RU" sz="1400" b="1" spc="2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723900"/>
                <a:r>
                  <a:rPr lang="ru-RU" sz="1400" b="1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1946 </a:t>
                </a:r>
                <a:r>
                  <a:rPr lang="ru-RU" sz="1400" b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г., </a:t>
                </a:r>
                <a:r>
                  <a:rPr lang="ru-RU" sz="1400" b="1" spc="2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И.В.Курчатов</a:t>
                </a:r>
                <a:r>
                  <a:rPr lang="ru-RU" sz="1400" b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(СССР</a:t>
                </a:r>
                <a:r>
                  <a:rPr lang="ru-RU" sz="1400" b="1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i="1" spc="-35" dirty="0">
                  <a:ea typeface="Book Antiqua"/>
                  <a:cs typeface="Book Antiqua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8" y="188640"/>
                <a:ext cx="8784976" cy="6512488"/>
              </a:xfrm>
              <a:prstGeom prst="rect">
                <a:avLst/>
              </a:prstGeom>
              <a:blipFill rotWithShape="1">
                <a:blip r:embed="rId2"/>
                <a:stretch>
                  <a:fillRect l="-208" t="-468" r="-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76538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image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33802"/>
            <a:ext cx="2671862" cy="59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age8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10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33" y="2996952"/>
            <a:ext cx="2351307" cy="120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38550" y="3116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471738" y="37861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7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7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7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7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471738" y="36591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471738" y="3719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верх 19">
            <a:hlinkClick r:id="rId7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176763"/>
                <a:ext cx="8712968" cy="6200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spc="-35" dirty="0" smtClean="0">
                    <a:solidFill>
                      <a:srgbClr val="FF0066"/>
                    </a:solidFill>
                    <a:ea typeface="Book Antiqua"/>
                    <a:cs typeface="Book Antiqua"/>
                  </a:rPr>
                  <a:t>XI. </a:t>
                </a:r>
                <a:r>
                  <a:rPr lang="ru-RU" b="1" spc="-35" dirty="0" smtClean="0">
                    <a:solidFill>
                      <a:srgbClr val="FF0066"/>
                    </a:solidFill>
                    <a:ea typeface="Book Antiqua"/>
                    <a:cs typeface="Book Antiqua"/>
                  </a:rPr>
                  <a:t>АТОМНАЯ ЭНЕРГИЯ</a:t>
                </a:r>
              </a:p>
              <a:p>
                <a:pPr marL="63500" marR="50800" indent="-241300" algn="just">
                  <a:spcAft>
                    <a:spcPts val="0"/>
                  </a:spcAft>
                </a:pPr>
                <a:r>
                  <a:rPr lang="en-US" sz="1400" b="1" spc="2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1. </a:t>
                </a:r>
                <a:r>
                  <a:rPr lang="ru-RU" sz="1200" b="1" spc="2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Ядерный </a:t>
                </a:r>
                <a:r>
                  <a:rPr lang="ru-RU" sz="1200" b="1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реактор </a:t>
                </a:r>
                <a:r>
                  <a:rPr lang="ru-RU" sz="12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- 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устройство, в котором осуществляется управляемая 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реакция деления ядер </a:t>
                </a:r>
                <a:r>
                  <a:rPr lang="ru-RU" sz="1200" i="1" spc="1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(</a:t>
                </a:r>
                <a:r>
                  <a:rPr lang="ru-RU" sz="1200" i="1" spc="1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к =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2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1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).</a:t>
                </a:r>
              </a:p>
              <a:p>
                <a:pPr marL="317500" algn="just">
                  <a:lnSpc>
                    <a:spcPts val="2015"/>
                  </a:lnSpc>
                  <a:spcAft>
                    <a:spcPts val="0"/>
                  </a:spcAft>
                </a:pPr>
                <a:r>
                  <a:rPr lang="ru-RU" sz="1200" i="1" spc="1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Основные элементы ядерного реактора</a:t>
                </a:r>
                <a:r>
                  <a:rPr lang="ru-RU" sz="12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:</a:t>
                </a:r>
                <a:endParaRPr lang="ru-RU" sz="1200" i="1" spc="1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460375" algn="l"/>
                    <a:tab pos="4465955" algn="r"/>
                  </a:tabLst>
                </a:pPr>
                <a:r>
                  <a:rPr lang="ru-RU" sz="1200" spc="2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горючее </a:t>
                </a:r>
                <a:r>
                  <a:rPr lang="ru-RU" sz="1200" spc="25" baseline="30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235</a:t>
                </a:r>
                <a:r>
                  <a:rPr lang="en-US" sz="1200" spc="25" baseline="30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 </a:t>
                </a:r>
                <a:r>
                  <a:rPr lang="en-US" sz="12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U</a:t>
                </a:r>
                <a:r>
                  <a:rPr lang="ru-RU" sz="1200" spc="2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, </a:t>
                </a:r>
                <a:r>
                  <a:rPr lang="en-US" sz="1200" spc="25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238</a:t>
                </a:r>
                <a:r>
                  <a:rPr lang="en-US" sz="12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U, </a:t>
                </a:r>
                <a:r>
                  <a:rPr lang="ru-RU" sz="1200" spc="25" baseline="30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239</a:t>
                </a:r>
                <a:r>
                  <a:rPr lang="ru-RU" sz="1200" spc="2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</a:t>
                </a:r>
                <a:r>
                  <a:rPr lang="en-US" sz="1200" spc="2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u</a:t>
                </a:r>
                <a:r>
                  <a:rPr lang="ru-RU" sz="1200" spc="2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;</a:t>
                </a:r>
                <a:r>
                  <a:rPr lang="ru-RU" sz="12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	</a:t>
                </a:r>
              </a:p>
              <a:p>
                <a:pPr marL="342900" lvl="0" indent="-34290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460375" algn="l"/>
                    <a:tab pos="4391660" algn="r"/>
                    <a:tab pos="4465955" algn="r"/>
                  </a:tabLst>
                </a:pPr>
                <a:r>
                  <a:rPr lang="ru-RU" sz="12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замедлитель нейтронов (тяжелая вода, графит);	</a:t>
                </a:r>
              </a:p>
              <a:p>
                <a:pPr lvl="0" algn="just"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460375" algn="l"/>
                    <a:tab pos="4465955" algn="r"/>
                  </a:tabLst>
                </a:pPr>
                <a:r>
                  <a:rPr lang="ru-RU" sz="12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теплоноситель (вода, жидкий натрий);	</a:t>
                </a:r>
              </a:p>
              <a:p>
                <a:pPr lvl="0" algn="just"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460375" algn="l"/>
                  </a:tabLst>
                </a:pPr>
                <a:r>
                  <a:rPr lang="ru-RU" sz="12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устройство для регулировки реакции (кадмий, бор</a:t>
                </a:r>
                <a:r>
                  <a:rPr lang="ru-RU" sz="1200" spc="2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)</a:t>
                </a:r>
                <a:r>
                  <a:rPr lang="en-US" sz="1200" spc="2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;</a:t>
                </a:r>
              </a:p>
              <a:p>
                <a:pPr lvl="0" algn="just"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460375" algn="l"/>
                  </a:tabLst>
                </a:pPr>
                <a:r>
                  <a:rPr lang="ru-RU" altLang="ru-RU" sz="1200" dirty="0" smtClean="0">
                    <a:solidFill>
                      <a:srgbClr val="000000"/>
                    </a:solidFill>
                    <a:latin typeface="Times New Roman" pitchFamily="18" charset="0"/>
                    <a:ea typeface="Courier New" pitchFamily="49" charset="0"/>
                    <a:cs typeface="Times New Roman" pitchFamily="18" charset="0"/>
                  </a:rPr>
                  <a:t> </a:t>
                </a:r>
                <a:r>
                  <a:rPr lang="ru-RU" altLang="ru-RU" sz="1200" dirty="0">
                    <a:solidFill>
                      <a:srgbClr val="000000"/>
                    </a:solidFill>
                    <a:latin typeface="Times New Roman" pitchFamily="18" charset="0"/>
                    <a:ea typeface="Courier New" pitchFamily="49" charset="0"/>
                    <a:cs typeface="Times New Roman" pitchFamily="18" charset="0"/>
                  </a:rPr>
                  <a:t>защита (оболочка из бетона, железа)</a:t>
                </a:r>
                <a:r>
                  <a:rPr lang="ru-RU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536575" lvl="0" algn="just">
                  <a:buClr>
                    <a:srgbClr val="000000"/>
                  </a:buClr>
                  <a:buSzPts val="800"/>
                  <a:tabLst>
                    <a:tab pos="460375" algn="l"/>
                  </a:tabLst>
                </a:pPr>
                <a:r>
                  <a:rPr lang="ru-RU" sz="1200" b="1" spc="2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Первая </a:t>
                </a:r>
                <a:r>
                  <a:rPr lang="ru-RU" sz="1200" b="1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АЭС 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- 27 июля 1954 г., Обнинск (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СССР</a:t>
                </a:r>
                <a:r>
                  <a:rPr lang="en-US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)</a:t>
                </a:r>
                <a:r>
                  <a:rPr lang="ru-RU" sz="1200" b="1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endParaRPr lang="en-US" sz="1200" b="1" spc="2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R="536575" lvl="0" algn="just">
                  <a:buClr>
                    <a:srgbClr val="000000"/>
                  </a:buClr>
                  <a:buSzPts val="800"/>
                  <a:tabLst>
                    <a:tab pos="460375" algn="l"/>
                  </a:tabLst>
                </a:pPr>
                <a:endParaRPr lang="en-US" sz="1200" b="1" spc="2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R="536575" lvl="0" algn="just">
                  <a:buClr>
                    <a:srgbClr val="000000"/>
                  </a:buClr>
                  <a:buSzPts val="800"/>
                  <a:tabLst>
                    <a:tab pos="460375" algn="l"/>
                  </a:tabLst>
                </a:pPr>
                <a:r>
                  <a:rPr lang="en-US" sz="12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2. </a:t>
                </a:r>
                <a:r>
                  <a:rPr lang="ru-RU" sz="12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Реакторы </a:t>
                </a:r>
                <a:r>
                  <a:rPr lang="ru-RU" sz="1200" b="1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на быстрых нейтронах — </a:t>
                </a:r>
                <a:r>
                  <a:rPr lang="ru-RU" sz="1200" b="1" spc="25" dirty="0" err="1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размножители</a:t>
                </a:r>
                <a:r>
                  <a:rPr lang="ru-RU" sz="1200" b="1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</a:t>
                </a:r>
              </a:p>
              <a:p>
                <a:pPr marR="536575" algn="ctr"/>
                <a:r>
                  <a:rPr lang="ru-RU" sz="1200" spc="25" baseline="30000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23</a:t>
                </a:r>
                <a:r>
                  <a:rPr lang="en-US" sz="1200" spc="25" baseline="30000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5</a:t>
                </a:r>
                <a:r>
                  <a:rPr lang="en-US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U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(15%) + </a:t>
                </a:r>
                <a:r>
                  <a:rPr lang="ru-RU" sz="1200" i="1" spc="1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п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(быстрый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)</a:t>
                </a:r>
                <a:r>
                  <a:rPr lang="en-US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200" i="1" spc="25" smtClean="0">
                        <a:latin typeface="Cambria Math"/>
                        <a:ea typeface="Cambria Math"/>
                        <a:cs typeface="Book Antiqua"/>
                      </a:rPr>
                      <m:t>→</m:t>
                    </m:r>
                  </m:oMath>
                </a14:m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200" spc="25" baseline="30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239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</a:t>
                </a:r>
                <a:r>
                  <a:rPr lang="en-US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u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</a:t>
                </a:r>
                <a:endParaRPr lang="ru-RU" sz="1200" spc="2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R="536575" algn="ctr"/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1 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кг</a:t>
                </a:r>
                <a:r>
                  <a:rPr lang="en-US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200" spc="25" baseline="30000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235</a:t>
                </a:r>
                <a:r>
                  <a:rPr lang="en-US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U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—&gt; 1,5 кг </a:t>
                </a:r>
                <a:r>
                  <a:rPr lang="ru-RU" sz="1200" spc="25" baseline="30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239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</a:t>
                </a:r>
                <a:r>
                  <a:rPr lang="en-US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u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</a:t>
                </a:r>
                <a:endParaRPr lang="ru-RU" sz="1200" spc="2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R="536575" algn="ctr"/>
                <a:r>
                  <a:rPr lang="ru-RU" sz="1200" i="1" spc="1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Атомная бомба</a:t>
                </a:r>
              </a:p>
              <a:p>
                <a:pPr marR="536575" algn="just">
                  <a:tabLst>
                    <a:tab pos="3830955" algn="r"/>
                  </a:tabLst>
                </a:pP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Горючее: </a:t>
                </a:r>
                <a:r>
                  <a:rPr lang="ru-RU" sz="1200" spc="25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235</a:t>
                </a:r>
                <a:r>
                  <a:rPr lang="en-US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U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, </a:t>
                </a:r>
                <a:r>
                  <a:rPr lang="ru-RU" sz="1200" spc="25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233</a:t>
                </a:r>
                <a:r>
                  <a:rPr lang="en-US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U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, </a:t>
                </a:r>
                <a:r>
                  <a:rPr lang="ru-RU" sz="1200" spc="25" baseline="30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239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</a:t>
                </a:r>
                <a:r>
                  <a:rPr lang="en-US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u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,</a:t>
                </a:r>
                <a:endParaRPr lang="en-US" sz="1200" spc="2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R="536575" algn="just">
                  <a:tabLst>
                    <a:tab pos="3830955" algn="r"/>
                  </a:tabLst>
                </a:pP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критическая 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масса: </a:t>
                </a:r>
                <a:r>
                  <a:rPr lang="ru-RU" sz="12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10-20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кг 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ru-RU" sz="1200" i="1" spc="25" smtClean="0">
                        <a:latin typeface="Cambria Math"/>
                        <a:ea typeface="Cambria Math"/>
                        <a:cs typeface="Book Antiqua"/>
                      </a:rPr>
                      <m:t>𝜌</m:t>
                    </m:r>
                  </m:oMath>
                </a14:m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= 18,7 г/см</a:t>
                </a:r>
                <a:r>
                  <a:rPr lang="ru-RU" sz="1200" spc="25" baseline="30000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3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),</a:t>
                </a:r>
                <a:r>
                  <a:rPr lang="en-US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     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(</a:t>
                </a:r>
                <a:r>
                  <a:rPr lang="en-US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200" spc="25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          </a:t>
                </a:r>
                <a:r>
                  <a:rPr lang="en-US" sz="1200" spc="25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200" u="sng" spc="1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Взрыватель</a:t>
                </a:r>
                <a:r>
                  <a:rPr lang="en-US" sz="1200" u="sng" spc="1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           )</a:t>
                </a:r>
                <a:endParaRPr lang="en-US" sz="1200" u="sng" spc="2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R="536575" algn="just">
                  <a:tabLst>
                    <a:tab pos="3830955" algn="r"/>
                  </a:tabLst>
                </a:pP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шар 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радиусом </a:t>
                </a:r>
                <a:r>
                  <a:rPr lang="en-US" sz="1200" i="1" spc="1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R</a:t>
                </a:r>
                <a:r>
                  <a:rPr lang="en-US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= 4-6 см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</a:t>
                </a:r>
                <a:endParaRPr lang="en-US" sz="1200" spc="2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R="536575" algn="ctr">
                  <a:tabLst>
                    <a:tab pos="3830955" algn="r"/>
                  </a:tabLst>
                </a:pPr>
                <a:r>
                  <a:rPr lang="ru-RU" sz="12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200" spc="25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536575" algn="ctr">
                  <a:tabLst>
                    <a:tab pos="3830955" algn="r"/>
                  </a:tabLst>
                </a:pPr>
                <a:r>
                  <a:rPr lang="ru-RU" sz="1200" b="1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Август </a:t>
                </a:r>
                <a:r>
                  <a:rPr lang="ru-RU" sz="1200" b="1" spc="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1945 г., Япония (Хиросима и Нагасаки</a:t>
                </a:r>
                <a:r>
                  <a:rPr lang="ru-RU" sz="1200" b="1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200" b="1" spc="25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buClr>
                    <a:srgbClr val="000000"/>
                  </a:buClr>
                  <a:buSzPts val="800"/>
                  <a:tabLst>
                    <a:tab pos="460375" algn="l"/>
                  </a:tabLst>
                </a:pPr>
                <a:r>
                  <a:rPr lang="en-US" sz="12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3. </a:t>
                </a:r>
                <a:r>
                  <a:rPr lang="ru-RU" sz="12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Преимущества </a:t>
                </a:r>
                <a:r>
                  <a:rPr lang="ru-RU" sz="1200" b="1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АЭС:</a:t>
                </a:r>
              </a:p>
              <a:p>
                <a:pPr lvl="0" indent="-342900" algn="just"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460375" algn="l"/>
                  </a:tabLst>
                </a:pP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ядерные реакторы не потребляют кислород и органическое топливо;</a:t>
                </a:r>
              </a:p>
              <a:p>
                <a:pPr marR="50800" lvl="0" indent="-342900"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460375" algn="l"/>
                  </a:tabLst>
                </a:pP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не загрязняют окружающую среду золой и другими вредными для челове­ка продуктами органического топлива;</a:t>
                </a:r>
              </a:p>
              <a:p>
                <a:pPr marR="50800" lvl="0" indent="-342900"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460375" algn="l"/>
                  </a:tabLst>
                </a:pP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биосфера надежно защищена от радиоактивного воздействия при нормаль­ном режиме эксплуатации АЭС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</a:t>
                </a:r>
                <a:endParaRPr lang="en-US" sz="1200" spc="2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lvl="0" algn="just">
                  <a:buClr>
                    <a:srgbClr val="000000"/>
                  </a:buClr>
                  <a:buSzPts val="800"/>
                  <a:tabLst>
                    <a:tab pos="460375" algn="l"/>
                  </a:tabLst>
                </a:pPr>
                <a:r>
                  <a:rPr lang="en-US" sz="12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4.  </a:t>
                </a:r>
                <a:r>
                  <a:rPr lang="ru-RU" sz="12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Недостатки </a:t>
                </a:r>
                <a:r>
                  <a:rPr lang="ru-RU" sz="1200" b="1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АЭС:</a:t>
                </a:r>
              </a:p>
              <a:p>
                <a:pPr marR="50800" lvl="0" indent="-342900"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460375" algn="l"/>
                  </a:tabLst>
                </a:pP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необходимость захоронения радиоактивных отходов и демонтажа отслу­живших срок реакторов;</a:t>
                </a:r>
              </a:p>
              <a:p>
                <a:pPr marR="50800" lvl="0" indent="-342900"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460375" algn="l"/>
                  </a:tabLst>
                </a:pP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опасность радиоактивного загрязнения местности при аварийных выбро­сах;</a:t>
                </a:r>
              </a:p>
              <a:p>
                <a:pPr lvl="0" indent="-342900" algn="just"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460375" algn="l"/>
                  </a:tabLst>
                </a:pP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опасность экологических катастроф (1986 г., Чернобыльская АЭС).</a:t>
                </a:r>
              </a:p>
              <a:p>
                <a:pPr lvl="0" algn="just">
                  <a:buClr>
                    <a:srgbClr val="000000"/>
                  </a:buClr>
                  <a:buSzPts val="800"/>
                  <a:tabLst>
                    <a:tab pos="460375" algn="l"/>
                  </a:tabLst>
                </a:pPr>
                <a:r>
                  <a:rPr lang="en-US" sz="12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5.  </a:t>
                </a:r>
                <a:r>
                  <a:rPr lang="ru-RU" sz="12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Термоядерные </a:t>
                </a:r>
                <a:r>
                  <a:rPr lang="ru-RU" sz="1200" b="1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реакции — синтез легких ядер.</a:t>
                </a:r>
              </a:p>
              <a:p>
                <a:pPr marR="342900" indent="254000">
                  <a:tabLst>
                    <a:tab pos="2197100" algn="r"/>
                  </a:tabLst>
                </a:pPr>
                <a:r>
                  <a:rPr lang="ru-RU" sz="1200" i="1" spc="1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Нужна высокая температура для преодоления кулоновских сил </a:t>
                </a:r>
                <a:r>
                  <a:rPr lang="ru-RU" sz="1200" i="1" spc="1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отталкивания</a:t>
                </a:r>
                <a:r>
                  <a:rPr lang="ru-RU" sz="1200" i="1" spc="1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</a:t>
                </a:r>
                <a:r>
                  <a:rPr lang="ru-RU" sz="12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	</a:t>
                </a:r>
                <a:endParaRPr lang="ru-RU" sz="1200" i="1" spc="1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12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US" sz="1200" i="1">
                              <a:latin typeface="Cambria Math"/>
                            </a:rPr>
                            <m:t>𝐷</m:t>
                          </m:r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</m:e>
                      </m:sPre>
                      <m:r>
                        <a:rPr lang="en-US" sz="1200" i="1">
                          <a:latin typeface="Cambria Math"/>
                        </a:rPr>
                        <m:t> </m:t>
                      </m:r>
                      <m:sPre>
                        <m:sPrePr>
                          <m:ctrlPr>
                            <a:rPr lang="ru-RU" sz="12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sz="1200" i="1">
                              <a:latin typeface="Cambria Math"/>
                            </a:rPr>
                            <m:t>𝑇</m:t>
                          </m:r>
                          <m:r>
                            <a:rPr lang="en-US" sz="1200" i="1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𝐻𝑒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</m:e>
                          </m:sPre>
                          <m:sPre>
                            <m:sPre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+17,5МэВ 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ru-RU" sz="1200" dirty="0"/>
              </a:p>
              <a:p>
                <a:pPr marR="190500" indent="-241300" algn="ctr"/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1 г </a:t>
                </a:r>
                <a:r>
                  <a:rPr lang="ru-RU" sz="1200" i="1" spc="1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—&gt;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4,2 </a:t>
                </a:r>
                <a:r>
                  <a:rPr lang="en-US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*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 spc="25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b="0" i="1" spc="25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200" b="0" i="1" spc="25" smtClean="0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Дж = 10 т бензина.</a:t>
                </a:r>
              </a:p>
              <a:p>
                <a:pPr marR="190500" indent="-241300" algn="ctr"/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Управляемый синтез - </a:t>
                </a:r>
                <a:r>
                  <a:rPr lang="ru-RU" sz="1200" b="1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Токамак-10 </a:t>
                </a:r>
                <a:r>
                  <a:rPr lang="ru-RU" sz="12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(13 млн К</a:t>
                </a:r>
                <a:r>
                  <a:rPr lang="ru-RU" sz="12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)</a:t>
                </a:r>
                <a:endParaRPr lang="ru-RU" sz="1200" b="1" spc="-35" dirty="0">
                  <a:solidFill>
                    <a:srgbClr val="FF0066"/>
                  </a:solidFill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6763"/>
                <a:ext cx="8712968" cy="6200544"/>
              </a:xfrm>
              <a:prstGeom prst="rect">
                <a:avLst/>
              </a:prstGeom>
              <a:blipFill rotWithShape="1">
                <a:blip r:embed="rId2"/>
                <a:stretch>
                  <a:fillRect l="-210" t="-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38388" y="266609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38388" y="378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38388" y="271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Хорда 11"/>
          <p:cNvSpPr/>
          <p:nvPr/>
        </p:nvSpPr>
        <p:spPr>
          <a:xfrm rot="9534188" flipV="1">
            <a:off x="4847067" y="3087704"/>
            <a:ext cx="360040" cy="395107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Хорда 13"/>
          <p:cNvSpPr/>
          <p:nvPr/>
        </p:nvSpPr>
        <p:spPr>
          <a:xfrm rot="20276810" flipV="1">
            <a:off x="3624891" y="3114876"/>
            <a:ext cx="360040" cy="395107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38388" y="3776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790825" y="1379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верх 20">
            <a:hlinkClick r:id="rId3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1.     МОДЕЛЬ АТОМА, ПРЕДЛОЖЕННАЯ ТОМСОНОМ</a:t>
            </a:r>
          </a:p>
          <a:p>
            <a:r>
              <a:rPr lang="ru-RU" sz="1200" dirty="0"/>
              <a:t>Первая модель строения атомов была предложена в 1897 г. </a:t>
            </a:r>
            <a:r>
              <a:rPr lang="ru-RU" sz="1200" dirty="0" err="1"/>
              <a:t>Дж.Томсоном</a:t>
            </a:r>
            <a:r>
              <a:rPr lang="ru-RU" sz="1200" dirty="0"/>
              <a:t>. Изучая катодные лучи, он экспериментально доказал, что они явля­ются отрицательно заряженными частицами - электронами. Томсон пред­положил, что нейтральный атом состоит из положительного электрическо­го заряда, равномерно распределенного по сферическому объему, и вклю­ченных в него, как изюм в кекс, отрицательно заряженных электронов.</a:t>
            </a:r>
          </a:p>
          <a:p>
            <a:r>
              <a:rPr lang="ru-RU" sz="1200" dirty="0"/>
              <a:t> </a:t>
            </a:r>
          </a:p>
          <a:p>
            <a:pPr lvl="0"/>
            <a:r>
              <a:rPr lang="ru-RU" sz="1200" b="1" dirty="0"/>
              <a:t>2.   ОПЫТ РЕЗЕРФОРДА</a:t>
            </a:r>
          </a:p>
          <a:p>
            <a:r>
              <a:rPr lang="ru-RU" sz="1200" dirty="0"/>
              <a:t>Экспериментальная проверка модели Томсона была осуществлена в 1906 г. английским физиком </a:t>
            </a:r>
            <a:r>
              <a:rPr lang="ru-RU" sz="1200" dirty="0" err="1"/>
              <a:t>Э.Резерфордом</a:t>
            </a:r>
            <a:r>
              <a:rPr lang="ru-RU" sz="1200" dirty="0"/>
              <a:t>.</a:t>
            </a:r>
          </a:p>
          <a:p>
            <a:r>
              <a:rPr lang="ru-RU" sz="1200" dirty="0"/>
              <a:t>Резерфорд использовал для этой цели поток быстрых положительно заряженных а-частиц, испускаемых некоторыми радиоактивными веществами (например полонием). Эти частицы имеют заряд +2е, массу 8000 </a:t>
            </a:r>
            <a:r>
              <a:rPr lang="ru-RU" sz="1200" i="1" dirty="0"/>
              <a:t>т</a:t>
            </a:r>
            <a:r>
              <a:rPr lang="ru-RU" sz="1200" i="1" baseline="-25000" dirty="0"/>
              <a:t>е</a:t>
            </a:r>
            <a:r>
              <a:rPr lang="ru-RU" sz="1200" dirty="0"/>
              <a:t> и большую скорость (20 000 км/с, или 1/15 скорости света).</a:t>
            </a:r>
          </a:p>
          <a:p>
            <a:r>
              <a:rPr lang="ru-RU" sz="1200" dirty="0"/>
              <a:t>Источник -частиц помещался внутри свинцовой полости с узким кана­лом, так что все  -частицы, кроме тех, которые поглощались свинцом, двига­лись по нему. Бомбардируя таким пучком тонкую золотую фольгу, Резер­форд обнаружил, что:</a:t>
            </a:r>
          </a:p>
          <a:p>
            <a:pPr lvl="0"/>
            <a:r>
              <a:rPr lang="ru-RU" sz="1200" dirty="0"/>
              <a:t>•       одна часть частиц отклоняется от первоначального направления;</a:t>
            </a:r>
          </a:p>
          <a:p>
            <a:pPr lvl="0"/>
            <a:r>
              <a:rPr lang="ru-RU" sz="1200" dirty="0"/>
              <a:t>•       другая часть не испытывает никаких отклонений;</a:t>
            </a:r>
          </a:p>
          <a:p>
            <a:pPr lvl="0"/>
            <a:r>
              <a:rPr lang="ru-RU" sz="1200" dirty="0"/>
              <a:t>•       третья часть отражается от фольги назад.</a:t>
            </a:r>
          </a:p>
          <a:p>
            <a:r>
              <a:rPr lang="ru-RU" sz="1200" dirty="0"/>
              <a:t>Прошедшие через фольгу или отразившиеся от нее а-частицы вызыва­ли вспышки на экране. Вся установка находилась в вакууме и позволяла наблюдать а-частицы, рассеянные под углами до 150°.</a:t>
            </a:r>
          </a:p>
          <a:p>
            <a:r>
              <a:rPr lang="ru-RU" sz="12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5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20891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3.   ПЛАНЕТАРНАЯ МОДЕЛЬ АТОМА</a:t>
            </a:r>
          </a:p>
          <a:p>
            <a:r>
              <a:rPr lang="ru-RU" sz="1200" dirty="0"/>
              <a:t>Обобщая результаты опытов, Резерфорд предложил ядерную (плане­тарную) модель строения атома в виде миниатюрной Солнечной системы. Согласно этой модели:</a:t>
            </a:r>
          </a:p>
          <a:p>
            <a:pPr lvl="0"/>
            <a:r>
              <a:rPr lang="ru-RU" sz="1200" dirty="0"/>
              <a:t>•       в центре атома находится положительное ядро;</a:t>
            </a:r>
          </a:p>
          <a:p>
            <a:pPr lvl="0"/>
            <a:r>
              <a:rPr lang="ru-RU" sz="1200" dirty="0"/>
              <a:t>•       в атомном ядре сосредоточены весь положительный заряд и почти вся</a:t>
            </a:r>
          </a:p>
          <a:p>
            <a:r>
              <a:rPr lang="ru-RU" sz="1200" dirty="0"/>
              <a:t>масса атома (99,4%);</a:t>
            </a:r>
          </a:p>
          <a:p>
            <a:pPr lvl="0"/>
            <a:r>
              <a:rPr lang="ru-RU" sz="1200" dirty="0"/>
              <a:t>•       размеры ядра (10</a:t>
            </a:r>
            <a:r>
              <a:rPr lang="ru-RU" sz="1200" baseline="30000" dirty="0"/>
              <a:t>-15</a:t>
            </a:r>
            <a:r>
              <a:rPr lang="ru-RU" sz="1200" dirty="0"/>
              <a:t> м) малы по сравнению с размерами атома</a:t>
            </a:r>
          </a:p>
          <a:p>
            <a:r>
              <a:rPr lang="ru-RU" sz="1200" dirty="0"/>
              <a:t>(10</a:t>
            </a:r>
            <a:r>
              <a:rPr lang="ru-RU" sz="1200" baseline="30000" dirty="0"/>
              <a:t>-10</a:t>
            </a:r>
            <a:r>
              <a:rPr lang="ru-RU" sz="1200" dirty="0"/>
              <a:t> м);</a:t>
            </a:r>
          </a:p>
          <a:p>
            <a:pPr lvl="0"/>
            <a:r>
              <a:rPr lang="ru-RU" sz="1200" dirty="0"/>
              <a:t>•       вокруг массивного ядра по замкнутым орбитам движутся легкие элек­троны, общий отрицательный заряд которых равен положительному заряду ядра.</a:t>
            </a:r>
          </a:p>
          <a:p>
            <a:r>
              <a:rPr lang="ru-RU" sz="1200" dirty="0"/>
              <a:t>Используя эту модель, можно объяснить результаты опытов Резер­форда:</a:t>
            </a:r>
          </a:p>
          <a:p>
            <a:pPr lvl="0"/>
            <a:r>
              <a:rPr lang="ru-RU" sz="1200" dirty="0"/>
              <a:t>•        первая часть частиц (которая отклонялась) пролетала недалеко от</a:t>
            </a:r>
          </a:p>
          <a:p>
            <a:r>
              <a:rPr lang="ru-RU" sz="1200" dirty="0"/>
              <a:t>ядра;</a:t>
            </a:r>
          </a:p>
          <a:p>
            <a:pPr lvl="0"/>
            <a:r>
              <a:rPr lang="ru-RU" sz="1200" dirty="0"/>
              <a:t>•        вторая часть частиц (которая не испытывала отклонений) пролетала</a:t>
            </a:r>
          </a:p>
          <a:p>
            <a:r>
              <a:rPr lang="ru-RU" sz="1200" dirty="0"/>
              <a:t>далеко от ядра;</a:t>
            </a:r>
          </a:p>
          <a:p>
            <a:pPr lvl="0"/>
            <a:r>
              <a:rPr lang="ru-RU" sz="1200" dirty="0"/>
              <a:t>•        третья часть частиц (которая отражалась) попадала точно в ядро.</a:t>
            </a:r>
          </a:p>
          <a:p>
            <a:pPr lvl="0"/>
            <a:r>
              <a:rPr lang="ru-RU" sz="1200" dirty="0"/>
              <a:t>•         </a:t>
            </a:r>
          </a:p>
          <a:p>
            <a:pPr lvl="0"/>
            <a:r>
              <a:rPr lang="ru-RU" sz="1200" b="1" dirty="0"/>
              <a:t>4.    НЕСООТВЕТСТВИЕ ПЛАНЕТАРНОЙ МОДЕЛИ ЗАКОНАМ КЛАССИЧЕСКОЙ ФИЗИКИ</a:t>
            </a:r>
          </a:p>
          <a:p>
            <a:r>
              <a:rPr lang="ru-RU" sz="1200" dirty="0"/>
              <a:t>Ядерная модель атома оказалась противоречащей законам классичес­кой механики и электродинамики.</a:t>
            </a:r>
          </a:p>
          <a:p>
            <a:pPr lvl="0"/>
            <a:r>
              <a:rPr lang="ru-RU" sz="1200" dirty="0"/>
              <a:t>•             Движение электрона по орбите, как и всякое криволинейное дви­жение, есть движение с ускорением. Согласно законам классической элек­тродинамики всякое ускоренное движение заряда должно сопровождать­ся излучением электромагнитных волн. Следовательно, ускоренный элек­трон должен непрерывно излучать энергию. Но уменьшение энергии при­водит к уменьшению радиуса орбиты - электрон должен двигаться по спирали, непрерывно приближаясь к ядру, и в конце концов упасть на него. Итак, получается, что атом неустойчив.</a:t>
            </a:r>
          </a:p>
          <a:p>
            <a:pPr lvl="0"/>
            <a:r>
              <a:rPr lang="ru-RU" sz="1200" dirty="0"/>
              <a:t>•        По законам классической электродинамики, электрон, приближаясь к ядру, должен двигаться все быстрее, излучая все более короткие элект­ромагнитные волны, поэтому спектр излучения атома должен быть сплош­ным. На самом деле он линейчатый.</a:t>
            </a:r>
          </a:p>
          <a:p>
            <a:r>
              <a:rPr lang="ru-RU" sz="1200" dirty="0"/>
              <a:t> </a:t>
            </a:r>
          </a:p>
          <a:p>
            <a:endParaRPr lang="ru-RU" dirty="0"/>
          </a:p>
        </p:txBody>
      </p:sp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I.        Выполните задания и ответьте на вопросы.</a:t>
            </a:r>
          </a:p>
          <a:p>
            <a:pPr lvl="0"/>
            <a:r>
              <a:rPr lang="ru-RU" dirty="0"/>
              <a:t>1.       В чем сущность модели атома Томсона?</a:t>
            </a:r>
          </a:p>
          <a:p>
            <a:pPr lvl="0"/>
            <a:r>
              <a:rPr lang="ru-RU" dirty="0"/>
              <a:t>2.       Начертите и объясните схему опыта Резерфорда.</a:t>
            </a:r>
          </a:p>
          <a:p>
            <a:pPr lvl="0"/>
            <a:r>
              <a:rPr lang="ru-RU" dirty="0"/>
              <a:t>3.       В чем сущность планетарной модели атома?</a:t>
            </a:r>
          </a:p>
          <a:p>
            <a:pPr lvl="0"/>
            <a:r>
              <a:rPr lang="ru-RU" dirty="0"/>
              <a:t>4.       Объясните результаты опыта Резерфорда на основе предложенной им модели атома.</a:t>
            </a:r>
          </a:p>
          <a:p>
            <a:pPr lvl="0"/>
            <a:r>
              <a:rPr lang="ru-RU" dirty="0"/>
              <a:t>5.       В чем заключаются противоречия классической механики и модели атома?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286970"/>
            <a:ext cx="8352928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1.     </a:t>
            </a:r>
            <a:r>
              <a:rPr lang="ru-RU" sz="1100" b="1" dirty="0"/>
              <a:t>МОДЕЛЬ АТОМА, ПРЕДЛОЖЕННАЯ ТОМСОНОМ</a:t>
            </a:r>
          </a:p>
          <a:p>
            <a:r>
              <a:rPr lang="ru-RU" sz="1100" dirty="0"/>
              <a:t>Первая модель строения атомов была предложена в 1897 г. </a:t>
            </a:r>
            <a:r>
              <a:rPr lang="ru-RU" sz="1100" dirty="0" err="1"/>
              <a:t>Дж.Томсоном</a:t>
            </a:r>
            <a:r>
              <a:rPr lang="ru-RU" sz="1100" dirty="0"/>
              <a:t>. Изучая катодные лучи, он экспериментально доказал, что они явля­ются отрицательно заряженными частицами - электронами. Томсон пред­положил, что нейтральный атом состоит из положительного электрическо­го заряда, равномерно распределенного по сферическому объему, и вклю­ченных в него, как изюм в кекс, отрицательно заряженных электронов.</a:t>
            </a:r>
          </a:p>
          <a:p>
            <a:r>
              <a:rPr lang="ru-RU" sz="1100" dirty="0"/>
              <a:t> </a:t>
            </a:r>
          </a:p>
          <a:p>
            <a:pPr lvl="0"/>
            <a:r>
              <a:rPr lang="ru-RU" sz="1100" b="1" dirty="0"/>
              <a:t>2.   ОПЫТ РЕЗЕРФОРДА</a:t>
            </a:r>
          </a:p>
          <a:p>
            <a:r>
              <a:rPr lang="ru-RU" sz="1100" dirty="0"/>
              <a:t>Экспериментальная проверка модели Томсона была осуществлена в 1906 г. английским физиком </a:t>
            </a:r>
            <a:r>
              <a:rPr lang="ru-RU" sz="1100" dirty="0" err="1"/>
              <a:t>Э.Резерфордом</a:t>
            </a:r>
            <a:r>
              <a:rPr lang="ru-RU" sz="1100" dirty="0"/>
              <a:t>.</a:t>
            </a:r>
          </a:p>
          <a:p>
            <a:r>
              <a:rPr lang="ru-RU" sz="1100" dirty="0"/>
              <a:t>Резерфорд использовал для этой цели поток быстрых положительно заряженных а-частиц, испускаемых некоторыми радиоактивными веществами (например полонием). Эти частицы имеют заряд +2е, массу 8000 </a:t>
            </a:r>
            <a:r>
              <a:rPr lang="ru-RU" sz="1100" i="1" dirty="0"/>
              <a:t>т</a:t>
            </a:r>
            <a:r>
              <a:rPr lang="ru-RU" sz="1100" i="1" baseline="-25000" dirty="0"/>
              <a:t>е</a:t>
            </a:r>
            <a:r>
              <a:rPr lang="ru-RU" sz="1100" dirty="0"/>
              <a:t> и большую скорость (20 000 км/с, или 1/15 скорости света).</a:t>
            </a:r>
          </a:p>
          <a:p>
            <a:r>
              <a:rPr lang="ru-RU" sz="1100" dirty="0"/>
              <a:t>Источник -частиц помещался внутри свинцовой полости с узким кана­лом, так что все  -частицы, кроме тех, которые поглощались свинцом, двига­лись по нему. Бомбардируя таким пучком тонкую золотую фольгу, Резер­форд обнаружил, что:</a:t>
            </a:r>
          </a:p>
          <a:p>
            <a:pPr lvl="0"/>
            <a:r>
              <a:rPr lang="ru-RU" sz="1100" dirty="0"/>
              <a:t>•       одна часть частиц отклоняется от первоначального направления;</a:t>
            </a:r>
          </a:p>
          <a:p>
            <a:pPr lvl="0"/>
            <a:r>
              <a:rPr lang="ru-RU" sz="1100" dirty="0"/>
              <a:t>•       другая часть не испытывает никаких отклонений;</a:t>
            </a:r>
          </a:p>
          <a:p>
            <a:pPr lvl="0"/>
            <a:r>
              <a:rPr lang="ru-RU" sz="1100" dirty="0"/>
              <a:t>•       третья часть отражается от фольги назад.</a:t>
            </a:r>
          </a:p>
          <a:p>
            <a:r>
              <a:rPr lang="ru-RU" sz="1100" dirty="0"/>
              <a:t>Прошедшие через фольгу или отразившиеся от нее а-частицы вызыва­ли вспышки на экране. Вся установка находилась в вакууме и позволяла наблюдать а-частицы, рассеянные под углами до 150°.</a:t>
            </a:r>
          </a:p>
          <a:p>
            <a:r>
              <a:rPr lang="ru-RU" sz="1100" dirty="0"/>
              <a:t> </a:t>
            </a:r>
          </a:p>
          <a:p>
            <a:pPr lvl="0"/>
            <a:r>
              <a:rPr lang="ru-RU" sz="1100" b="1" dirty="0"/>
              <a:t>3.   ПЛАНЕТАРНАЯ МОДЕЛЬ АТОМА</a:t>
            </a:r>
          </a:p>
          <a:p>
            <a:r>
              <a:rPr lang="ru-RU" sz="1100" dirty="0"/>
              <a:t>Обобщая результаты опытов, Резерфорд предложил ядерную (плане­тарную) модель строения атома в виде миниатюрной Солнечной системы. Согласно этой модели:</a:t>
            </a:r>
          </a:p>
          <a:p>
            <a:pPr lvl="0"/>
            <a:r>
              <a:rPr lang="ru-RU" sz="1100" dirty="0"/>
              <a:t>•       в центре атома находится положительное ядро;</a:t>
            </a:r>
          </a:p>
          <a:p>
            <a:pPr lvl="0"/>
            <a:r>
              <a:rPr lang="ru-RU" sz="1100" dirty="0"/>
              <a:t>•       в атомном ядре сосредоточены весь положительный заряд и почти вся</a:t>
            </a:r>
          </a:p>
          <a:p>
            <a:r>
              <a:rPr lang="ru-RU" sz="1100" dirty="0"/>
              <a:t>масса атома (99,4%);</a:t>
            </a:r>
          </a:p>
          <a:p>
            <a:pPr lvl="0"/>
            <a:r>
              <a:rPr lang="ru-RU" sz="1100" dirty="0"/>
              <a:t>•       размеры ядра (10</a:t>
            </a:r>
            <a:r>
              <a:rPr lang="ru-RU" sz="1100" baseline="30000" dirty="0"/>
              <a:t>-15</a:t>
            </a:r>
            <a:r>
              <a:rPr lang="ru-RU" sz="1100" dirty="0"/>
              <a:t> м) малы по сравнению с размерами атома</a:t>
            </a:r>
          </a:p>
          <a:p>
            <a:r>
              <a:rPr lang="ru-RU" sz="1100" dirty="0"/>
              <a:t>(10</a:t>
            </a:r>
            <a:r>
              <a:rPr lang="ru-RU" sz="1100" baseline="30000" dirty="0"/>
              <a:t>-10</a:t>
            </a:r>
            <a:r>
              <a:rPr lang="ru-RU" sz="1100" dirty="0"/>
              <a:t> м);</a:t>
            </a:r>
          </a:p>
          <a:p>
            <a:pPr lvl="0"/>
            <a:r>
              <a:rPr lang="ru-RU" sz="1100" dirty="0"/>
              <a:t>•       вокруг массивного ядра по замкнутым орбитам движутся легкие элек­троны, общий отрицательный заряд которых равен положительному заряду ядра.</a:t>
            </a:r>
          </a:p>
          <a:p>
            <a:r>
              <a:rPr lang="ru-RU" sz="1100" dirty="0"/>
              <a:t>Используя эту модель, можно объяснить результаты опытов Резер­форда:</a:t>
            </a:r>
          </a:p>
          <a:p>
            <a:pPr lvl="0"/>
            <a:r>
              <a:rPr lang="ru-RU" sz="1100" dirty="0"/>
              <a:t>•        первая часть частиц (которая отклонялась) пролетала недалеко от</a:t>
            </a:r>
          </a:p>
          <a:p>
            <a:r>
              <a:rPr lang="ru-RU" sz="1100" dirty="0"/>
              <a:t>ядра;</a:t>
            </a:r>
          </a:p>
          <a:p>
            <a:pPr lvl="0"/>
            <a:r>
              <a:rPr lang="ru-RU" sz="1100" dirty="0"/>
              <a:t>•        вторая часть частиц (которая не испытывала отклонений) пролетала</a:t>
            </a:r>
          </a:p>
          <a:p>
            <a:r>
              <a:rPr lang="ru-RU" sz="1100" dirty="0"/>
              <a:t>далеко от ядра;</a:t>
            </a:r>
          </a:p>
          <a:p>
            <a:pPr lvl="0"/>
            <a:r>
              <a:rPr lang="ru-RU" sz="1100" dirty="0"/>
              <a:t>•        третья часть частиц (которая отражалась) попадала точно в ядро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6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92696"/>
            <a:ext cx="74168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/>
              <a:t>4.    НЕСООТВЕТСТВИЕ ПЛАНЕТАРНОЙ МОДЕЛИ ЗАКОНАМ КЛАССИЧЕСКОЙ ФИЗИКИ</a:t>
            </a:r>
          </a:p>
          <a:p>
            <a:r>
              <a:rPr lang="ru-RU" sz="1400" dirty="0"/>
              <a:t>Ядерная модель атома оказалась противоречащей законам классичес­кой механики и электродинамики.</a:t>
            </a:r>
          </a:p>
          <a:p>
            <a:pPr lvl="0"/>
            <a:r>
              <a:rPr lang="ru-RU" sz="1400" dirty="0"/>
              <a:t>•             Движение электрона по орбите, как и всякое криволинейное дви­жение, есть движение с ускорением. Согласно законам классической элек­тродинамики всякое ускоренное движение заряда должно сопровождать­ся излучением электромагнитных волн. Следовательно, ускоренный элек­трон должен непрерывно излучать энергию. Но уменьшение энергии при­водит к уменьшению радиуса орбиты - электрон должен двигаться по спирали, непрерывно приближаясь к ядру, и в конце концов упасть на него. Итак, получается, что атом неустойчив.</a:t>
            </a:r>
          </a:p>
          <a:p>
            <a:pPr lvl="0"/>
            <a:r>
              <a:rPr lang="ru-RU" sz="1400" dirty="0"/>
              <a:t>•        По законам классической электродинамики, электрон, приближаясь к ядру, должен двигаться все быстрее, излучая все более короткие элект­ромагнитные волны, поэтому спектр излучения атома должен быть сплош­ным. На самом деле он линейчатый.</a:t>
            </a:r>
          </a:p>
          <a:p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I.        Выполните задания и ответьте на вопросы.</a:t>
            </a:r>
          </a:p>
          <a:p>
            <a:r>
              <a:rPr lang="en-US" b="1" dirty="0"/>
              <a:t> </a:t>
            </a:r>
            <a:endParaRPr lang="ru-RU" b="1" dirty="0"/>
          </a:p>
          <a:p>
            <a:r>
              <a:rPr lang="ru-RU" b="1" dirty="0"/>
              <a:t> </a:t>
            </a:r>
          </a:p>
          <a:p>
            <a:pPr lvl="0"/>
            <a:r>
              <a:rPr lang="ru-RU" b="1" dirty="0"/>
              <a:t>1.       </a:t>
            </a:r>
            <a:r>
              <a:rPr lang="ru-RU" dirty="0"/>
              <a:t>Сформулируйте и поясните первый постулат Бора.</a:t>
            </a:r>
          </a:p>
          <a:p>
            <a:pPr lvl="0"/>
            <a:r>
              <a:rPr lang="ru-RU" b="1" dirty="0"/>
              <a:t>2.       </a:t>
            </a:r>
            <a:r>
              <a:rPr lang="ru-RU" dirty="0"/>
              <a:t>Сформулируйте и поясните второй постулат Бора.</a:t>
            </a:r>
          </a:p>
          <a:p>
            <a:pPr lvl="0"/>
            <a:r>
              <a:rPr lang="ru-RU" b="1" dirty="0"/>
              <a:t>3.       </a:t>
            </a:r>
            <a:r>
              <a:rPr lang="ru-RU" dirty="0"/>
              <a:t>В каком случае атом излучает квант электромагнитной энергии?</a:t>
            </a:r>
          </a:p>
          <a:p>
            <a:pPr lvl="0"/>
            <a:r>
              <a:rPr lang="ru-RU" b="1" dirty="0"/>
              <a:t>4.       </a:t>
            </a:r>
            <a:r>
              <a:rPr lang="ru-RU" dirty="0"/>
              <a:t>В каком случае атом поглощает квант электромагнитной энергии?</a:t>
            </a:r>
          </a:p>
          <a:p>
            <a:pPr lvl="0"/>
            <a:r>
              <a:rPr lang="ru-RU" b="1" dirty="0"/>
              <a:t>5.       </a:t>
            </a:r>
            <a:r>
              <a:rPr lang="ru-RU" dirty="0"/>
              <a:t>Как выглядит спектр водорода?</a:t>
            </a:r>
          </a:p>
          <a:p>
            <a:pPr lvl="0"/>
            <a:r>
              <a:rPr lang="ru-RU" b="1" dirty="0"/>
              <a:t>6.       </a:t>
            </a:r>
            <a:r>
              <a:rPr lang="ru-RU" dirty="0"/>
              <a:t>Напишите формулу для определения частоты любой спектральной линии в спектре излучения атома водорода.</a:t>
            </a:r>
          </a:p>
          <a:p>
            <a:pPr lvl="0"/>
            <a:r>
              <a:rPr lang="ru-RU" b="1" dirty="0"/>
              <a:t>7.       </a:t>
            </a:r>
            <a:r>
              <a:rPr lang="ru-RU" dirty="0"/>
              <a:t>Как называются некоторые серии спектральных линий в спектре из­лучения атома водорода?</a:t>
            </a:r>
          </a:p>
          <a:p>
            <a:pPr lvl="0"/>
            <a:r>
              <a:rPr lang="ru-RU" b="1" dirty="0"/>
              <a:t>8.       </a:t>
            </a:r>
            <a:r>
              <a:rPr lang="ru-RU" dirty="0"/>
              <a:t>Начертите схему энергетических уровней атома водорода и объясни­те механизм образования спектральных линий.</a:t>
            </a:r>
          </a:p>
          <a:p>
            <a:pPr lvl="0"/>
            <a:r>
              <a:rPr lang="ru-RU" b="1" dirty="0"/>
              <a:t>9.       </a:t>
            </a:r>
            <a:r>
              <a:rPr lang="ru-RU" dirty="0"/>
              <a:t>Каково значение теории Бора? В чем ее недостатки?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990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СОДЕРЖАНИЕ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03991"/>
            <a:ext cx="64807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449263">
              <a:lnSpc>
                <a:spcPct val="150000"/>
              </a:lnSpc>
              <a:buAutoNum type="romanUcPeriod"/>
            </a:pPr>
            <a:r>
              <a:rPr lang="ru-RU" sz="1600" b="1" spc="-35" dirty="0">
                <a:latin typeface="Book Antiqua"/>
                <a:ea typeface="Book Antiqua"/>
                <a:cs typeface="Book Antiqua"/>
                <a:hlinkClick r:id="rId2" action="ppaction://hlinksldjump"/>
              </a:rPr>
              <a:t>ОПЫТЫ </a:t>
            </a:r>
            <a:r>
              <a:rPr lang="ru-RU" sz="1600" b="1" spc="-35" dirty="0" smtClean="0">
                <a:latin typeface="Book Antiqua"/>
                <a:ea typeface="Book Antiqua"/>
                <a:cs typeface="Book Antiqua"/>
                <a:hlinkClick r:id="rId2" action="ppaction://hlinksldjump"/>
              </a:rPr>
              <a:t>РЕЗЕРФОРДА</a:t>
            </a:r>
            <a:endParaRPr lang="ru-RU" sz="1600" b="1" spc="-35" dirty="0" smtClean="0">
              <a:latin typeface="Book Antiqua"/>
              <a:ea typeface="Book Antiqua"/>
              <a:cs typeface="Book Antiqua"/>
            </a:endParaRPr>
          </a:p>
          <a:p>
            <a:pPr marL="627063" indent="-449263">
              <a:lnSpc>
                <a:spcPct val="150000"/>
              </a:lnSpc>
              <a:buFontTx/>
              <a:buAutoNum type="romanUcPeriod"/>
            </a:pPr>
            <a:r>
              <a:rPr lang="en-US" sz="1600" b="1" dirty="0" smtClean="0">
                <a:hlinkClick r:id="rId3" action="ppaction://hlinksldjump"/>
              </a:rPr>
              <a:t>ATOM </a:t>
            </a:r>
            <a:r>
              <a:rPr lang="ru-RU" sz="1600" b="1" dirty="0" smtClean="0">
                <a:hlinkClick r:id="rId3" action="ppaction://hlinksldjump"/>
              </a:rPr>
              <a:t>БОРА</a:t>
            </a:r>
            <a:endParaRPr lang="en-US" sz="1600" b="1" dirty="0" smtClean="0"/>
          </a:p>
          <a:p>
            <a:pPr marL="627063" indent="-449263">
              <a:lnSpc>
                <a:spcPct val="150000"/>
              </a:lnSpc>
              <a:buFontTx/>
              <a:buAutoNum type="romanUcPeriod"/>
            </a:pPr>
            <a:r>
              <a:rPr lang="ru-RU" sz="1600" b="1" spc="-35" dirty="0" smtClean="0">
                <a:latin typeface="Book Antiqua"/>
                <a:ea typeface="Book Antiqua"/>
                <a:cs typeface="Book Antiqua"/>
                <a:hlinkClick r:id="rId4" action="ppaction://hlinksldjump"/>
              </a:rPr>
              <a:t>МЕТОДЫ     </a:t>
            </a:r>
            <a:r>
              <a:rPr lang="ru-RU" sz="1600" b="1" spc="-35" dirty="0">
                <a:latin typeface="Book Antiqua"/>
                <a:ea typeface="Book Antiqua"/>
                <a:cs typeface="Book Antiqua"/>
                <a:hlinkClick r:id="rId4" action="ppaction://hlinksldjump"/>
              </a:rPr>
              <a:t>РЕГИСТРАЦИИ</a:t>
            </a:r>
            <a:endParaRPr lang="ru-RU" sz="1600" b="1" spc="-35" dirty="0">
              <a:latin typeface="Book Antiqua"/>
              <a:ea typeface="Book Antiqua"/>
              <a:cs typeface="Book Antiqua"/>
            </a:endParaRPr>
          </a:p>
          <a:p>
            <a:pPr marL="627063" indent="-449263">
              <a:lnSpc>
                <a:spcPct val="150000"/>
              </a:lnSpc>
              <a:buFontTx/>
              <a:buAutoNum type="romanUcPeriod"/>
            </a:pPr>
            <a:r>
              <a:rPr lang="ru-RU" sz="1600" b="1" spc="-35" dirty="0" smtClean="0">
                <a:latin typeface="Book Antiqua"/>
                <a:ea typeface="Book Antiqua"/>
                <a:cs typeface="Book Antiqua"/>
                <a:hlinkClick r:id="rId5" action="ppaction://hlinksldjump"/>
              </a:rPr>
              <a:t>Р</a:t>
            </a:r>
            <a:r>
              <a:rPr lang="en-US" sz="1600" b="1" dirty="0">
                <a:hlinkClick r:id="rId5" action="ppaction://hlinksldjump"/>
              </a:rPr>
              <a:t>A</a:t>
            </a:r>
            <a:r>
              <a:rPr lang="ru-RU" sz="1600" b="1" dirty="0" smtClean="0">
                <a:hlinkClick r:id="rId5" action="ppaction://hlinksldjump"/>
              </a:rPr>
              <a:t>ДИОАКТИВНОСТЬ</a:t>
            </a:r>
            <a:endParaRPr lang="ru-RU" sz="1600" b="1" dirty="0"/>
          </a:p>
          <a:p>
            <a:pPr marL="627063" lvl="1" indent="-449263">
              <a:lnSpc>
                <a:spcPct val="150000"/>
              </a:lnSpc>
              <a:buAutoNum type="romanUcPeriod" startAt="5"/>
            </a:pPr>
            <a:r>
              <a:rPr lang="ru-RU" sz="1600" b="1" spc="-35" dirty="0">
                <a:ea typeface="Book Antiqua"/>
                <a:cs typeface="Book Antiqua"/>
                <a:hlinkClick r:id="rId6" action="ppaction://hlinksldjump"/>
              </a:rPr>
              <a:t>ЗАКОНЫ </a:t>
            </a:r>
            <a:r>
              <a:rPr lang="ru-RU" sz="1600" b="1" spc="-35" dirty="0" smtClean="0">
                <a:ea typeface="Book Antiqua"/>
                <a:cs typeface="Book Antiqua"/>
                <a:hlinkClick r:id="rId6" action="ppaction://hlinksldjump"/>
              </a:rPr>
              <a:t>РАДИОАКТИВНОСТИ</a:t>
            </a:r>
            <a:endParaRPr lang="ru-RU" sz="1600" b="1" spc="-35" dirty="0">
              <a:ea typeface="Book Antiqua"/>
              <a:cs typeface="Book Antiqua"/>
            </a:endParaRPr>
          </a:p>
          <a:p>
            <a:pPr marL="627063" lvl="1" indent="-449263">
              <a:lnSpc>
                <a:spcPct val="150000"/>
              </a:lnSpc>
              <a:buAutoNum type="romanUcPeriod" startAt="5"/>
            </a:pPr>
            <a:r>
              <a:rPr lang="ru-RU" sz="1600" b="1" spc="-35" dirty="0" smtClean="0">
                <a:ea typeface="Book Antiqua"/>
                <a:cs typeface="Book Antiqua"/>
                <a:hlinkClick r:id="rId7" action="ppaction://hlinksldjump"/>
              </a:rPr>
              <a:t>НЕЙТРОН  </a:t>
            </a:r>
            <a:r>
              <a:rPr lang="ru-RU" sz="1600" b="1" spc="-35" dirty="0">
                <a:ea typeface="Book Antiqua"/>
                <a:cs typeface="Book Antiqua"/>
                <a:hlinkClick r:id="rId7" action="ppaction://hlinksldjump"/>
              </a:rPr>
              <a:t>И СТРОЕНИЕ </a:t>
            </a:r>
            <a:r>
              <a:rPr lang="ru-RU" sz="1600" b="1" spc="-35" dirty="0" smtClean="0">
                <a:ea typeface="Book Antiqua"/>
                <a:cs typeface="Book Antiqua"/>
                <a:hlinkClick r:id="rId7" action="ppaction://hlinksldjump"/>
              </a:rPr>
              <a:t>ЯДРА</a:t>
            </a:r>
            <a:endParaRPr lang="ru-RU" sz="1600" b="1" spc="-35" dirty="0">
              <a:ea typeface="Book Antiqua"/>
              <a:cs typeface="Book Antiqua"/>
            </a:endParaRPr>
          </a:p>
          <a:p>
            <a:pPr marL="627063" lvl="1" indent="-449263">
              <a:lnSpc>
                <a:spcPct val="150000"/>
              </a:lnSpc>
              <a:buAutoNum type="romanUcPeriod" startAt="5"/>
            </a:pPr>
            <a:r>
              <a:rPr lang="ru-RU" sz="1600" b="1" spc="-35" dirty="0" smtClean="0">
                <a:ea typeface="Book Antiqua"/>
                <a:cs typeface="Book Antiqua"/>
                <a:hlinkClick r:id="rId8" action="ppaction://hlinksldjump"/>
              </a:rPr>
              <a:t>ИЗОТОПЫ</a:t>
            </a:r>
            <a:endParaRPr lang="ru-RU" sz="1600" b="1" spc="-35" dirty="0">
              <a:ea typeface="Book Antiqua"/>
              <a:cs typeface="Book Antiqua"/>
            </a:endParaRPr>
          </a:p>
          <a:p>
            <a:pPr marL="627063" lvl="1" indent="-449263">
              <a:lnSpc>
                <a:spcPct val="150000"/>
              </a:lnSpc>
              <a:buAutoNum type="romanUcPeriod" startAt="5"/>
            </a:pPr>
            <a:r>
              <a:rPr lang="ru-RU" sz="1600" b="1" spc="-35" dirty="0" smtClean="0">
                <a:ea typeface="Book Antiqua"/>
                <a:cs typeface="Book Antiqua"/>
                <a:hlinkClick r:id="rId9" action="ppaction://hlinksldjump"/>
              </a:rPr>
              <a:t>ЯДЕРНЫЕ </a:t>
            </a:r>
            <a:r>
              <a:rPr lang="ru-RU" sz="1600" b="1" spc="-35" dirty="0">
                <a:ea typeface="Book Antiqua"/>
                <a:cs typeface="Book Antiqua"/>
                <a:hlinkClick r:id="rId9" action="ppaction://hlinksldjump"/>
              </a:rPr>
              <a:t>С </a:t>
            </a:r>
            <a:r>
              <a:rPr lang="ru-RU" sz="1600" b="1" spc="-35" dirty="0" smtClean="0">
                <a:ea typeface="Book Antiqua"/>
                <a:cs typeface="Book Antiqua"/>
                <a:hlinkClick r:id="rId9" action="ppaction://hlinksldjump"/>
              </a:rPr>
              <a:t>ИЛЫ</a:t>
            </a:r>
            <a:endParaRPr lang="ru-RU" sz="1600" b="1" spc="-35" dirty="0">
              <a:ea typeface="Book Antiqua"/>
              <a:cs typeface="Book Antiqua"/>
            </a:endParaRPr>
          </a:p>
          <a:p>
            <a:pPr marL="627063" lvl="1" indent="-449263">
              <a:lnSpc>
                <a:spcPct val="150000"/>
              </a:lnSpc>
              <a:buAutoNum type="romanUcPeriod" startAt="5"/>
            </a:pPr>
            <a:r>
              <a:rPr lang="ru-RU" sz="1600" b="1" spc="-35" dirty="0" smtClean="0">
                <a:ea typeface="Book Antiqua"/>
                <a:cs typeface="Book Antiqua"/>
                <a:hlinkClick r:id="rId10" action="ppaction://hlinksldjump"/>
              </a:rPr>
              <a:t>ЯДЕРНЫЕ РЕАКЦИИ</a:t>
            </a:r>
            <a:endParaRPr lang="ru-RU" sz="1600" b="1" spc="-35" dirty="0">
              <a:ea typeface="Book Antiqua"/>
              <a:cs typeface="Book Antiqua"/>
            </a:endParaRPr>
          </a:p>
          <a:p>
            <a:pPr marL="627063" lvl="1" indent="-449263">
              <a:lnSpc>
                <a:spcPct val="150000"/>
              </a:lnSpc>
              <a:buAutoNum type="romanUcPeriod" startAt="5"/>
            </a:pPr>
            <a:r>
              <a:rPr lang="ru-RU" sz="1600" b="1" spc="-35" dirty="0" smtClean="0">
                <a:ea typeface="Book Antiqua"/>
                <a:cs typeface="Book Antiqua"/>
                <a:hlinkClick r:id="rId11" action="ppaction://hlinksldjump"/>
              </a:rPr>
              <a:t>ЦЕПНАЯ РЕАКЦИЯ</a:t>
            </a:r>
            <a:endParaRPr lang="ru-RU" sz="1600" b="1" spc="-35" dirty="0">
              <a:ea typeface="Book Antiqua"/>
              <a:cs typeface="Book Antiqua"/>
            </a:endParaRPr>
          </a:p>
          <a:p>
            <a:pPr marL="627063" lvl="1" indent="-449263">
              <a:lnSpc>
                <a:spcPct val="150000"/>
              </a:lnSpc>
              <a:buAutoNum type="romanUcPeriod" startAt="5"/>
            </a:pPr>
            <a:r>
              <a:rPr lang="ru-RU" sz="1600" b="1" spc="-35" dirty="0" smtClean="0">
                <a:ea typeface="Book Antiqua"/>
                <a:cs typeface="Book Antiqua"/>
                <a:hlinkClick r:id="rId12" action="ppaction://hlinksldjump"/>
              </a:rPr>
              <a:t>АТОМНАЯ ЭНЕРГИЯ</a:t>
            </a:r>
            <a:endParaRPr lang="ru-RU" sz="1600" b="1" spc="-35" dirty="0">
              <a:ea typeface="Book Antiqua"/>
              <a:cs typeface="Book Antiqua"/>
            </a:endParaRPr>
          </a:p>
          <a:p>
            <a:pPr marL="627063" lvl="1" indent="-449263">
              <a:lnSpc>
                <a:spcPct val="150000"/>
              </a:lnSpc>
              <a:buAutoNum type="romanUcPeriod" startAt="5"/>
            </a:pPr>
            <a:r>
              <a:rPr lang="ru-RU" sz="1600" b="1" spc="-35" dirty="0" smtClean="0">
                <a:latin typeface="Book Antiqua"/>
                <a:ea typeface="Book Antiqua"/>
                <a:cs typeface="Book Antiqua"/>
                <a:hlinkClick r:id="rId13" action="ppaction://hlinksldjump"/>
              </a:rPr>
              <a:t>ЗАДАНИЯ ДЛЯ УСТНОГО ПОВТОРЕНИЯ</a:t>
            </a:r>
            <a:endParaRPr lang="ru-RU" sz="1600" b="1" spc="-35" dirty="0">
              <a:latin typeface="Book Antiqua"/>
              <a:ea typeface="Book Antiqua"/>
              <a:cs typeface="Book Antiqua"/>
            </a:endParaRPr>
          </a:p>
          <a:p>
            <a:pPr marL="627063" lvl="1" indent="-449263">
              <a:lnSpc>
                <a:spcPct val="150000"/>
              </a:lnSpc>
              <a:buAutoNum type="romanUcPeriod" startAt="5"/>
            </a:pPr>
            <a:r>
              <a:rPr lang="ru-RU" sz="1600" b="1" spc="-35" dirty="0" smtClean="0">
                <a:latin typeface="Book Antiqua"/>
                <a:ea typeface="Book Antiqua"/>
                <a:cs typeface="Book Antiqua"/>
                <a:hlinkClick r:id="rId14" action="ppaction://hlinksldjump"/>
              </a:rPr>
              <a:t>  ЛИТЕРАТУРА</a:t>
            </a:r>
            <a:endParaRPr lang="en-US" b="1" spc="-35" dirty="0">
              <a:latin typeface="Book Antiqua"/>
              <a:ea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1065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4888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/>
              <a:t>1.</a:t>
            </a:r>
            <a:r>
              <a:rPr lang="ru-RU" sz="1100" b="1" dirty="0"/>
              <a:t>СЧЕТЧИК ГЕЙГЕРА-МЮЛЛЕРА</a:t>
            </a:r>
          </a:p>
          <a:p>
            <a:pPr algn="just"/>
            <a:r>
              <a:rPr lang="ru-RU" sz="1100" dirty="0"/>
              <a:t>Первый основной прибор для регистрации частиц был изобретен в 1908 г.</a:t>
            </a:r>
          </a:p>
          <a:p>
            <a:pPr algn="just"/>
            <a:r>
              <a:rPr lang="ru-RU" sz="1100" dirty="0" err="1"/>
              <a:t>Г.Гейгером</a:t>
            </a:r>
            <a:r>
              <a:rPr lang="ru-RU" sz="1100" dirty="0"/>
              <a:t> и им же усовершенствован совместно с </a:t>
            </a:r>
            <a:r>
              <a:rPr lang="ru-RU" sz="1100" dirty="0" err="1"/>
              <a:t>И.Мюллером</a:t>
            </a:r>
            <a:r>
              <a:rPr lang="ru-RU" sz="1100" dirty="0"/>
              <a:t>.</a:t>
            </a:r>
          </a:p>
          <a:p>
            <a:pPr algn="just"/>
            <a:r>
              <a:rPr lang="ru-RU" sz="1100" dirty="0"/>
              <a:t>Корпус счетчика представляет собой полый металлический цилиндр диаметром около 3 см с окном из тонкого стекла. Цилиндр заполнен разреженным газом (100-200 мм рт. ст.). По оси цилиндра проходит не касающаяся стенок металлическая нить, которая является положитель­ным электродом (анодом). Стенки цилиндра служат отрицательным элек­тродом (катодом). Между стенками цилиндра и нитью создается напря­жение 1500 В.</a:t>
            </a:r>
          </a:p>
          <a:p>
            <a:pPr algn="just"/>
            <a:r>
              <a:rPr lang="ru-RU" sz="1100" dirty="0"/>
              <a:t>Заряженная частица, пролетая через цилиндр, ионизирует атомы газа. Выбитые из них электроны, попав в сильное электрическое поле, разго­няются до больших скоростей и на своем пути сами начинают ионизиро­вать атомы газа. В результате образуется лавина электронов, так что результирующий импульс тока зависит от энергии и скорости иницииро­вавшей процесс частицы. Этот импульс можно измерить (если он слаб, то его усиливают). Чувствительность такого прибора достаточна, чтобы об­наружить даже одиночную заряженную частицу.</a:t>
            </a:r>
          </a:p>
          <a:p>
            <a:pPr algn="just"/>
            <a:r>
              <a:rPr lang="ru-RU" sz="1100" dirty="0"/>
              <a:t>Для исследовательской работы к счетчику подключают пересчетное устройство, которое сортирует частицы по энергиям, зарядам, скоростям, направлениям, а затем все это подсчитывает. Приборы такого типа могут обнаруживать и анализировать рентгеновское и у-излучение. Они нахо­дят широкое применение в ядерной технике. Используют их также для обнаружения единичных частиц, например, при поиске слабо радиоактив­ных урановых и ториевых руд и т.д.</a:t>
            </a:r>
          </a:p>
          <a:p>
            <a:pPr algn="just"/>
            <a:r>
              <a:rPr lang="en-US" sz="1100" b="1" dirty="0"/>
              <a:t>2.</a:t>
            </a:r>
            <a:r>
              <a:rPr lang="ru-RU" sz="1100" b="1" dirty="0"/>
              <a:t>КАМЕРА ВИЛЬСОНА</a:t>
            </a:r>
          </a:p>
          <a:p>
            <a:pPr algn="just"/>
            <a:r>
              <a:rPr lang="ru-RU" sz="1100" dirty="0"/>
              <a:t>В 1912 г. английский ученый </a:t>
            </a:r>
            <a:r>
              <a:rPr lang="ru-RU" sz="1100" dirty="0" err="1"/>
              <a:t>Ч.Вильсон</a:t>
            </a:r>
            <a:r>
              <a:rPr lang="ru-RU" sz="1100" dirty="0"/>
              <a:t> построил прибор, с помощью которого можно было видеть и фотографировать траектории заряжен­ных частиц. Основной частью камеры является цилиндр с поршнем, вер­хняя часть которого сделана из прозрачного материала. В эту камеру вводится небольшое количество воды или спирта, так что внутри образу­ется смесь паров и воздуха. При быстром опускании поршня смесь </a:t>
            </a:r>
            <a:r>
              <a:rPr lang="ru-RU" sz="1100" dirty="0" err="1"/>
              <a:t>адиабатически</a:t>
            </a:r>
            <a:r>
              <a:rPr lang="ru-RU" sz="1100" dirty="0"/>
              <a:t> расширяется и охлаждается, поэтому пары в камере оказыва­ются пересыщенными.</a:t>
            </a:r>
          </a:p>
          <a:p>
            <a:pPr algn="just"/>
            <a:r>
              <a:rPr lang="ru-RU" sz="1100" dirty="0"/>
              <a:t>Если воздух очищен от пылинок, то превращение избытка пара в жидкость затруднено из-за отсутствия центров конденсации. Но центра­ми конденсации могут служить ионы. Если через камеру пролетает заря­женная частица, то она ионизирует на своем пути молекулы воздуха, происходит конденсация паров, и траектория движения частицы стано­вится видимой в виде нити тумана (трека).</a:t>
            </a:r>
          </a:p>
          <a:p>
            <a:pPr algn="just"/>
            <a:r>
              <a:rPr lang="ru-RU" sz="1100" dirty="0"/>
              <a:t>По виду трека на фотоснимке можно судить о природе частицы и величине ее энергии. Так, -частица оставляет толстый сплошной след, протоны - тонкий, электроны - пунктирный.</a:t>
            </a:r>
          </a:p>
          <a:p>
            <a:pPr algn="just"/>
            <a:r>
              <a:rPr lang="ru-RU" sz="1100" dirty="0" err="1"/>
              <a:t>П.Л.Капица</a:t>
            </a:r>
            <a:r>
              <a:rPr lang="ru-RU" sz="1100" dirty="0"/>
              <a:t> и </a:t>
            </a:r>
            <a:r>
              <a:rPr lang="ru-RU" sz="1100" dirty="0" err="1"/>
              <a:t>Д.В.Скобельцин</a:t>
            </a:r>
            <a:r>
              <a:rPr lang="ru-RU" sz="1100" dirty="0"/>
              <a:t> предложили помещать камеру Виль­сона в однородное магнитное поле, чтобы заряженная частица двигалась но искривленной траектории под действием силы Лоренца. Трек имеет тем большую кривизну, чем больше заряд частицы и чем меньше масса.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1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3.</a:t>
            </a:r>
            <a:r>
              <a:rPr lang="ru-RU" sz="1200" b="1" dirty="0"/>
              <a:t>ПУЗЫРЬКОВАЯ КАМЕРА</a:t>
            </a:r>
          </a:p>
          <a:p>
            <a:r>
              <a:rPr lang="ru-RU" sz="1200" dirty="0"/>
              <a:t>В 1952 г. американский ученый </a:t>
            </a:r>
            <a:r>
              <a:rPr lang="ru-RU" sz="1200" dirty="0" err="1"/>
              <a:t>А.Глезер</a:t>
            </a:r>
            <a:r>
              <a:rPr lang="ru-RU" sz="1200" dirty="0"/>
              <a:t> построил прибор, в кото­ром траектория пролетающей частицы становится видимой в перегретой за счет резкого уменьшении давления жидкости.</a:t>
            </a:r>
          </a:p>
          <a:p>
            <a:r>
              <a:rPr lang="ru-RU" sz="1200" dirty="0"/>
              <a:t>Пузырьковую камеру заполняют сжиженной идеально прозрачной жидкостью (водород, пропан и т.п.). Если в момент пролета заряженной I частицы через камеру резко уменьшить давление, то становится видимым ее ионизированный след (трек), т.к. ионы становятся центрами | парообразования (жидкость кипит).</a:t>
            </a:r>
          </a:p>
          <a:p>
            <a:r>
              <a:rPr lang="ru-RU" sz="1200" dirty="0"/>
              <a:t>В пузырьковой камере след сохраняется значительно дольше, т.к. жидкость намного плотнее газа.</a:t>
            </a:r>
          </a:p>
          <a:p>
            <a:r>
              <a:rPr lang="ru-RU" sz="1200" dirty="0"/>
              <a:t> </a:t>
            </a:r>
          </a:p>
          <a:p>
            <a:r>
              <a:rPr lang="ru-RU" sz="1200" b="1" dirty="0"/>
              <a:t>4. МЕТОД ТОЛСТОСЛОЙНЫХ ФОТОЭМУЛЬСИЙ</a:t>
            </a:r>
          </a:p>
          <a:p>
            <a:r>
              <a:rPr lang="ru-RU" sz="1200" dirty="0"/>
              <a:t>Частица, пролетающая сквозь фотоэмульсию, воздействует на зерна бромистого серебра, так что оставленный ею след становится видимым после проявления фотопластинки, и его можно исследовать под микро­скопом. Чтобы след был достаточно длинным, используются толсто­слойные фотоэмульсии.</a:t>
            </a:r>
          </a:p>
          <a:p>
            <a:r>
              <a:rPr lang="ru-RU" sz="1200" dirty="0"/>
              <a:t>Именно ионизирующее воздействие быстрых заряженных частиц на фотоэмульсию позволило французскому физику </a:t>
            </a:r>
            <a:r>
              <a:rPr lang="ru-RU" sz="1200" dirty="0" err="1"/>
              <a:t>А.Беккерелю</a:t>
            </a:r>
            <a:r>
              <a:rPr lang="ru-RU" sz="1200" dirty="0"/>
              <a:t> в 1896 г. открыть радиоактивность.</a:t>
            </a:r>
          </a:p>
          <a:p>
            <a:r>
              <a:rPr lang="ru-RU" sz="1200" dirty="0"/>
              <a:t>Метод фотоэмульсий был развит русскими физиками </a:t>
            </a:r>
            <a:r>
              <a:rPr lang="ru-RU" sz="1200" dirty="0" err="1"/>
              <a:t>Л.В.Мысовским</a:t>
            </a:r>
            <a:r>
              <a:rPr lang="ru-RU" sz="1200" dirty="0"/>
              <a:t> и </a:t>
            </a:r>
            <a:r>
              <a:rPr lang="ru-RU" sz="1200" dirty="0" err="1"/>
              <a:t>А.Д.Ждановым</a:t>
            </a:r>
            <a:r>
              <a:rPr lang="ru-RU" sz="1200" dirty="0"/>
              <a:t> в 1928 г.</a:t>
            </a:r>
          </a:p>
          <a:p>
            <a:r>
              <a:rPr lang="ru-RU" sz="1200" dirty="0"/>
              <a:t> </a:t>
            </a:r>
          </a:p>
          <a:p>
            <a:endParaRPr lang="ru-RU" dirty="0"/>
          </a:p>
        </p:txBody>
      </p:sp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Выполните задания и ответьте на вопросы.</a:t>
            </a:r>
          </a:p>
          <a:p>
            <a:r>
              <a:rPr lang="en-US" b="1" dirty="0"/>
              <a:t> </a:t>
            </a:r>
            <a:endParaRPr lang="ru-RU" b="1" dirty="0"/>
          </a:p>
          <a:p>
            <a:r>
              <a:rPr lang="ru-RU" dirty="0"/>
              <a:t>1. Начертите устройство и объясните принцип работы счетчика Гейгера-Мюллера.</a:t>
            </a:r>
          </a:p>
          <a:p>
            <a:r>
              <a:rPr lang="ru-RU" dirty="0"/>
              <a:t>2.	Начертите устройство и объясните принцип работы	камеры Вильсона.</a:t>
            </a:r>
          </a:p>
          <a:p>
            <a:r>
              <a:rPr lang="ru-RU" dirty="0"/>
              <a:t>3.	Объясните принцип действия пузырьковой камеры.	В чем заключаются ее преимущества перед камерой Вильсона?</a:t>
            </a:r>
          </a:p>
          <a:p>
            <a:r>
              <a:rPr lang="ru-RU" dirty="0"/>
              <a:t> 4. Каков принцип действия </a:t>
            </a:r>
            <a:r>
              <a:rPr lang="ru-RU" dirty="0" err="1"/>
              <a:t>фотоэмульсионного</a:t>
            </a:r>
            <a:r>
              <a:rPr lang="ru-RU" dirty="0"/>
              <a:t> метода наблюдения и регистрации электрически заряженных частиц?</a:t>
            </a:r>
          </a:p>
          <a:p>
            <a:endParaRPr lang="ru-RU" dirty="0"/>
          </a:p>
        </p:txBody>
      </p:sp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9928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1.ЕСТЕСТВЕННАЯ РАДИОАКТИВНОСТЬ</a:t>
            </a:r>
          </a:p>
          <a:p>
            <a:r>
              <a:rPr lang="ru-RU" sz="1200" dirty="0"/>
              <a:t>Естественной радиоактивностью называется самопроизвольное пре­вращение одних атомных ядер в другие </a:t>
            </a:r>
            <a:r>
              <a:rPr lang="en-US" sz="1200" dirty="0"/>
              <a:t>c</a:t>
            </a:r>
            <a:r>
              <a:rPr lang="ru-RU" sz="1200" dirty="0"/>
              <a:t> испусканием частиц.</a:t>
            </a:r>
          </a:p>
          <a:p>
            <a:r>
              <a:rPr lang="ru-RU" sz="1200" dirty="0"/>
              <a:t>В 1896 г. Анри Беккерель открыл явление радиоактивности: соли урана, с которыми он производил опыты, самопроизвольно, без каких- либо внешних влияний создавали какое-то излучение.</a:t>
            </a:r>
          </a:p>
          <a:p>
            <a:r>
              <a:rPr lang="ru-RU" sz="1200" dirty="0"/>
              <a:t>В 1898 г. Мария Склодовская-Кюри во Франции обнаружила излу­чение тория. В этом же году она со своим мужем Пьером Кюри получи­ла из руд, содержащих уран и торий, неизвестный ранее химический эле­мент, который они назвали полонием в честь родины Марии - Польши. И</a:t>
            </a:r>
            <a:r>
              <a:rPr lang="ru-RU" sz="1200" b="1" dirty="0"/>
              <a:t> </a:t>
            </a:r>
            <a:r>
              <a:rPr lang="ru-RU" sz="1200" dirty="0"/>
              <a:t>еще один новый элемент был открыт ими же - радий (т.е. </a:t>
            </a:r>
            <a:r>
              <a:rPr lang="ru-RU" sz="1200" i="1" dirty="0"/>
              <a:t>лучистый).</a:t>
            </a:r>
            <a:endParaRPr lang="ru-RU" sz="1200" dirty="0"/>
          </a:p>
          <a:p>
            <a:r>
              <a:rPr lang="ru-RU" sz="1200" dirty="0"/>
              <a:t>Позже было установлено, что все химические элементы с порядковым номером более 83 являются радиоактивными. Работами Анри Беккереля, Пьера и Марии Кюри, Эрнеста Резерфорда и другими было установлено, что естественная радиоактивность не зависит от внешних условий.</a:t>
            </a:r>
          </a:p>
          <a:p>
            <a:r>
              <a:rPr lang="en-US" sz="1200" b="1" dirty="0"/>
              <a:t> </a:t>
            </a:r>
            <a:endParaRPr lang="ru-RU" sz="1200" b="1" dirty="0"/>
          </a:p>
          <a:p>
            <a:pPr lvl="0"/>
            <a:r>
              <a:rPr lang="ru-RU" sz="1200" b="1" dirty="0"/>
              <a:t>2. </a:t>
            </a:r>
            <a:r>
              <a:rPr lang="en-US" sz="1200" b="1" dirty="0"/>
              <a:t> </a:t>
            </a:r>
            <a:r>
              <a:rPr lang="ru-RU" sz="1200" b="1" dirty="0"/>
              <a:t>ТРИ ВИДА ИЗЛУЧЕНИЯ</a:t>
            </a:r>
          </a:p>
          <a:p>
            <a:r>
              <a:rPr lang="ru-RU" sz="1200" dirty="0"/>
              <a:t>В 1899 г. </a:t>
            </a:r>
            <a:r>
              <a:rPr lang="ru-RU" sz="1200" dirty="0" err="1"/>
              <a:t>Э.Резерфорд</a:t>
            </a:r>
            <a:r>
              <a:rPr lang="ru-RU" sz="1200" dirty="0"/>
              <a:t> обнаружил, что радиоактивное излучение со­стоит из двух компонентов, которые он назвал </a:t>
            </a:r>
            <a:r>
              <a:rPr lang="ru-RU" sz="1200" i="1" dirty="0"/>
              <a:t>а-</a:t>
            </a:r>
            <a:r>
              <a:rPr lang="ru-RU" sz="1200" dirty="0"/>
              <a:t> и -лучами.</a:t>
            </a:r>
          </a:p>
          <a:p>
            <a:r>
              <a:rPr lang="ru-RU" sz="1200" dirty="0"/>
              <a:t>В 1900 г. французский физик </a:t>
            </a:r>
            <a:r>
              <a:rPr lang="ru-RU" sz="1200" dirty="0" err="1"/>
              <a:t>Ф.Вилард</a:t>
            </a:r>
            <a:r>
              <a:rPr lang="ru-RU" sz="1200" dirty="0"/>
              <a:t> установил, что в состав излучения входит еще третий компонент, которую он назвал -лучами.</a:t>
            </a:r>
          </a:p>
          <a:p>
            <a:r>
              <a:rPr lang="ru-RU" sz="1200" dirty="0"/>
              <a:t>Поведение этих лучей было изучено в магнитном поле, линии индукции которого были перпендикулярны к ним. Радиоактивный элемент помещали на дно узкого канала в куске свинца. На выходе канала устанавливалась фотопластинка. Вся установка размещалась в вакууме.</a:t>
            </a:r>
          </a:p>
          <a:p>
            <a:r>
              <a:rPr lang="ru-RU" sz="1200" dirty="0"/>
              <a:t>В отсутствие магнитного поля на фотопластинке обнаруживалось одно темное поле. В магнитном поле пучок распадался на три. Две составля­ющие отклонялись в противоположные стороны, что говорило о том, что эти лучи имели электрический заряд, причем отрицательно заряженный пучок отклонялся сильнее, чем заряженный положительно. Третья составляющая не отклонялась магнитным полем.</a:t>
            </a:r>
          </a:p>
          <a:p>
            <a:r>
              <a:rPr lang="ru-RU" sz="1200" dirty="0"/>
              <a:t>Положительно заряженный пучок получил название -лучей, отрицательно заряженный -  -лучей, а нейтральный -  -лучей. Правда, сейчас принято </a:t>
            </a:r>
            <a:r>
              <a:rPr lang="ru-RU" sz="1200" dirty="0" err="1"/>
              <a:t>ипользовать</a:t>
            </a:r>
            <a:r>
              <a:rPr lang="ru-RU" sz="1200" dirty="0"/>
              <a:t> термин «излучение» для всех трех типов радиоактивности.</a:t>
            </a:r>
          </a:p>
          <a:p>
            <a:r>
              <a:rPr lang="ru-RU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003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4168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3.     СВОЙСТВА ЛУЧЕЙ</a:t>
            </a:r>
            <a:endParaRPr lang="ru-RU" sz="1200" dirty="0"/>
          </a:p>
          <a:p>
            <a:r>
              <a:rPr lang="ru-RU" sz="1200" b="1" dirty="0"/>
              <a:t> </a:t>
            </a:r>
            <a:r>
              <a:rPr lang="ru-RU" sz="1200" dirty="0"/>
              <a:t> </a:t>
            </a:r>
            <a:r>
              <a:rPr lang="ru-RU" sz="1200" b="1" dirty="0"/>
              <a:t>- -лучи</a:t>
            </a:r>
            <a:endParaRPr lang="ru-RU" sz="1200" dirty="0"/>
          </a:p>
          <a:p>
            <a:r>
              <a:rPr lang="ru-RU" sz="1200" dirty="0"/>
              <a:t>В 1899 г. </a:t>
            </a:r>
            <a:r>
              <a:rPr lang="ru-RU" sz="1200" dirty="0" err="1"/>
              <a:t>Э.Резерфорд</a:t>
            </a:r>
            <a:r>
              <a:rPr lang="ru-RU" sz="1200" dirty="0"/>
              <a:t> установил, что это поток ядер атомов гелия;</a:t>
            </a:r>
          </a:p>
          <a:p>
            <a:r>
              <a:rPr lang="ru-RU" sz="1200" dirty="0"/>
              <a:t>масса </a:t>
            </a:r>
            <a:r>
              <a:rPr lang="en-US" sz="1200" dirty="0"/>
              <a:t>a</a:t>
            </a:r>
            <a:r>
              <a:rPr lang="ru-RU" sz="1200" dirty="0"/>
              <a:t>-частицы равна 4 </a:t>
            </a:r>
            <a:r>
              <a:rPr lang="ru-RU" sz="1200" dirty="0" err="1"/>
              <a:t>а.е.м</a:t>
            </a:r>
            <a:r>
              <a:rPr lang="ru-RU" sz="1200" dirty="0"/>
              <a:t>. (1 </a:t>
            </a:r>
            <a:r>
              <a:rPr lang="ru-RU" sz="1200" dirty="0" err="1"/>
              <a:t>а.е.м</a:t>
            </a:r>
            <a:r>
              <a:rPr lang="ru-RU" sz="1200" dirty="0"/>
              <a:t>. = 1,66 • 10</a:t>
            </a:r>
            <a:r>
              <a:rPr lang="ru-RU" sz="1200" baseline="30000" dirty="0"/>
              <a:t>-27</a:t>
            </a:r>
            <a:r>
              <a:rPr lang="ru-RU" sz="1200" dirty="0"/>
              <a:t> кг);</a:t>
            </a:r>
          </a:p>
          <a:p>
            <a:r>
              <a:rPr lang="ru-RU" sz="1200" dirty="0"/>
              <a:t>заряд - -частицы равен двум зарядам электрона;</a:t>
            </a:r>
          </a:p>
          <a:p>
            <a:r>
              <a:rPr lang="ru-RU" sz="1200" dirty="0"/>
              <a:t>скорость движения равна приблизительно 10</a:t>
            </a:r>
            <a:r>
              <a:rPr lang="ru-RU" sz="1200" baseline="30000" dirty="0"/>
              <a:t>7</a:t>
            </a:r>
            <a:r>
              <a:rPr lang="ru-RU" sz="1200" dirty="0"/>
              <a:t> м/с;</a:t>
            </a:r>
          </a:p>
          <a:p>
            <a:r>
              <a:rPr lang="ru-RU" sz="1200" dirty="0"/>
              <a:t>проникающая способность слабая: слой бумаги толщиной около 0,1 мм для - -частиц уже непрозрачен;</a:t>
            </a:r>
          </a:p>
          <a:p>
            <a:r>
              <a:rPr lang="ru-RU" sz="1200" dirty="0"/>
              <a:t>магнитным полем отклоняются слабо.</a:t>
            </a:r>
          </a:p>
          <a:p>
            <a:r>
              <a:rPr lang="ru-RU" sz="1200" dirty="0"/>
              <a:t> </a:t>
            </a:r>
          </a:p>
          <a:p>
            <a:r>
              <a:rPr lang="ru-RU" sz="1200" b="1" dirty="0"/>
              <a:t> -лучи</a:t>
            </a:r>
            <a:endParaRPr lang="ru-RU" sz="1200" dirty="0"/>
          </a:p>
          <a:p>
            <a:r>
              <a:rPr lang="ru-RU" sz="1200" dirty="0"/>
              <a:t>В 1899 г. </a:t>
            </a:r>
            <a:r>
              <a:rPr lang="ru-RU" sz="1200" dirty="0" err="1"/>
              <a:t>А.Беккерель</a:t>
            </a:r>
            <a:r>
              <a:rPr lang="ru-RU" sz="1200" dirty="0"/>
              <a:t> установил, что это поток быстрых электронов; скорость движения  -частиц достигает 0,999 </a:t>
            </a:r>
            <a:r>
              <a:rPr lang="ru-RU" sz="1200" i="1" dirty="0"/>
              <a:t>с,</a:t>
            </a:r>
            <a:r>
              <a:rPr lang="ru-RU" sz="1200" dirty="0"/>
              <a:t> поэтому пятно на фотопластинке получается размытым;</a:t>
            </a:r>
          </a:p>
          <a:p>
            <a:r>
              <a:rPr lang="ru-RU" sz="1200" dirty="0"/>
              <a:t>проникающая способность выше, чем у - лучей: их задерживает алюминиевая пластинка толщиной в несколько миллиметров; магнитным полем отклоняются сильнее, чем - лучи.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 </a:t>
            </a:r>
          </a:p>
          <a:p>
            <a:r>
              <a:rPr lang="ru-RU" sz="1200" b="1" dirty="0"/>
              <a:t> -лучи</a:t>
            </a:r>
            <a:endParaRPr lang="ru-RU" sz="1200" dirty="0"/>
          </a:p>
          <a:p>
            <a:r>
              <a:rPr lang="ru-RU" sz="1200" dirty="0"/>
              <a:t>Это электромагнитные волны длиной волны 10</a:t>
            </a:r>
            <a:r>
              <a:rPr lang="ru-RU" sz="1200" baseline="30000" dirty="0"/>
              <a:t>-10</a:t>
            </a:r>
            <a:r>
              <a:rPr lang="ru-RU" sz="1200" dirty="0"/>
              <a:t>-10</a:t>
            </a:r>
            <a:r>
              <a:rPr lang="ru-RU" sz="1200" baseline="30000" dirty="0"/>
              <a:t>-13</a:t>
            </a:r>
            <a:r>
              <a:rPr lang="ru-RU" sz="1200" dirty="0"/>
              <a:t> м; </a:t>
            </a:r>
          </a:p>
          <a:p>
            <a:r>
              <a:rPr lang="ru-RU" sz="1200" dirty="0"/>
              <a:t>проникающая способность большая, выше, чем у рентгеновских лучей; интенсивность поглощения увеличивается с ростом атомного номера вещества -поглотителя;</a:t>
            </a:r>
          </a:p>
          <a:p>
            <a:r>
              <a:rPr lang="ru-RU" sz="1200" dirty="0"/>
              <a:t>   -лучи распространяются со скоростью света.</a:t>
            </a:r>
          </a:p>
          <a:p>
            <a:r>
              <a:rPr lang="ru-RU" sz="1200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2809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/>
              <a:t>I.      Выполните задания и ответьте на вопросы.</a:t>
            </a:r>
          </a:p>
          <a:p>
            <a:pPr lvl="0"/>
            <a:r>
              <a:rPr lang="ru-RU" sz="1400" dirty="0"/>
              <a:t>1.     Что называют радиоактивным распадом?</a:t>
            </a:r>
          </a:p>
          <a:p>
            <a:pPr lvl="0"/>
            <a:r>
              <a:rPr lang="ru-RU" sz="1400" dirty="0"/>
              <a:t>2.     Что впервые обнаружили </a:t>
            </a:r>
            <a:r>
              <a:rPr lang="ru-RU" sz="1400" dirty="0" err="1"/>
              <a:t>Э,Резерфорд</a:t>
            </a:r>
            <a:r>
              <a:rPr lang="ru-RU" sz="1400" dirty="0"/>
              <a:t> и </a:t>
            </a:r>
            <a:r>
              <a:rPr lang="ru-RU" sz="1400" dirty="0" err="1"/>
              <a:t>Ф.Содди</a:t>
            </a:r>
            <a:r>
              <a:rPr lang="ru-RU" sz="1400" dirty="0"/>
              <a:t>?</a:t>
            </a:r>
          </a:p>
          <a:p>
            <a:pPr lvl="0"/>
            <a:r>
              <a:rPr lang="ru-RU" sz="1400" dirty="0"/>
              <a:t>3.     Что называют периодом полураспада? Что характеризует эта величина?</a:t>
            </a:r>
          </a:p>
          <a:p>
            <a:pPr lvl="0"/>
            <a:r>
              <a:rPr lang="ru-RU" sz="1400" dirty="0"/>
              <a:t>4.     Приведите примеры периодов полураспада некоторых веществ.</a:t>
            </a:r>
          </a:p>
          <a:p>
            <a:pPr lvl="0"/>
            <a:r>
              <a:rPr lang="ru-RU" sz="1400" dirty="0"/>
              <a:t>5.     Запишите и поясните формулу закона радиоактивного распада.</a:t>
            </a:r>
          </a:p>
          <a:p>
            <a:pPr lvl="0"/>
            <a:r>
              <a:rPr lang="ru-RU" sz="1400" dirty="0"/>
              <a:t>6.     Как выглядит график зависимости активности радиоактивного элемента от времени?</a:t>
            </a:r>
          </a:p>
          <a:p>
            <a:pPr lvl="0"/>
            <a:r>
              <a:rPr lang="ru-RU" sz="1400" dirty="0"/>
              <a:t>7.     Какие законы выполняются при радиоактивных превращениях? Приведите примеры.</a:t>
            </a:r>
          </a:p>
          <a:p>
            <a:pPr lvl="0"/>
            <a:r>
              <a:rPr lang="ru-RU" sz="1400" dirty="0"/>
              <a:t>8.     Запишите и сформулируйте правила смещения для </a:t>
            </a:r>
            <a:r>
              <a:rPr lang="en-US" sz="1400" dirty="0"/>
              <a:t> </a:t>
            </a:r>
            <a:r>
              <a:rPr lang="ru-RU" sz="1400" dirty="0"/>
              <a:t>-распада. Приведите примеры.</a:t>
            </a:r>
          </a:p>
          <a:p>
            <a:pPr lvl="0"/>
            <a:r>
              <a:rPr lang="ru-RU" sz="1400" dirty="0"/>
              <a:t>9.     Запишите и сформулируйте правила смещения для -распада. Приведите примеры.</a:t>
            </a:r>
          </a:p>
          <a:p>
            <a:pPr lvl="0"/>
            <a:r>
              <a:rPr lang="ru-RU" sz="1400" dirty="0"/>
              <a:t>10.  Что представляет собой -излучение? Почему  -излучение обладает большой проникающей способностью?</a:t>
            </a:r>
          </a:p>
          <a:p>
            <a:pPr lvl="0"/>
            <a:r>
              <a:rPr lang="ru-RU" sz="1400" dirty="0"/>
              <a:t>11.  До каких пор происходит радиоактивный распад?</a:t>
            </a:r>
          </a:p>
          <a:p>
            <a:r>
              <a:rPr lang="ru-RU" sz="1400" dirty="0"/>
              <a:t> </a:t>
            </a:r>
          </a:p>
          <a:p>
            <a:r>
              <a:rPr lang="en-US" sz="1400" dirty="0"/>
              <a:t> </a:t>
            </a:r>
            <a:endParaRPr lang="ru-RU" sz="1400" dirty="0"/>
          </a:p>
          <a:p>
            <a:r>
              <a:rPr lang="ru-RU" sz="1400" b="1" dirty="0"/>
              <a:t>Выполните письменно задания в тетради.</a:t>
            </a:r>
          </a:p>
          <a:p>
            <a:r>
              <a:rPr lang="en-US" sz="1400" dirty="0"/>
              <a:t>1.</a:t>
            </a:r>
            <a:r>
              <a:rPr lang="ru-RU" sz="1400" dirty="0"/>
              <a:t>Имеется 4 г радиоактивного кобальта. Сколько граммов кобальта распадется за 216 </a:t>
            </a:r>
            <a:r>
              <a:rPr lang="ru-RU" sz="1400" dirty="0" err="1"/>
              <a:t>сут</a:t>
            </a:r>
            <a:r>
              <a:rPr lang="ru-RU" sz="1400" dirty="0"/>
              <a:t>., если его период полураспада 72 </a:t>
            </a:r>
            <a:r>
              <a:rPr lang="ru-RU" sz="1400" dirty="0" err="1"/>
              <a:t>сут</a:t>
            </a:r>
            <a:r>
              <a:rPr lang="ru-RU" sz="1400" dirty="0"/>
              <a:t>.?</a:t>
            </a:r>
          </a:p>
          <a:p>
            <a:pPr lvl="0"/>
            <a:r>
              <a:rPr lang="ru-RU" sz="1400" dirty="0"/>
              <a:t>2.       Сколько ядер из миллиона атомов радиоактивного кальция распада­ется за сутки, если период полураспада кальция 164 </a:t>
            </a:r>
            <a:r>
              <a:rPr lang="ru-RU" sz="1400" dirty="0" err="1"/>
              <a:t>сут</a:t>
            </a:r>
            <a:r>
              <a:rPr lang="ru-RU" sz="1400" dirty="0"/>
              <a:t>.?</a:t>
            </a:r>
          </a:p>
          <a:p>
            <a:pPr lvl="0"/>
            <a:r>
              <a:rPr lang="ru-RU" sz="1400" dirty="0"/>
              <a:t>3.       Определите период полураспада радиоактивного стронция, если за один год на каждую тысячу атомов распадается в среднем 24,75 атома?</a:t>
            </a:r>
          </a:p>
          <a:p>
            <a:pPr lvl="0"/>
            <a:r>
              <a:rPr lang="ru-RU" sz="1400" dirty="0"/>
              <a:t>4.          В результате последовательной серии радиоактивных распадов уран-238 превращается в свинец-206. Сколько а- и |3-распадов испытывает уран?</a:t>
            </a:r>
          </a:p>
          <a:p>
            <a:r>
              <a:rPr lang="ru-RU" sz="1400" dirty="0"/>
              <a:t> </a:t>
            </a:r>
          </a:p>
          <a:p>
            <a:endParaRPr lang="ru-RU" dirty="0"/>
          </a:p>
        </p:txBody>
      </p:sp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67544" y="476672"/>
            <a:ext cx="8136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1.    РАДИОАКТИВНЫЙ РАСПАД</a:t>
            </a:r>
          </a:p>
          <a:p>
            <a:r>
              <a:rPr lang="ru-RU" sz="1200" dirty="0"/>
              <a:t>В 1903 г. </a:t>
            </a:r>
            <a:r>
              <a:rPr lang="ru-RU" sz="1200" dirty="0" err="1"/>
              <a:t>Э.Резерфорд</a:t>
            </a:r>
            <a:r>
              <a:rPr lang="ru-RU" sz="1200" dirty="0"/>
              <a:t> и его сотрудник </a:t>
            </a:r>
            <a:r>
              <a:rPr lang="ru-RU" sz="1200" dirty="0" err="1"/>
              <a:t>Ф.Содди</a:t>
            </a:r>
            <a:r>
              <a:rPr lang="ru-RU" sz="1200" dirty="0"/>
              <a:t> указали на то, что, явление радиоактивности сопровождается превращением одного химичес­кого элемента в другой. Кроме этого, явление радиоактивности сопровождается выделением энергии. Например, 1 г радия выделяет 600 Дж ч энергии, которая уносится -, ( - и -излучениями.</a:t>
            </a:r>
          </a:p>
          <a:p>
            <a:pPr lvl="0"/>
            <a:r>
              <a:rPr lang="ru-RU" sz="1200" dirty="0"/>
              <a:t>*              Испускание радиоактивных частиц называется радиоактивным распадом. Различают -распад - испускание -частиц, -распад - испускание -частиц, термина « -распад» не существует.</a:t>
            </a:r>
          </a:p>
          <a:p>
            <a:r>
              <a:rPr lang="ru-RU" sz="1200" dirty="0"/>
              <a:t>	Время, за которое распадается половина первоначального числа радиоактивных ядер, называется периодом полураспада </a:t>
            </a:r>
            <a:r>
              <a:rPr lang="ru-RU" sz="1200" i="1" dirty="0"/>
              <a:t>Т.</a:t>
            </a:r>
            <a:r>
              <a:rPr lang="ru-RU" sz="1200" dirty="0"/>
              <a:t> </a:t>
            </a:r>
          </a:p>
          <a:p>
            <a:r>
              <a:rPr lang="ru-RU" sz="1200" dirty="0"/>
              <a:t>Чем меньше период полураспада, тем меньше живут атомы, тем быстрее происходит распад. Для разных веществ эта величина лежит в широких пределах.</a:t>
            </a:r>
          </a:p>
          <a:p>
            <a:r>
              <a:rPr lang="ru-RU" sz="1200" dirty="0"/>
              <a:t>’ Например, для  период полураспада составляет 4,5 млрд лет, а для  это 1600 лет, поэтому активность радия значительно дольше активности урана.</a:t>
            </a:r>
          </a:p>
          <a:p>
            <a:r>
              <a:rPr lang="ru-RU" sz="1200" dirty="0"/>
              <a:t>	Есть радиоактивные элементы с периодом полураспада в миллионные доли секунды (искусственные радиоактивные элементы). Например, для полония  период полураспада составляет 3 • 10</a:t>
            </a:r>
            <a:r>
              <a:rPr lang="ru-RU" sz="1200" baseline="30000" dirty="0"/>
              <a:t>-7</a:t>
            </a:r>
            <a:r>
              <a:rPr lang="ru-RU" sz="1200" dirty="0"/>
              <a:t> с.</a:t>
            </a:r>
          </a:p>
          <a:p>
            <a:r>
              <a:rPr lang="ru-RU" sz="1200" dirty="0"/>
              <a:t>Период полураспада - это постоянная величина, которая не может быть изменена такими доступными воздействиями, как охлаждение, нагрев, давление и т.п.</a:t>
            </a:r>
          </a:p>
          <a:p>
            <a:r>
              <a:rPr lang="ru-RU" sz="1200" dirty="0"/>
              <a:t>	Число нераспавшихся радиоактивных ядер убывает со временем по экспоненте. За любой интервал времени распадается одна и та же доля имеющихся атомов, т.е. с течением времени скорость распада не меняется.</a:t>
            </a:r>
          </a:p>
          <a:p>
            <a:r>
              <a:rPr lang="ru-RU" sz="1200" dirty="0"/>
              <a:t>	Используя закон радиоактивного распада, можно найти число нераспавшихся атомов в любой момент времени:</a:t>
            </a:r>
          </a:p>
          <a:p>
            <a:r>
              <a:rPr lang="ru-RU" sz="1200" dirty="0"/>
              <a:t>	</a:t>
            </a:r>
            <a:r>
              <a:rPr lang="en-US" sz="1200" b="1" i="1" dirty="0"/>
              <a:t>N </a:t>
            </a:r>
            <a:r>
              <a:rPr lang="ru-RU" sz="1200" b="1" i="1" dirty="0"/>
              <a:t>= </a:t>
            </a:r>
            <a:r>
              <a:rPr lang="en-US" sz="1200" b="1" i="1" dirty="0"/>
              <a:t>N</a:t>
            </a:r>
            <a:r>
              <a:rPr lang="ru-RU" sz="1200" b="1" i="1" baseline="-25000" dirty="0"/>
              <a:t>0</a:t>
            </a:r>
            <a:r>
              <a:rPr lang="ru-RU" sz="1200" b="1" i="1" dirty="0"/>
              <a:t>2</a:t>
            </a:r>
            <a:r>
              <a:rPr lang="ru-RU" sz="1200" baseline="30000" dirty="0"/>
              <a:t>-</a:t>
            </a:r>
            <a:r>
              <a:rPr lang="en-US" sz="1200" baseline="30000" dirty="0"/>
              <a:t>t</a:t>
            </a:r>
            <a:r>
              <a:rPr lang="ru-RU" sz="1200" baseline="30000" dirty="0"/>
              <a:t>/</a:t>
            </a:r>
            <a:r>
              <a:rPr lang="en-US" sz="1200" baseline="30000" dirty="0"/>
              <a:t>T</a:t>
            </a:r>
            <a:r>
              <a:rPr lang="ru-RU" sz="1200" dirty="0"/>
              <a:t>,</a:t>
            </a:r>
            <a:endParaRPr lang="ru-RU" sz="1200" b="1" i="1" dirty="0"/>
          </a:p>
          <a:p>
            <a:r>
              <a:rPr lang="ru-RU" sz="1200" dirty="0"/>
              <a:t> где </a:t>
            </a:r>
            <a:r>
              <a:rPr lang="en-US" sz="1200" i="1" dirty="0"/>
              <a:t>N </a:t>
            </a:r>
            <a:r>
              <a:rPr lang="ru-RU" sz="1200" i="1" dirty="0"/>
              <a:t>-</a:t>
            </a:r>
            <a:r>
              <a:rPr lang="ru-RU" sz="1200" dirty="0"/>
              <a:t> число нераспавшихся атомов, </a:t>
            </a:r>
            <a:r>
              <a:rPr lang="en-US" sz="1200" i="1" dirty="0"/>
              <a:t>N</a:t>
            </a:r>
            <a:r>
              <a:rPr lang="ru-RU" sz="1200" i="1" baseline="-25000" dirty="0"/>
              <a:t>0</a:t>
            </a:r>
            <a:r>
              <a:rPr lang="ru-RU" sz="1200" dirty="0"/>
              <a:t> - число атомов в начальный момент времени, </a:t>
            </a:r>
            <a:r>
              <a:rPr lang="en-US" sz="1200" i="1" dirty="0"/>
              <a:t>t</a:t>
            </a:r>
            <a:r>
              <a:rPr lang="en-US" sz="1200" dirty="0"/>
              <a:t> </a:t>
            </a:r>
            <a:r>
              <a:rPr lang="ru-RU" sz="1200" dirty="0"/>
              <a:t>- интервал времени, </a:t>
            </a:r>
            <a:r>
              <a:rPr lang="ru-RU" sz="1200" i="1" dirty="0"/>
              <a:t>Т -</a:t>
            </a:r>
            <a:r>
              <a:rPr lang="ru-RU" sz="1200" dirty="0"/>
              <a:t> период полураспада.</a:t>
            </a:r>
          </a:p>
          <a:p>
            <a:r>
              <a:rPr lang="ru-RU" sz="1200" dirty="0"/>
              <a:t>	Время существования отдельных атомов данного вещества может колебаться от долей секунды до миллиардов лет. Например, атом урана может спокойно пролежать в земле миллиарды лет и внезапно распасться,  в то время как его «соседи» останутся в прежнем состоянии.</a:t>
            </a:r>
          </a:p>
          <a:p>
            <a:r>
              <a:rPr lang="en-US" sz="1200" dirty="0"/>
              <a:t>	</a:t>
            </a:r>
            <a:r>
              <a:rPr lang="ru-RU" sz="1200" dirty="0"/>
              <a:t>Среднее время жизни - это просто среднее арифметическое времени жизни большого количества атомов данного сорта. Закон радиоактивного распада справедлив для большого количества частиц.</a:t>
            </a:r>
          </a:p>
          <a:p>
            <a:r>
              <a:rPr lang="en-US" sz="1200" dirty="0"/>
              <a:t> </a:t>
            </a:r>
            <a:endParaRPr lang="ru-RU" sz="1200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8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0648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r>
              <a:rPr lang="ru-RU" sz="1200" b="1" dirty="0"/>
              <a:t>2.МЕХАНИЗМЫ РАДИОАКТИВНЫХ РАСПАДОВ</a:t>
            </a:r>
          </a:p>
          <a:p>
            <a:r>
              <a:rPr lang="en-US" sz="1200" b="1" dirty="0"/>
              <a:t> </a:t>
            </a:r>
            <a:endParaRPr lang="ru-RU" sz="1200" b="1" dirty="0"/>
          </a:p>
          <a:p>
            <a:r>
              <a:rPr lang="ru-RU" sz="1200" b="1" dirty="0"/>
              <a:t>-распад</a:t>
            </a:r>
          </a:p>
          <a:p>
            <a:r>
              <a:rPr lang="ru-RU" sz="1200" dirty="0"/>
              <a:t>--частицы испускаются только тяжелыми ядрами, т.е. содержащими большое число протонов и нейтронов (их называют для общности нуклонами). Прочность тяжелых ядер мала. Для того чтобы покинуть ядро, нуклон должен преодолеть ядерные силы, а для этого он должен обладать достаточной энергией. Источником энергии может стать объединение (синтез) нуклонов в а-частицу. Вылетевшая -частица уносит положительный заряд в 2 единицы и массу в 4 единицы, т.е. в результате -распада радиоактивный элемент превращается в другой элемент, по­рядковый номер которого на 2 единицы, а массовое число на 4 единицы меньше.</a:t>
            </a:r>
          </a:p>
          <a:p>
            <a:r>
              <a:rPr lang="ru-RU" sz="1200" dirty="0"/>
              <a:t>То ядро, которое распадается, называют материнским, а образовавшееся - дочерним. Дочернее ядро обычно оказывается также радиоактив­ным и через некоторое время распадается. Процесс радиоактивного рас­пада происходит до тех пор, пока не появится стабильное ядро, чаще всего ядро свинца или висмута.</a:t>
            </a:r>
          </a:p>
          <a:p>
            <a:r>
              <a:rPr lang="en-US" sz="1200" b="1" dirty="0"/>
              <a:t> </a:t>
            </a:r>
            <a:endParaRPr lang="ru-RU" sz="1200" b="1" dirty="0"/>
          </a:p>
          <a:p>
            <a:r>
              <a:rPr lang="ru-RU" sz="1200" b="1" dirty="0"/>
              <a:t>-распад</a:t>
            </a:r>
          </a:p>
          <a:p>
            <a:r>
              <a:rPr lang="ru-RU" sz="1200" dirty="0"/>
              <a:t>Явление -распада состоит в том, что ядра некоторых элементов самопроизвольно испускают электроны и нейтральную частицу очень малой массы - антинейтрино. Но ведь электронов в ядрах нет! Дело в том, что при определенных условиях нейтрон в ядре распадается на протон, электрон и антинейтрино. Такой процесс обусловлен особым взаимодействием, которое называется </a:t>
            </a:r>
            <a:r>
              <a:rPr lang="ru-RU" sz="1200" i="1" dirty="0"/>
              <a:t>слабым взаимодействием.</a:t>
            </a:r>
            <a:r>
              <a:rPr lang="ru-RU" sz="1200" dirty="0"/>
              <a:t> Вылетающий электрон уносит часть энергии и может быть зарегистрирован. Такой процесс наблюдается в ядрах с большим числом нейтронов. В результате -распада образуется новое ядро с тем же массовым числом, но с большим на единицу зарядом.</a:t>
            </a:r>
          </a:p>
          <a:p>
            <a:r>
              <a:rPr lang="en-US" sz="1200" b="1" dirty="0"/>
              <a:t> </a:t>
            </a:r>
            <a:endParaRPr lang="ru-RU" sz="1200" b="1" dirty="0"/>
          </a:p>
          <a:p>
            <a:r>
              <a:rPr lang="ru-RU" sz="1200" b="1" dirty="0"/>
              <a:t>-излучение</a:t>
            </a:r>
          </a:p>
          <a:p>
            <a:r>
              <a:rPr lang="ru-RU" sz="1200" dirty="0"/>
              <a:t>Ядро, как и атом, может находиться в основном состоянии (с наи­меньшей энергией) и в возбужденном. Ядро может перейти в возбуж­денное состояние, поглотив -квант. Возвращаясь в основное состояние, ядро испускает -</a:t>
            </a:r>
            <a:r>
              <a:rPr lang="ru-RU" sz="1200" dirty="0" err="1"/>
              <a:t>кванг</a:t>
            </a:r>
            <a:r>
              <a:rPr lang="ru-RU" sz="1200" dirty="0"/>
              <a:t>. Испускание светового кванта не сопровождается распадом атома.</a:t>
            </a:r>
          </a:p>
          <a:p>
            <a:r>
              <a:rPr lang="ru-RU" sz="1200" dirty="0"/>
              <a:t>Фотоны -излучения не имеют массы и электрического заряда, поэтому при прохождении через вещество они очень слабо взаимодействуют с ядрами и электронами. Их энергия почти не меняется, поэтому -излучение обладает большой проникающей способностью, больше, чем у рентгеновских лучей. Интенсивность поглощения растет с ростом атомного номера вещества поглотителя.</a:t>
            </a:r>
          </a:p>
        </p:txBody>
      </p:sp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I.       Выполните задания и ответьте на вопросы.</a:t>
            </a:r>
          </a:p>
          <a:p>
            <a:pPr lvl="0"/>
            <a:r>
              <a:rPr lang="ru-RU" sz="1200" dirty="0"/>
              <a:t>1.        Какие силы называют ядерными?	,	</a:t>
            </a:r>
          </a:p>
          <a:p>
            <a:pPr lvl="0"/>
            <a:r>
              <a:rPr lang="ru-RU" sz="1200" dirty="0"/>
              <a:t>2.      Какими свойствами обладают	ядерные силы?	</a:t>
            </a:r>
          </a:p>
          <a:p>
            <a:pPr lvl="0"/>
            <a:r>
              <a:rPr lang="ru-RU" sz="1200" dirty="0"/>
              <a:t>3.      Каков механизм возникновения ядерных сил?</a:t>
            </a:r>
          </a:p>
          <a:p>
            <a:pPr lvl="0"/>
            <a:r>
              <a:rPr lang="ru-RU" sz="1200" dirty="0"/>
              <a:t>4.      Что называют энергией связи атомного ядра?</a:t>
            </a:r>
          </a:p>
          <a:p>
            <a:pPr lvl="0"/>
            <a:r>
              <a:rPr lang="ru-RU" sz="1200" dirty="0"/>
              <a:t>5.      Что называют дефектом массы?</a:t>
            </a:r>
          </a:p>
          <a:p>
            <a:pPr lvl="0"/>
            <a:r>
              <a:rPr lang="ru-RU" sz="1200" dirty="0"/>
              <a:t>6.      Какова причина появления дефекта массы при	образовании	ядра?	</a:t>
            </a:r>
          </a:p>
          <a:p>
            <a:pPr lvl="0"/>
            <a:r>
              <a:rPr lang="ru-RU" sz="1200" dirty="0"/>
              <a:t>7.      Напишите формулу дефекта массы.</a:t>
            </a:r>
          </a:p>
          <a:p>
            <a:pPr lvl="0"/>
            <a:r>
              <a:rPr lang="ru-RU" sz="1200" dirty="0"/>
              <a:t>8.      Напишите формулу для расчета энергии связи атомных ядер.</a:t>
            </a:r>
          </a:p>
          <a:p>
            <a:pPr lvl="0"/>
            <a:r>
              <a:rPr lang="ru-RU" sz="1200" dirty="0"/>
              <a:t>9.      Что называют удельной энергией связи?</a:t>
            </a:r>
          </a:p>
          <a:p>
            <a:pPr lvl="0"/>
            <a:r>
              <a:rPr lang="ru-RU" sz="1200" dirty="0"/>
              <a:t>10.   Ядра каких химических элементов обладают максимальной удельной энергией связи?</a:t>
            </a:r>
          </a:p>
          <a:p>
            <a:pPr lvl="0"/>
            <a:r>
              <a:rPr lang="ru-RU" sz="1200" dirty="0"/>
              <a:t>11.   Что называют ядерными реакциями</a:t>
            </a:r>
          </a:p>
          <a:p>
            <a:pPr lvl="0"/>
            <a:r>
              <a:rPr lang="ru-RU" sz="1200" dirty="0"/>
              <a:t>12.   Напишите ядерную реакцию получения	протонов.	Кто и когда	осуществил эту реакцию?</a:t>
            </a:r>
          </a:p>
          <a:p>
            <a:pPr lvl="0"/>
            <a:r>
              <a:rPr lang="ru-RU" sz="1200" dirty="0"/>
              <a:t>13.    Напишите ядерную реакцию получения	нейтронов. Кто и когда осуществил эту реакцию</a:t>
            </a:r>
          </a:p>
          <a:p>
            <a:pPr lvl="0"/>
            <a:r>
              <a:rPr lang="ru-RU" sz="1200" dirty="0"/>
              <a:t>14.    Напишите ядерную реакцию по использованию протонов. Когда была осуществлена эта реакция?</a:t>
            </a:r>
          </a:p>
          <a:p>
            <a:pPr lvl="0"/>
            <a:r>
              <a:rPr lang="ru-RU" sz="1200" dirty="0"/>
              <a:t>15.    Напишите ядерную реакцию получения позитрона. Кто и когда осуществил эту реакцию?</a:t>
            </a:r>
          </a:p>
          <a:p>
            <a:pPr lvl="0"/>
            <a:r>
              <a:rPr lang="ru-RU" sz="1200" dirty="0"/>
              <a:t>16.    Напишите ядерную реакцию деления урана. Кто и когда	осуществил эту реакцию?</a:t>
            </a:r>
          </a:p>
          <a:p>
            <a:pPr lvl="0"/>
            <a:r>
              <a:rPr lang="ru-RU" sz="1200" dirty="0"/>
              <a:t>17.    Напишите ядерную реакцию синтеза легких ядер.	</a:t>
            </a:r>
          </a:p>
          <a:p>
            <a:pPr lvl="0"/>
            <a:r>
              <a:rPr lang="ru-RU" sz="1200" dirty="0"/>
              <a:t>18.    Что называют энергетическим выходом ядерной реакции? </a:t>
            </a:r>
          </a:p>
          <a:p>
            <a:pPr lvl="0"/>
            <a:r>
              <a:rPr lang="ru-RU" sz="1200" dirty="0"/>
              <a:t>19.    Как рассчитать энергетический выход ядерной реакции? </a:t>
            </a:r>
          </a:p>
          <a:p>
            <a:pPr lvl="0"/>
            <a:r>
              <a:rPr lang="ru-RU" sz="1200" dirty="0"/>
              <a:t>20.    В каких случаях ядерная реакция идет с поглощением энергии, а в каких – с выделением?</a:t>
            </a:r>
          </a:p>
          <a:p>
            <a:pPr lvl="0"/>
            <a:r>
              <a:rPr lang="ru-RU" sz="1200" b="1" dirty="0"/>
              <a:t>I.           Выполните письменно задания в тетради.	</a:t>
            </a:r>
          </a:p>
          <a:p>
            <a:pPr lvl="0"/>
            <a:r>
              <a:rPr lang="ru-RU" sz="1200" dirty="0"/>
              <a:t>1.     Определите удельную энергию связи в ядре атома </a:t>
            </a:r>
            <a:r>
              <a:rPr lang="en-US" sz="1200" dirty="0"/>
              <a:t>Hg</a:t>
            </a:r>
            <a:r>
              <a:rPr lang="ru-RU" sz="1200" dirty="0"/>
              <a:t>-200, если </a:t>
            </a:r>
          </a:p>
          <a:p>
            <a:r>
              <a:rPr lang="ru-RU" sz="1200" dirty="0"/>
              <a:t>масса протона </a:t>
            </a:r>
            <a:r>
              <a:rPr lang="ru-RU" sz="1200" b="1" i="1" dirty="0" err="1"/>
              <a:t>М</a:t>
            </a:r>
            <a:r>
              <a:rPr lang="ru-RU" sz="1200" b="1" i="1" baseline="-25000" dirty="0" err="1"/>
              <a:t>р</a:t>
            </a:r>
            <a:r>
              <a:rPr lang="ru-RU" sz="1200" dirty="0"/>
              <a:t> = 1,00814 </a:t>
            </a:r>
            <a:r>
              <a:rPr lang="ru-RU" sz="1200" dirty="0" err="1"/>
              <a:t>а.е.м</a:t>
            </a:r>
            <a:r>
              <a:rPr lang="ru-RU" sz="1200" dirty="0"/>
              <a:t>.,</a:t>
            </a:r>
          </a:p>
          <a:p>
            <a:r>
              <a:rPr lang="ru-RU" sz="1200" dirty="0"/>
              <a:t>масса нейтрона </a:t>
            </a:r>
            <a:r>
              <a:rPr lang="ru-RU" sz="1200" b="1" i="1" dirty="0" err="1"/>
              <a:t>М</a:t>
            </a:r>
            <a:r>
              <a:rPr lang="ru-RU" sz="1200" b="1" i="1" baseline="-25000" dirty="0" err="1"/>
              <a:t>п</a:t>
            </a:r>
            <a:r>
              <a:rPr lang="ru-RU" sz="1200" dirty="0"/>
              <a:t> = 1,00899 </a:t>
            </a:r>
            <a:r>
              <a:rPr lang="ru-RU" sz="1200" dirty="0" err="1"/>
              <a:t>а.е.м</a:t>
            </a:r>
            <a:r>
              <a:rPr lang="ru-RU" sz="1200" dirty="0"/>
              <a:t>.</a:t>
            </a:r>
          </a:p>
          <a:p>
            <a:pPr lvl="0"/>
            <a:r>
              <a:rPr lang="ru-RU" sz="1200" dirty="0"/>
              <a:t>2.     Определите энергетический выход ядерной	реакции:</a:t>
            </a:r>
          </a:p>
          <a:p>
            <a:r>
              <a:rPr lang="ru-RU" sz="1200" dirty="0"/>
              <a:t>	</a:t>
            </a:r>
          </a:p>
          <a:p>
            <a:pPr lvl="0"/>
            <a:r>
              <a:rPr lang="ru-RU" sz="1200" dirty="0"/>
              <a:t>3.     Выделяется или поглощается энергия в ядерной реакции</a:t>
            </a:r>
          </a:p>
          <a:p>
            <a:r>
              <a:rPr lang="ru-RU" sz="1200" dirty="0"/>
              <a:t> </a:t>
            </a:r>
          </a:p>
          <a:p>
            <a:pPr lvl="0"/>
            <a:r>
              <a:rPr lang="en-US" sz="1200" dirty="0"/>
              <a:t>4.     </a:t>
            </a:r>
            <a:r>
              <a:rPr lang="ru-RU" sz="1200" dirty="0"/>
              <a:t>Допишите ядерные реакции: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3109" t="79447" r="40893" b="10672"/>
          <a:stretch/>
        </p:blipFill>
        <p:spPr bwMode="auto">
          <a:xfrm>
            <a:off x="3203848" y="5841182"/>
            <a:ext cx="3528392" cy="756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>
            <a:off x="8632328" y="116632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8488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1.       ИСКУССТВЕННЫЕ ПРЕВРАЩЕНИЯ ЯДЕР</a:t>
            </a:r>
          </a:p>
          <a:p>
            <a:r>
              <a:rPr lang="ru-RU" sz="1200" dirty="0"/>
              <a:t>Реакция превращения одного ядра в другое в лабораторных условиях была впервые осуществлена </a:t>
            </a:r>
            <a:r>
              <a:rPr lang="ru-RU" sz="1200" dirty="0" err="1"/>
              <a:t>Э.Резерфордом</a:t>
            </a:r>
            <a:r>
              <a:rPr lang="ru-RU" sz="1200" dirty="0"/>
              <a:t> в 1919 г. Резерфорд обнаружил, что для разрушения или превращения ядра нужна большая энер­гия. Наиболее подходящими снарядами, обладающими достаточной для разрушения ядра энергией, были -частицы.</a:t>
            </a:r>
          </a:p>
          <a:p>
            <a:r>
              <a:rPr lang="ru-RU" sz="1200" dirty="0"/>
              <a:t>Первым ядром, подвергшимся искусственному превращению, было ядро азота. В результате бомбардировки -частицами ядро азота превращается в ядро изотопа кислорода с испусканием протонов - ядер атомов водорода. Другие ученые обнаружили превращения ядер фтора, натрия, алюминия и др. Ядра элементов, размещающихся в конце таблицы Менделее­ва, не испытывали таких превращений. Причина в том, что из-за их большого электрического заряда а-частицы отталкивались, не вступая во взаимодействие.</a:t>
            </a:r>
          </a:p>
          <a:p>
            <a:r>
              <a:rPr lang="ru-RU" sz="1200" dirty="0"/>
              <a:t>В 1920 г. Резерфорд высказал предположение, что должна существовать частица массой, равной массе протона, но не имеющая электрического заряда. Обнаружить такую частицу Резерфорду не удалось. Спустя 10 лет немецкие ученые </a:t>
            </a:r>
            <a:r>
              <a:rPr lang="ru-RU" sz="1200" dirty="0" err="1"/>
              <a:t>Г.Боте</a:t>
            </a:r>
            <a:r>
              <a:rPr lang="ru-RU" sz="1200" dirty="0"/>
              <a:t> и </a:t>
            </a:r>
            <a:r>
              <a:rPr lang="ru-RU" sz="1200" dirty="0" err="1"/>
              <a:t>А.Беккер</a:t>
            </a:r>
            <a:r>
              <a:rPr lang="ru-RU" sz="1200" dirty="0"/>
              <a:t> заметили, что при бомбардировке -частицами бериллия возникают какие-то лучи огромной проника­ющей способности: они проходили сквозь толстые слои свинца, почти не ослабляясь. Боте и Беккер решили, что обнаружили очень жесткое -излучение.</a:t>
            </a:r>
          </a:p>
          <a:p>
            <a:r>
              <a:rPr lang="ru-RU" sz="1200" dirty="0"/>
              <a:t>В 1932 г. Фредерик и Ирен </a:t>
            </a:r>
            <a:r>
              <a:rPr lang="ru-RU" sz="1200" dirty="0" err="1"/>
              <a:t>Жолио</a:t>
            </a:r>
            <a:r>
              <a:rPr lang="ru-RU" sz="1200" dirty="0"/>
              <a:t>-Кюри решили изучить это излучение и обнаружили, что оно почти не ионизирует воздух, через который проходит.</a:t>
            </a:r>
          </a:p>
          <a:p>
            <a:r>
              <a:rPr lang="ru-RU" sz="1200" dirty="0"/>
              <a:t>В 1932 г. английский ученый </a:t>
            </a:r>
            <a:r>
              <a:rPr lang="ru-RU" sz="1200" dirty="0" err="1"/>
              <a:t>Дж.Чедвик</a:t>
            </a:r>
            <a:r>
              <a:rPr lang="ru-RU" sz="1200" dirty="0"/>
              <a:t> выдвинул гипотезу, согласно которой в этих экспериментах вылетали не у-кванты, а другие нейтральные частицы, близкие по размеру и массе к протонам. Эти частицы он назвал нейтронами. При прохождении через вещество нейтроны не теряют энергию на ионизацию атомов вещества. Этим объясняется их огромная проникающая способность. По этой же причине нельзя непос­редственно обнаружить нейтроны в камере Вильсона. Однако если нейтрон столкнется с ядром атома, например с протоном, то последний получит при этом большую кинетическую энергию, а значит, способность ионизовать атомы. Таким образом нейтрон и был обнаружен.</a:t>
            </a:r>
          </a:p>
          <a:p>
            <a:r>
              <a:rPr lang="ru-RU" sz="1200" dirty="0"/>
              <a:t>Масса нейтрона чуть больше массы протона (примерно на 2,5 массы электрона). Нейтрон - нестабильная частица: свободный нейтрон в среднем за 15 мин распадается на протон, электрон и электронное антинейтрино - частицу, не имеющую ни заряда, ни массы.</a:t>
            </a:r>
          </a:p>
          <a:p>
            <a:r>
              <a:rPr lang="ru-RU" sz="1200" dirty="0"/>
              <a:t>Нейтроны могут быть использованы как «снаряды» в реакциях превращения одних ядер в другие.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7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TextBox 1044"/>
          <p:cNvSpPr txBox="1"/>
          <p:nvPr/>
        </p:nvSpPr>
        <p:spPr>
          <a:xfrm>
            <a:off x="674725" y="316405"/>
            <a:ext cx="7848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AutoNum type="romanUcPeriod"/>
            </a:pPr>
            <a:r>
              <a:rPr lang="ru-RU" b="1" spc="-35" dirty="0" smtClean="0">
                <a:solidFill>
                  <a:srgbClr val="FF0066"/>
                </a:solidFill>
                <a:latin typeface="Book Antiqua"/>
                <a:ea typeface="Book Antiqua"/>
                <a:cs typeface="Book Antiqua"/>
              </a:rPr>
              <a:t>ОПЫТЫ</a:t>
            </a:r>
            <a:r>
              <a:rPr lang="en-US" b="1" spc="-35" dirty="0" smtClean="0">
                <a:solidFill>
                  <a:srgbClr val="FF0066"/>
                </a:solidFill>
                <a:latin typeface="Book Antiqua"/>
                <a:ea typeface="Book Antiqua"/>
                <a:cs typeface="Book Antiqua"/>
              </a:rPr>
              <a:t>   </a:t>
            </a:r>
            <a:r>
              <a:rPr lang="ru-RU" b="1" spc="-35" dirty="0" smtClean="0">
                <a:solidFill>
                  <a:srgbClr val="FF0066"/>
                </a:solidFill>
                <a:latin typeface="Book Antiqua"/>
                <a:ea typeface="Book Antiqua"/>
                <a:cs typeface="Book Antiqua"/>
              </a:rPr>
              <a:t> РЕЗЕРФОРДА</a:t>
            </a:r>
            <a:endParaRPr lang="en-US" b="1" spc="-35" dirty="0" smtClean="0">
              <a:solidFill>
                <a:srgbClr val="FF0066"/>
              </a:solidFill>
              <a:latin typeface="Book Antiqua"/>
              <a:ea typeface="Book Antiqua"/>
              <a:cs typeface="Book Antiqua"/>
            </a:endParaRPr>
          </a:p>
          <a:p>
            <a:pPr marL="400050" indent="-400050" algn="ctr">
              <a:buAutoNum type="romanUcPeriod"/>
            </a:pPr>
            <a:endParaRPr lang="ru-RU" b="1" spc="-35" dirty="0" smtClean="0">
              <a:solidFill>
                <a:srgbClr val="FF0066"/>
              </a:solidFill>
              <a:latin typeface="Book Antiqua"/>
              <a:ea typeface="Book Antiqua"/>
              <a:cs typeface="Book Antiqua"/>
            </a:endParaRPr>
          </a:p>
          <a:p>
            <a:r>
              <a:rPr lang="ru-RU" sz="1600" b="1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1897 г., модель Томсона </a:t>
            </a:r>
            <a:r>
              <a:rPr lang="ru-RU" sz="16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(«кекс»).</a:t>
            </a:r>
            <a:endParaRPr lang="ru-RU" sz="1600" b="1" spc="25" dirty="0">
              <a:latin typeface="Times New Roman" panose="02020603050405020304" pitchFamily="18" charset="0"/>
              <a:ea typeface="Book Antiqu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63" name="Таблица 10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9360456"/>
                  </p:ext>
                </p:extLst>
              </p:nvPr>
            </p:nvGraphicFramePr>
            <p:xfrm>
              <a:off x="3995936" y="2060848"/>
              <a:ext cx="2602785" cy="1193800"/>
            </p:xfrm>
            <a:graphic>
              <a:graphicData uri="http://schemas.openxmlformats.org/drawingml/2006/table">
                <a:tbl>
                  <a:tblPr/>
                  <a:tblGrid>
                    <a:gridCol w="2602785"/>
                  </a:tblGrid>
                  <a:tr h="1131763">
                    <a:tc>
                      <a:txBody>
                        <a:bodyPr/>
                        <a:lstStyle/>
                        <a:p>
                          <a:pPr marL="176213" marR="114300" indent="1588" algn="l">
                            <a:lnSpc>
                              <a:spcPts val="110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«Снаряды» - а-частицы,</a:t>
                          </a:r>
                        </a:p>
                        <a:p>
                          <a:pPr marL="176213" marR="114300" indent="88900" algn="l">
                            <a:lnSpc>
                              <a:spcPts val="110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spc="35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ru-RU" sz="1400" spc="35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 spc="35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pc="35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sz="1400" i="1" spc="35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400" spc="35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= 20 ООО км/с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,</a:t>
                          </a:r>
                        </a:p>
                        <a:p>
                          <a:pPr marL="176213" marR="114300" indent="88900" algn="l">
                            <a:lnSpc>
                              <a:spcPts val="1105"/>
                            </a:lnSpc>
                            <a:spcAft>
                              <a:spcPts val="0"/>
                            </a:spcAft>
                          </a:pPr>
                          <a:endParaRPr lang="ru-RU" sz="1400" spc="25" dirty="0"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176213" marR="114300" indent="88900" algn="l">
                            <a:lnSpc>
                              <a:spcPts val="96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 spc="35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pc="35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400" i="1" spc="35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sz="1400" b="0" i="1" spc="35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400" spc="35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n-US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i="1" spc="35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pc="35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pc="35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endParaRPr lang="ru-RU" sz="1400" spc="35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176213" marR="114300" indent="88900" algn="l">
                            <a:lnSpc>
                              <a:spcPts val="9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spc="35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ru-RU" sz="1400" spc="35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</a:br>
                          <a:r>
                            <a:rPr lang="ru-RU" sz="1400" i="1" spc="15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т</a:t>
                          </a:r>
                          <a:r>
                            <a:rPr lang="ru-RU" sz="1400" i="1" spc="15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а</a:t>
                          </a:r>
                          <a:r>
                            <a:rPr lang="ru-RU" sz="1400" spc="35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= 8000 </a:t>
                          </a:r>
                          <a:r>
                            <a:rPr lang="ru-RU" sz="1400" i="1" spc="15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т</a:t>
                          </a:r>
                          <a:r>
                            <a:rPr lang="ru-RU" sz="1400" i="1" spc="15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е</a:t>
                          </a:r>
                          <a:r>
                            <a:rPr lang="ru-RU" sz="1400" i="1" spc="1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,</a:t>
                          </a:r>
                        </a:p>
                        <a:p>
                          <a:pPr marL="176213" marR="114300" indent="88900" algn="l">
                            <a:lnSpc>
                              <a:spcPts val="96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 spc="15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ru-RU" sz="1400" i="1" spc="15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</a:br>
                          <a:r>
                            <a:rPr lang="ru-RU" sz="1400" spc="35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на экране - вспышки</a:t>
                          </a:r>
                          <a:r>
                            <a:rPr lang="ru-RU" sz="1200" spc="35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ru-RU" sz="1200" spc="25" dirty="0"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63" name="Таблица 10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9360456"/>
                  </p:ext>
                </p:extLst>
              </p:nvPr>
            </p:nvGraphicFramePr>
            <p:xfrm>
              <a:off x="3995936" y="2060848"/>
              <a:ext cx="2602785" cy="1203770"/>
            </p:xfrm>
            <a:graphic>
              <a:graphicData uri="http://schemas.openxmlformats.org/drawingml/2006/table">
                <a:tbl>
                  <a:tblPr/>
                  <a:tblGrid>
                    <a:gridCol w="2602785"/>
                  </a:tblGrid>
                  <a:tr h="12037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l="-235" t="-9596" r="-235" b="-909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64" name="Rectangle 29"/>
          <p:cNvSpPr>
            <a:spLocks noChangeArrowheads="1"/>
          </p:cNvSpPr>
          <p:nvPr/>
        </p:nvSpPr>
        <p:spPr bwMode="auto">
          <a:xfrm>
            <a:off x="457200" y="379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Rectangle 30"/>
          <p:cNvSpPr>
            <a:spLocks noChangeArrowheads="1"/>
          </p:cNvSpPr>
          <p:nvPr/>
        </p:nvSpPr>
        <p:spPr bwMode="auto">
          <a:xfrm>
            <a:off x="457200" y="381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7" name="Picture 31" descr="image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63" y="844213"/>
            <a:ext cx="1076499" cy="91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9" name="Прямоугольник 1068"/>
          <p:cNvSpPr/>
          <p:nvPr/>
        </p:nvSpPr>
        <p:spPr>
          <a:xfrm>
            <a:off x="608989" y="1278043"/>
            <a:ext cx="52550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lvl="0">
              <a:lnSpc>
                <a:spcPts val="950"/>
              </a:lnSpc>
            </a:pPr>
            <a:endParaRPr lang="ru-RU" dirty="0" smtClean="0">
              <a:solidFill>
                <a:prstClr val="black"/>
              </a:solidFill>
            </a:endParaRPr>
          </a:p>
          <a:p>
            <a:pPr marL="63500" lvl="0">
              <a:lnSpc>
                <a:spcPts val="950"/>
              </a:lnSpc>
            </a:pPr>
            <a:endParaRPr lang="ru-RU" dirty="0">
              <a:solidFill>
                <a:prstClr val="black"/>
              </a:solidFill>
            </a:endParaRPr>
          </a:p>
          <a:p>
            <a:pPr marL="63500" lvl="0">
              <a:lnSpc>
                <a:spcPts val="95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1906 г.,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Резерфорда</a:t>
            </a:r>
            <a:endParaRPr lang="ru-RU" sz="1600" b="1" spc="-35" dirty="0">
              <a:solidFill>
                <a:prstClr val="black"/>
              </a:solidFill>
              <a:latin typeface="Times New Roman" panose="02020603050405020304" pitchFamily="18" charset="0"/>
              <a:ea typeface="Book Antiqua"/>
              <a:cs typeface="Times New Roman" panose="02020603050405020304" pitchFamily="18" charset="0"/>
            </a:endParaRPr>
          </a:p>
        </p:txBody>
      </p:sp>
      <p:pic>
        <p:nvPicPr>
          <p:cNvPr id="1070" name="Picture 32" descr="image3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2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84"/>
          <a:stretch/>
        </p:blipFill>
        <p:spPr bwMode="auto">
          <a:xfrm>
            <a:off x="524335" y="1821825"/>
            <a:ext cx="3039553" cy="131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2" name="Rectangle 33"/>
          <p:cNvSpPr>
            <a:spLocks noChangeArrowheads="1"/>
          </p:cNvSpPr>
          <p:nvPr/>
        </p:nvSpPr>
        <p:spPr bwMode="auto">
          <a:xfrm>
            <a:off x="2643188" y="3316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73" name="Таблица 10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003331"/>
              </p:ext>
            </p:extLst>
          </p:nvPr>
        </p:nvGraphicFramePr>
        <p:xfrm>
          <a:off x="2823297" y="5072720"/>
          <a:ext cx="6081475" cy="1092584"/>
        </p:xfrm>
        <a:graphic>
          <a:graphicData uri="http://schemas.openxmlformats.org/drawingml/2006/table">
            <a:tbl>
              <a:tblPr/>
              <a:tblGrid>
                <a:gridCol w="6081475"/>
              </a:tblGrid>
              <a:tr h="1092584">
                <a:tc>
                  <a:txBody>
                    <a:bodyPr/>
                    <a:lstStyle/>
                    <a:p>
                      <a:pPr marL="355600" indent="-241300"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600" spc="35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Book Antiqua"/>
                          <a:cs typeface="Book Antiqua"/>
                        </a:rPr>
                        <a:t>л</a:t>
                      </a:r>
                      <a:endParaRPr lang="ru-RU" sz="1400" spc="25" dirty="0">
                        <a:effectLst/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74" name="Rectangle 34"/>
          <p:cNvSpPr>
            <a:spLocks noChangeArrowheads="1"/>
          </p:cNvSpPr>
          <p:nvPr/>
        </p:nvSpPr>
        <p:spPr bwMode="auto">
          <a:xfrm>
            <a:off x="457200" y="381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624962" y="3811588"/>
            <a:ext cx="2827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23050" y="4077072"/>
            <a:ext cx="2827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70482" y="3439590"/>
                <a:ext cx="5045002" cy="1274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0" algn="just">
                  <a:lnSpc>
                    <a:spcPts val="800"/>
                  </a:lnSpc>
                  <a:spcAft>
                    <a:spcPts val="795"/>
                  </a:spcAft>
                  <a:buClr>
                    <a:srgbClr val="000000"/>
                  </a:buClr>
                  <a:buSzPts val="800"/>
                  <a:buFont typeface="+mj-lt"/>
                  <a:buNone/>
                  <a:tabLst>
                    <a:tab pos="233680" algn="l"/>
                  </a:tabLst>
                </a:pPr>
                <a:r>
                  <a:rPr lang="en-US" b="1" spc="2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3</a:t>
                </a:r>
                <a:r>
                  <a:rPr lang="en-US" sz="1600" b="1" spc="2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 </a:t>
                </a:r>
                <a:r>
                  <a:rPr lang="ru-RU" sz="1600" b="1" spc="2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Вывод —</a:t>
                </a:r>
                <a:r>
                  <a:rPr lang="ru-RU" sz="1600" i="1" spc="20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&gt; планетарная модель атома</a:t>
                </a:r>
                <a:r>
                  <a:rPr lang="ru-RU" i="1" spc="20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0" indent="100013" algn="just">
                  <a:lnSpc>
                    <a:spcPts val="1055"/>
                  </a:lnSpc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756285" algn="l"/>
                  </a:tabLst>
                </a:pPr>
                <a:r>
                  <a:rPr lang="ru-RU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Атом</a:t>
                </a:r>
                <a:r>
                  <a:rPr lang="en-US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 </a:t>
                </a:r>
                <a:r>
                  <a:rPr lang="ru-RU" sz="1400" spc="3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-</a:t>
                </a:r>
                <a:r>
                  <a:rPr lang="en-US" sz="1400" spc="3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        </a:t>
                </a:r>
                <a:r>
                  <a:rPr lang="ru-RU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ядро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spc="35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i="1" spc="35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 spc="35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1400" spc="3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342900" lvl="0" indent="0" algn="just">
                  <a:lnSpc>
                    <a:spcPts val="1055"/>
                  </a:lnSpc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>
                    <a:tab pos="756285" algn="l"/>
                  </a:tabLst>
                </a:pPr>
                <a:endParaRPr lang="ru-RU" sz="1400" spc="3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342900" lvl="0" indent="100013" algn="just">
                  <a:lnSpc>
                    <a:spcPts val="1055"/>
                  </a:lnSpc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756285" algn="l"/>
                  </a:tabLst>
                </a:pPr>
                <a:r>
                  <a:rPr lang="ru-RU" sz="1400" i="1" spc="15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т</a:t>
                </a:r>
                <a:r>
                  <a:rPr lang="ru-RU" sz="1400" i="1" spc="15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я</a:t>
                </a:r>
                <a:r>
                  <a:rPr lang="ru-RU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и </a:t>
                </a:r>
                <a:r>
                  <a:rPr lang="en-US" sz="1400" i="1" spc="15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q</a:t>
                </a:r>
                <a:r>
                  <a:rPr lang="en-US" sz="1400" i="1" spc="15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a</a:t>
                </a:r>
                <a:r>
                  <a:rPr lang="en-US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en-US" sz="1400" spc="3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spc="3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-</a:t>
                </a:r>
                <a:r>
                  <a:rPr lang="en-US" sz="1400" spc="3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spc="3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99,4%</a:t>
                </a:r>
              </a:p>
              <a:p>
                <a:pPr marL="342900" lvl="0" indent="100013" algn="just">
                  <a:lnSpc>
                    <a:spcPts val="1055"/>
                  </a:lnSpc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756285" algn="l"/>
                  </a:tabLst>
                </a:pPr>
                <a:endParaRPr lang="ru-RU" sz="1400" spc="35" dirty="0">
                  <a:solidFill>
                    <a:srgbClr val="000000"/>
                  </a:solidFill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342900" lvl="0" indent="100013" algn="just">
                  <a:lnSpc>
                    <a:spcPts val="1055"/>
                  </a:lnSpc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756285" algn="l"/>
                  </a:tabLst>
                </a:pPr>
                <a:r>
                  <a:rPr lang="ru-RU" sz="1400" spc="3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Ядро</a:t>
                </a:r>
                <a:r>
                  <a:rPr lang="ru-RU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:</a:t>
                </a:r>
                <a:r>
                  <a:rPr lang="ru-RU" sz="1400" spc="3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0" spc="35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</m:t>
                    </m:r>
                    <m:sSub>
                      <m:sSubPr>
                        <m:ctrlPr>
                          <a:rPr lang="ru-RU" sz="1400" i="1" spc="35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 spc="35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ru-RU" sz="1400" i="1" spc="35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я</m:t>
                        </m:r>
                      </m:sub>
                    </m:sSub>
                  </m:oMath>
                </a14:m>
                <a:r>
                  <a:rPr lang="ru-RU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=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spc="35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i="1" spc="35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400" i="1" spc="35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ru-RU" sz="1400" spc="3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	м; </a:t>
                </a:r>
                <a:r>
                  <a:rPr lang="ru-RU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атом:</a:t>
                </a:r>
                <a:r>
                  <a:rPr lang="en-US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pc="35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 spc="35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ru-RU" sz="1400" i="1" spc="35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я</m:t>
                        </m:r>
                      </m:sub>
                    </m:sSub>
                  </m:oMath>
                </a14:m>
                <a:r>
                  <a:rPr lang="ru-RU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spc="35" dirty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i="1" spc="35" dirty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400" i="1" spc="35" dirty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ru-RU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м;</a:t>
                </a:r>
              </a:p>
              <a:p>
                <a:pPr marL="342900" lvl="0" indent="0" algn="just">
                  <a:lnSpc>
                    <a:spcPts val="1055"/>
                  </a:lnSpc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>
                    <a:tab pos="756285" algn="l"/>
                    <a:tab pos="1332865" algn="r"/>
                    <a:tab pos="1625600" algn="r"/>
                    <a:tab pos="1765935" algn="r"/>
                    <a:tab pos="2089150" algn="r"/>
                    <a:tab pos="2277745" algn="r"/>
                    <a:tab pos="2353945" algn="ctr"/>
                    <a:tab pos="2680335" algn="r"/>
                    <a:tab pos="2826385" algn="r"/>
                  </a:tabLst>
                </a:pPr>
                <a:endParaRPr lang="ru-RU" sz="1400" spc="3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342900" lvl="0" indent="100013" algn="just">
                  <a:lnSpc>
                    <a:spcPts val="800"/>
                  </a:lnSpc>
                  <a:spcAft>
                    <a:spcPts val="107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7562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pc="35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pc="35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ru-RU" sz="1400" i="1" spc="35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я</m:t>
                        </m:r>
                      </m:sub>
                    </m:sSub>
                  </m:oMath>
                </a14:m>
                <a:r>
                  <a:rPr lang="ru-RU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= </a:t>
                </a:r>
                <a:r>
                  <a:rPr lang="en-US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spc="35" dirty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i="1" spc="35" dirty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 spc="35" dirty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400" i="1" spc="1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                         </a:t>
                </a:r>
                <a:endParaRPr lang="ru-RU" sz="1400" i="1" spc="1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82" y="3439590"/>
                <a:ext cx="5045002" cy="1274964"/>
              </a:xfrm>
              <a:prstGeom prst="rect">
                <a:avLst/>
              </a:prstGeom>
              <a:blipFill rotWithShape="1">
                <a:blip r:embed="rId7"/>
                <a:stretch>
                  <a:fillRect t="-13397" b="-2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4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9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1" y="5072720"/>
            <a:ext cx="1978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6055" y="4707390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spc="15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</a:rPr>
              <a:t> </a:t>
            </a:r>
            <a:r>
              <a:rPr lang="ru-RU" i="1" spc="15" dirty="0">
                <a:latin typeface="Times New Roman" panose="02020603050405020304" pitchFamily="18" charset="0"/>
                <a:ea typeface="Book Antiqua"/>
                <a:cs typeface="Times New Roman" panose="02020603050405020304" pitchFamily="18" charset="0"/>
              </a:rPr>
              <a:t>Объяснение опытов</a:t>
            </a:r>
            <a:endParaRPr lang="ru-RU" dirty="0"/>
          </a:p>
        </p:txBody>
      </p:sp>
      <p:sp>
        <p:nvSpPr>
          <p:cNvPr id="8" name="Стрелка вверх 7">
            <a:hlinkClick r:id="rId10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052296" y="671225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ПОЯСНЕНИЕ</a:t>
            </a: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ЗАДАНИЕ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2089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r>
              <a:rPr lang="ru-RU" sz="1200" b="1" dirty="0"/>
              <a:t>2.СТРОЕНИЕ ЯДРА АТОМА</a:t>
            </a:r>
          </a:p>
          <a:p>
            <a:r>
              <a:rPr lang="ru-RU" sz="1200" dirty="0"/>
              <a:t>В 1932 г., после открытия нейтрона, советский ученый </a:t>
            </a:r>
            <a:r>
              <a:rPr lang="ru-RU" sz="1200" dirty="0" err="1"/>
              <a:t>Д.Д.Иваненко</a:t>
            </a:r>
            <a:r>
              <a:rPr lang="ru-RU" sz="1200" dirty="0"/>
              <a:t> и немецкий физик </a:t>
            </a:r>
            <a:r>
              <a:rPr lang="ru-RU" sz="1200" dirty="0" err="1"/>
              <a:t>В.Гейзенберг</a:t>
            </a:r>
            <a:r>
              <a:rPr lang="ru-RU" sz="1200" dirty="0"/>
              <a:t> предложили протонно-нейтронную модель ядра атома. Согласно этой модели:</a:t>
            </a:r>
          </a:p>
          <a:p>
            <a:pPr lvl="0"/>
            <a:r>
              <a:rPr lang="ru-RU" sz="1200" dirty="0"/>
              <a:t>•  ядра всех элементов состоят из протонов и нейтронов;</a:t>
            </a:r>
          </a:p>
          <a:p>
            <a:pPr lvl="0"/>
            <a:r>
              <a:rPr lang="ru-RU" sz="1200" dirty="0"/>
              <a:t>•  заряд ядра обусловлен только протонами;</a:t>
            </a:r>
          </a:p>
          <a:p>
            <a:pPr lvl="0"/>
            <a:r>
              <a:rPr lang="ru-RU" sz="1200" dirty="0"/>
              <a:t>•  число протонов в ядре равно порядковому номеру элемента;</a:t>
            </a:r>
          </a:p>
          <a:p>
            <a:pPr lvl="0"/>
            <a:r>
              <a:rPr lang="ru-RU" sz="1200" dirty="0"/>
              <a:t>•  число нейтронов равно разности между атомным числом и числом протонов.</a:t>
            </a:r>
          </a:p>
          <a:p>
            <a:r>
              <a:rPr lang="ru-RU" sz="1200" dirty="0"/>
              <a:t>Масса ядра чуть меньше суммы масс протонов и нейтронов. Это объясняется тем, что протоны и нейтроны в ядре очень сильно притягиваются друг к другу. На то, чтобы разъединить их, требуется затратить большую работу. Следовательно, полная энергия покоя ядра не равна энергии покоя составляющих его частиц, а меньше ее на величину работы по преодолению ядерных сил притяжения. Соответствующую разность между массой ядра и суммой масс протонов и нейтронов, умноженную на квадрат скорости света, называют </a:t>
            </a:r>
            <a:r>
              <a:rPr lang="ru-RU" sz="1200" i="1" dirty="0"/>
              <a:t>энергией связи.</a:t>
            </a:r>
            <a:endParaRPr lang="ru-RU" sz="1200" dirty="0"/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/>
              <a:t>I.                   Выполните задания и ответьте на вопросы.</a:t>
            </a:r>
          </a:p>
          <a:p>
            <a:pPr lvl="0"/>
            <a:r>
              <a:rPr lang="ru-RU" sz="1400" dirty="0"/>
              <a:t>1.                  Запишите первую искусственную реакцию превращения атомных ядер.</a:t>
            </a:r>
          </a:p>
          <a:p>
            <a:pPr lvl="0"/>
            <a:r>
              <a:rPr lang="ru-RU" sz="1400" dirty="0"/>
              <a:t>2.                  В чем заключалась гипотеза Резерфорда?</a:t>
            </a:r>
          </a:p>
          <a:p>
            <a:pPr lvl="0"/>
            <a:r>
              <a:rPr lang="ru-RU" sz="1400" dirty="0"/>
              <a:t>3.                  Запишите реакцию получения нейтронов.</a:t>
            </a:r>
          </a:p>
          <a:p>
            <a:pPr lvl="0"/>
            <a:r>
              <a:rPr lang="ru-RU" sz="1400" dirty="0"/>
              <a:t>4.                  Какими свойствами обладает нейтрон?</a:t>
            </a:r>
          </a:p>
          <a:p>
            <a:pPr lvl="0"/>
            <a:r>
              <a:rPr lang="ru-RU" sz="1400" dirty="0"/>
              <a:t>5.                  Для каких целей используют нейтроны?</a:t>
            </a:r>
          </a:p>
          <a:p>
            <a:pPr lvl="0"/>
            <a:r>
              <a:rPr lang="ru-RU" sz="1400" dirty="0"/>
              <a:t>6.                  В чем сущность протонно-нейтронной модели атома?</a:t>
            </a:r>
          </a:p>
          <a:p>
            <a:pPr lvl="0"/>
            <a:r>
              <a:rPr lang="ru-RU" sz="1400" dirty="0"/>
              <a:t>7.                  Что называют изотопами?</a:t>
            </a:r>
          </a:p>
          <a:p>
            <a:pPr lvl="0"/>
            <a:r>
              <a:rPr lang="ru-RU" sz="1400" dirty="0"/>
              <a:t>8.        Почему изотопы имеют одинаковые химические и разные физические свойства?</a:t>
            </a:r>
          </a:p>
          <a:p>
            <a:pPr lvl="0"/>
            <a:r>
              <a:rPr lang="ru-RU" sz="1400" dirty="0"/>
              <a:t>9.                  Как называются изотопы водорода?</a:t>
            </a:r>
          </a:p>
          <a:p>
            <a:pPr lvl="0"/>
            <a:r>
              <a:rPr lang="ru-RU" sz="1400" dirty="0"/>
              <a:t>10.               Где используются изотопы дейтерия и трития?</a:t>
            </a:r>
          </a:p>
          <a:p>
            <a:pPr lvl="0"/>
            <a:r>
              <a:rPr lang="ru-RU" sz="1400" dirty="0"/>
              <a:t>11.               Где получают радиоактивные изотопы?</a:t>
            </a:r>
          </a:p>
          <a:p>
            <a:pPr lvl="0"/>
            <a:r>
              <a:rPr lang="ru-RU" sz="1400" dirty="0"/>
              <a:t>12.               Приведите примеры использования радиоактивных изотопов.</a:t>
            </a:r>
          </a:p>
          <a:p>
            <a:pPr lvl="0"/>
            <a:r>
              <a:rPr lang="ru-RU" sz="1400" b="1" dirty="0"/>
              <a:t>II.                 Выполните письменно задания в тетради.</a:t>
            </a:r>
          </a:p>
          <a:p>
            <a:r>
              <a:rPr lang="ru-RU" sz="1400" dirty="0"/>
              <a:t>Какой изотоп образуется из радиоактивного изотопа </a:t>
            </a:r>
            <a:r>
              <a:rPr lang="en-US" sz="1400" dirty="0"/>
              <a:t>Li</a:t>
            </a:r>
            <a:r>
              <a:rPr lang="ru-RU" sz="1400" dirty="0"/>
              <a:t>-8 после од­ного а-распада и одного р-распада?</a:t>
            </a:r>
          </a:p>
          <a:p>
            <a:r>
              <a:rPr lang="en-US" sz="1400" dirty="0"/>
              <a:t> </a:t>
            </a:r>
            <a:endParaRPr lang="ru-RU" sz="1400" dirty="0"/>
          </a:p>
          <a:p>
            <a:r>
              <a:rPr lang="ru-RU" sz="1400" dirty="0"/>
              <a:t>Определите состав атомов </a:t>
            </a:r>
            <a:r>
              <a:rPr lang="en-US" sz="1400" dirty="0"/>
              <a:t>U</a:t>
            </a:r>
            <a:r>
              <a:rPr lang="ru-RU" sz="1400" dirty="0"/>
              <a:t>-235, РЬ-204, В-11, </a:t>
            </a:r>
            <a:r>
              <a:rPr lang="en-US" sz="1400" dirty="0"/>
              <a:t>Zn</a:t>
            </a:r>
            <a:r>
              <a:rPr lang="ru-RU" sz="1400" dirty="0"/>
              <a:t>-65 (порядковые номера найдите по таблице Менделеева).</a:t>
            </a:r>
          </a:p>
          <a:p>
            <a:r>
              <a:rPr lang="en-US" sz="1400" dirty="0"/>
              <a:t> </a:t>
            </a:r>
            <a:endParaRPr lang="ru-RU" sz="1400" dirty="0"/>
          </a:p>
          <a:p>
            <a:r>
              <a:rPr lang="ru-RU" sz="1400" dirty="0"/>
              <a:t>Какой изотоп образуется из радиоактивного изотопа </a:t>
            </a:r>
            <a:r>
              <a:rPr lang="en-US" sz="1400" dirty="0"/>
              <a:t>Sb</a:t>
            </a:r>
            <a:r>
              <a:rPr lang="ru-RU" sz="1400" dirty="0"/>
              <a:t>-133 после четырех -распадов?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363" y="548680"/>
            <a:ext cx="856895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1.   ИЗОТОПЫ</a:t>
            </a:r>
          </a:p>
          <a:p>
            <a:r>
              <a:rPr lang="ru-RU" sz="1200" dirty="0"/>
              <a:t>Изучение радиоактивности показало, что в природе встречаются атомные ядра с одинаковыми зарядами </a:t>
            </a:r>
            <a:r>
              <a:rPr lang="en-US" sz="1200" dirty="0"/>
              <a:t>Z</a:t>
            </a:r>
            <a:r>
              <a:rPr lang="ru-RU" sz="1200" dirty="0"/>
              <a:t>, но с различными массовыми числами </a:t>
            </a:r>
            <a:r>
              <a:rPr lang="ru-RU" sz="1200" i="1" dirty="0"/>
              <a:t>А.</a:t>
            </a:r>
            <a:r>
              <a:rPr lang="ru-RU" sz="1200" dirty="0"/>
              <a:t> Английский ученый </a:t>
            </a:r>
            <a:r>
              <a:rPr lang="ru-RU" sz="1200" dirty="0" err="1"/>
              <a:t>Ф.Содди</a:t>
            </a:r>
            <a:r>
              <a:rPr lang="ru-RU" sz="1200" dirty="0"/>
              <a:t> предложил называть такие ядра </a:t>
            </a:r>
            <a:r>
              <a:rPr lang="ru-RU" sz="1200" i="1" dirty="0"/>
              <a:t>изотопами.</a:t>
            </a:r>
            <a:r>
              <a:rPr lang="ru-RU" sz="1200" dirty="0"/>
              <a:t> Эти элементы помещают в одну и ту же клетку таблицы Менделеева. В 1912 г. Дж. Дж. Томсон, исследуя лучи в трубке, заполненной неоном, обнаружил атомы неона двух типов. Это доказывало, что изотопы могут быть не только у радиоактивных веществ.</a:t>
            </a:r>
          </a:p>
          <a:p>
            <a:r>
              <a:rPr lang="ru-RU" sz="1200" dirty="0"/>
              <a:t>Из-за </a:t>
            </a:r>
            <a:r>
              <a:rPr lang="ru-RU" sz="1200" i="1" dirty="0"/>
              <a:t>одинакового заряда</a:t>
            </a:r>
            <a:r>
              <a:rPr lang="ru-RU" sz="1200" dirty="0"/>
              <a:t> ядра атомы разных изотопов одного химического элемента имеют одинаковое строение электронных оболочек (число электронов у них одинаково), поэтому они обладают одинаковыми химическими свойствами.</a:t>
            </a:r>
          </a:p>
          <a:p>
            <a:r>
              <a:rPr lang="ru-RU" sz="1200" dirty="0"/>
              <a:t>Из-за </a:t>
            </a:r>
            <a:r>
              <a:rPr lang="ru-RU" sz="1200" i="1" dirty="0"/>
              <a:t>разного числа нейтронов</a:t>
            </a:r>
            <a:r>
              <a:rPr lang="ru-RU" sz="1200" dirty="0"/>
              <a:t> ядра различных изотопов одного химического элемента обладают разными массами и могут отличаться по физическим свойствам, например, по способности к радиоактивному распаду.</a:t>
            </a:r>
          </a:p>
          <a:p>
            <a:r>
              <a:rPr lang="ru-RU" sz="1200" dirty="0"/>
              <a:t>Дальнейшие исследования показали, что изотопы имеются у всех химических элементов. Например:</a:t>
            </a:r>
          </a:p>
          <a:p>
            <a:pPr lvl="0"/>
            <a:r>
              <a:rPr lang="ru-RU" sz="1200" dirty="0"/>
              <a:t>•  у кислорода 3 стабильных изотопа;</a:t>
            </a:r>
          </a:p>
          <a:p>
            <a:pPr lvl="0"/>
            <a:r>
              <a:rPr lang="ru-RU" sz="1200" dirty="0"/>
              <a:t>•  у свинца 10 стабильных изотопов;</a:t>
            </a:r>
          </a:p>
          <a:p>
            <a:pPr lvl="0"/>
            <a:r>
              <a:rPr lang="ru-RU" sz="1200" dirty="0"/>
              <a:t>•  у самого тяжелого в природе элемента - урана - 8 изотопов, причем все они нестабильны.</a:t>
            </a:r>
          </a:p>
          <a:p>
            <a:r>
              <a:rPr lang="ru-RU" sz="1200" dirty="0"/>
              <a:t>Изучение их свойств позволило осуществить практическое использование ядерной энергии. Наиболее важны изотопы </a:t>
            </a:r>
            <a:r>
              <a:rPr lang="ru-RU" sz="1200" baseline="30000" dirty="0"/>
              <a:t>235</a:t>
            </a:r>
            <a:r>
              <a:rPr lang="en-US" sz="1200" dirty="0"/>
              <a:t>U </a:t>
            </a:r>
            <a:r>
              <a:rPr lang="ru-RU" sz="1200" dirty="0"/>
              <a:t>и </a:t>
            </a:r>
            <a:r>
              <a:rPr lang="ru-RU" sz="1200" baseline="30000" dirty="0"/>
              <a:t>238</a:t>
            </a:r>
            <a:r>
              <a:rPr lang="en-US" sz="1200" dirty="0"/>
              <a:t>U</a:t>
            </a:r>
            <a:r>
              <a:rPr lang="ru-RU" sz="1200" dirty="0"/>
              <a:t>. Добываемый из руды уран в основном состоит из их смеси, причем на долю </a:t>
            </a:r>
            <a:r>
              <a:rPr lang="ru-RU" sz="1200" baseline="30000" dirty="0"/>
              <a:t>238</a:t>
            </a:r>
            <a:r>
              <a:rPr lang="en-US" sz="1200" dirty="0"/>
              <a:t>U </a:t>
            </a:r>
            <a:r>
              <a:rPr lang="ru-RU" sz="1200" dirty="0"/>
              <a:t>приходится около 99,3%, а на долю </a:t>
            </a:r>
            <a:r>
              <a:rPr lang="ru-RU" sz="1200" baseline="30000" dirty="0"/>
              <a:t>235</a:t>
            </a:r>
            <a:r>
              <a:rPr lang="en-US" sz="1200" dirty="0"/>
              <a:t>U </a:t>
            </a:r>
            <a:r>
              <a:rPr lang="ru-RU" sz="1200" dirty="0"/>
              <a:t>- 0,7%;</a:t>
            </a:r>
          </a:p>
          <a:p>
            <a:r>
              <a:rPr lang="ru-RU" sz="1200" dirty="0"/>
              <a:t>у самого легкого элемента - водорода - кроме изотопа  (обычный водород) существуют еще два.</a:t>
            </a:r>
          </a:p>
          <a:p>
            <a:r>
              <a:rPr lang="ru-RU" sz="1200" dirty="0"/>
              <a:t>У так называемого дейтерия   (тяжелого водорода) ядро состоит из одного протона и одного нейтрона. Вода, в молекуле которой вместо ато­мов водорода находится дейтерий, называется тяжелой водой (</a:t>
            </a:r>
            <a:r>
              <a:rPr lang="en-US" sz="1200" dirty="0"/>
              <a:t>D</a:t>
            </a:r>
            <a:r>
              <a:rPr lang="ru-RU" sz="1200" baseline="-25000" dirty="0"/>
              <a:t>2</a:t>
            </a:r>
            <a:r>
              <a:rPr lang="ru-RU" sz="1200" dirty="0"/>
              <a:t>0). Небольшое число (0,01%) молекул </a:t>
            </a:r>
            <a:r>
              <a:rPr lang="en-US" sz="1200" dirty="0"/>
              <a:t>D</a:t>
            </a:r>
            <a:r>
              <a:rPr lang="ru-RU" sz="1200" baseline="-25000" dirty="0"/>
              <a:t>2</a:t>
            </a:r>
            <a:r>
              <a:rPr lang="ru-RU" sz="1200" dirty="0"/>
              <a:t>0 всегда имеется в природной воде. Температура кипения тяжелой воды 101 °С, а отвердевания 3,8 °С. Биологические процессы в тяжелой воде протекают иначе, чем в обычной, поэтому она не пригодна для питания, на организм действует угнетающе, в больших дозах вызывает гибель. Выделение тяжелой воды представляет довольно трудную задачу. Применяется она в ядерных реакторах как замедлитель нейтронов и одновременно как теплоноситель.</a:t>
            </a:r>
          </a:p>
          <a:p>
            <a:r>
              <a:rPr lang="ru-RU" sz="1200" dirty="0"/>
              <a:t>Третий изотоп водорода - тритий ( ), — ядро которого состоит из двух протонов и двух нейтронов. Тритий   -радиоактивен с периодом полураспада около 12 лет.</a:t>
            </a:r>
          </a:p>
          <a:p>
            <a:r>
              <a:rPr lang="en-US" sz="1200" dirty="0"/>
              <a:t> 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6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2.</a:t>
            </a:r>
            <a:r>
              <a:rPr lang="ru-RU" sz="1200" b="1" dirty="0"/>
              <a:t>ПРИМЕНЕНИЕ РАДИОАКТИВНЫХ ИЗОТОПОВ</a:t>
            </a:r>
          </a:p>
          <a:p>
            <a:r>
              <a:rPr lang="ru-RU" sz="1200" dirty="0"/>
              <a:t>С помощью ядерных реакций в атомных реакторах и на ускорителях элементарных частиц получены радиоактивные изотопы всех химических элементов.</a:t>
            </a:r>
          </a:p>
          <a:p>
            <a:r>
              <a:rPr lang="ru-RU" sz="1200" dirty="0"/>
              <a:t>Широкое применение радиоактивные изотопы нашли в медицине. Одно из них - исследование обмена веществ. Вводя в пищу небольшие количества радиоактивных изотопов и регистрируя продукты их распада, ученые доказали, что за сравнительно короткое время организм почти полностью обновляется, слагающие его атомы заменяются новыми. Исключением является лишь железо (оно входит в состав гемоглобина).</a:t>
            </a:r>
          </a:p>
          <a:p>
            <a:r>
              <a:rPr lang="ru-RU" sz="1200" dirty="0"/>
              <a:t>Другое применение - исследование кровообращения с помощью введе­ния в кровь радиоактивного натрия.</a:t>
            </a:r>
          </a:p>
          <a:p>
            <a:r>
              <a:rPr lang="ru-RU" sz="1200" dirty="0"/>
              <a:t>Еще одно применение - лечение базедовой болезни. Йод интенсивно откладывается в щитовидной железе. Отмечая с помощью счетчика про­цесс отложения радиоактивного йода, можно поставить точный диагноз. Большие же дозы радиоактивного йода вызывают частичное разрушение аномально развивающихся тканей опухоли щитовидной железы.</a:t>
            </a:r>
          </a:p>
          <a:p>
            <a:r>
              <a:rPr lang="ru-RU" sz="1200" dirty="0"/>
              <a:t>При лечении раковых заболеваний используется интенсивное -излучение кобальта.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3</a:t>
            </a:r>
            <a:r>
              <a:rPr lang="en-US" sz="1200" b="1" dirty="0" smtClean="0"/>
              <a:t>.</a:t>
            </a:r>
            <a:r>
              <a:rPr lang="ru-RU" sz="1200" b="1" dirty="0"/>
              <a:t>ПРИМЕНЕНИЕ РАДИОАКТИВНЫХ ИЗОТОПОВ</a:t>
            </a:r>
          </a:p>
          <a:p>
            <a:r>
              <a:rPr lang="ru-RU" sz="1200" dirty="0"/>
              <a:t>С помощью ядерных реакций в атомных реакторах и на ускорителях элементарных частиц получены радиоактивные изотопы всех химических элементов.</a:t>
            </a:r>
          </a:p>
          <a:p>
            <a:r>
              <a:rPr lang="ru-RU" sz="1200" dirty="0"/>
              <a:t>Широкое применение радиоактивные изотопы нашли в медицине. Одно из них - исследование обмена веществ. Вводя в пищу небольшие количества радиоактивных изотопов и регистрируя продукты их распада, ученые доказали, что за сравнительно короткое время организм почти полностью обновляется, слагающие его атомы заменяются новыми. Исключением является лишь железо (оно входит в состав гемоглобина).</a:t>
            </a:r>
          </a:p>
          <a:p>
            <a:r>
              <a:rPr lang="ru-RU" sz="1200" dirty="0"/>
              <a:t>Другое применение - исследование кровообращения с помощью введе­ния в кровь радиоактивного натрия.</a:t>
            </a:r>
          </a:p>
          <a:p>
            <a:r>
              <a:rPr lang="ru-RU" sz="1200" dirty="0"/>
              <a:t>Еще одно применение - лечение базедовой болезни. Йод интенсивно откладывается в щитовидной железе. Отмечая с помощью счетчика про­цесс отложения радиоактивного йода, можно поставить точный диагноз. Большие же дозы радиоактивного йода вызывают частичное разрушение аномально развивающихся тканей опухоли щитовидной железы.</a:t>
            </a:r>
          </a:p>
          <a:p>
            <a:r>
              <a:rPr lang="ru-RU" sz="1200" dirty="0"/>
              <a:t>При лечении раковых заболеваний используется интенсивное -излучение кобальта.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Стрелка вверх 4">
            <a:hlinkClick r:id="rId2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I.       Выполните задания и ответьте на вопросы.</a:t>
            </a:r>
          </a:p>
          <a:p>
            <a:pPr lvl="0"/>
            <a:r>
              <a:rPr lang="ru-RU" sz="1200" dirty="0"/>
              <a:t>1.        Какие силы называют ядерными?	,	</a:t>
            </a:r>
          </a:p>
          <a:p>
            <a:pPr lvl="0"/>
            <a:r>
              <a:rPr lang="ru-RU" sz="1200" dirty="0"/>
              <a:t>2.      Какими свойствами обладают	ядерные силы?	</a:t>
            </a:r>
          </a:p>
          <a:p>
            <a:pPr lvl="0"/>
            <a:r>
              <a:rPr lang="ru-RU" sz="1200" dirty="0"/>
              <a:t>3.      Каков механизм возникновения ядерных сил?</a:t>
            </a:r>
          </a:p>
          <a:p>
            <a:pPr lvl="0"/>
            <a:r>
              <a:rPr lang="ru-RU" sz="1200" dirty="0"/>
              <a:t>4.      Что называют энергией связи атомного ядра?</a:t>
            </a:r>
          </a:p>
          <a:p>
            <a:pPr lvl="0"/>
            <a:r>
              <a:rPr lang="ru-RU" sz="1200" dirty="0"/>
              <a:t>5.      Что называют дефектом массы?</a:t>
            </a:r>
          </a:p>
          <a:p>
            <a:pPr lvl="0"/>
            <a:r>
              <a:rPr lang="ru-RU" sz="1200" dirty="0"/>
              <a:t>6.      Какова причина появления дефекта массы при	образовании	ядра?	</a:t>
            </a:r>
          </a:p>
          <a:p>
            <a:pPr lvl="0"/>
            <a:r>
              <a:rPr lang="ru-RU" sz="1200" dirty="0"/>
              <a:t>7.      Напишите формулу дефекта массы.</a:t>
            </a:r>
          </a:p>
          <a:p>
            <a:pPr lvl="0"/>
            <a:r>
              <a:rPr lang="ru-RU" sz="1200" dirty="0"/>
              <a:t>8.      Напишите формулу для расчета энергии связи атомных ядер.</a:t>
            </a:r>
          </a:p>
          <a:p>
            <a:pPr lvl="0"/>
            <a:r>
              <a:rPr lang="ru-RU" sz="1200" dirty="0"/>
              <a:t>9.      Что называют удельной энергией связи?</a:t>
            </a:r>
          </a:p>
          <a:p>
            <a:pPr lvl="0"/>
            <a:r>
              <a:rPr lang="ru-RU" sz="1200" dirty="0"/>
              <a:t>10.   Ядра каких химических элементов обладают максимальной удельной энергией связи?</a:t>
            </a:r>
          </a:p>
          <a:p>
            <a:pPr lvl="0"/>
            <a:r>
              <a:rPr lang="ru-RU" sz="1200" dirty="0"/>
              <a:t>11.   Что называют ядерными реакциями</a:t>
            </a:r>
          </a:p>
          <a:p>
            <a:pPr lvl="0"/>
            <a:r>
              <a:rPr lang="ru-RU" sz="1200" dirty="0"/>
              <a:t>12.   Напишите ядерную реакцию получения	протонов.	Кто и когда	осуществил эту реакцию?</a:t>
            </a:r>
          </a:p>
          <a:p>
            <a:pPr lvl="0"/>
            <a:r>
              <a:rPr lang="ru-RU" sz="1200" dirty="0"/>
              <a:t>13.    Напишите ядерную реакцию получения	нейтронов. Кто и когда осуществил эту реакцию</a:t>
            </a:r>
          </a:p>
          <a:p>
            <a:pPr lvl="0"/>
            <a:r>
              <a:rPr lang="ru-RU" sz="1200" dirty="0"/>
              <a:t>14.    Напишите ядерную реакцию по использованию протонов. Когда была осуществлена эта реакция?</a:t>
            </a:r>
          </a:p>
          <a:p>
            <a:pPr lvl="0"/>
            <a:r>
              <a:rPr lang="ru-RU" sz="1200" dirty="0"/>
              <a:t>15.    Напишите ядерную реакцию получения позитрона. Кто и когда осуществил эту реакцию?</a:t>
            </a:r>
          </a:p>
          <a:p>
            <a:pPr lvl="0"/>
            <a:r>
              <a:rPr lang="ru-RU" sz="1200" dirty="0"/>
              <a:t>16.    Напишите ядерную реакцию деления урана. Кто и когда	осуществил эту реакцию?</a:t>
            </a:r>
          </a:p>
          <a:p>
            <a:pPr lvl="0"/>
            <a:r>
              <a:rPr lang="ru-RU" sz="1200" dirty="0"/>
              <a:t>17.    Напишите ядерную реакцию синтеза легких ядер.	</a:t>
            </a:r>
          </a:p>
          <a:p>
            <a:pPr lvl="0"/>
            <a:r>
              <a:rPr lang="ru-RU" sz="1200" dirty="0"/>
              <a:t>18.    Что называют энергетическим выходом ядерной реакции? </a:t>
            </a:r>
          </a:p>
          <a:p>
            <a:pPr lvl="0"/>
            <a:r>
              <a:rPr lang="ru-RU" sz="1200" dirty="0"/>
              <a:t>19.    Как рассчитать энергетический выход ядерной реакции? </a:t>
            </a:r>
          </a:p>
          <a:p>
            <a:pPr lvl="0"/>
            <a:r>
              <a:rPr lang="ru-RU" sz="1200" dirty="0"/>
              <a:t>20.    В каких случаях ядерная реакция идет с поглощением энергии, а в каких – с выделением?</a:t>
            </a:r>
          </a:p>
          <a:p>
            <a:pPr lvl="0"/>
            <a:r>
              <a:rPr lang="ru-RU" sz="1200" b="1" dirty="0"/>
              <a:t>I.           Выполните письменно задания в тетради.	</a:t>
            </a:r>
          </a:p>
          <a:p>
            <a:pPr lvl="0"/>
            <a:r>
              <a:rPr lang="ru-RU" sz="1200" dirty="0"/>
              <a:t>1.     Определите удельную энергию связи в ядре атома </a:t>
            </a:r>
            <a:r>
              <a:rPr lang="en-US" sz="1200" dirty="0"/>
              <a:t>Hg</a:t>
            </a:r>
            <a:r>
              <a:rPr lang="ru-RU" sz="1200" dirty="0"/>
              <a:t>-200, если </a:t>
            </a:r>
          </a:p>
          <a:p>
            <a:r>
              <a:rPr lang="ru-RU" sz="1200" dirty="0"/>
              <a:t>масса протона </a:t>
            </a:r>
            <a:r>
              <a:rPr lang="ru-RU" sz="1200" b="1" i="1" dirty="0" err="1"/>
              <a:t>М</a:t>
            </a:r>
            <a:r>
              <a:rPr lang="ru-RU" sz="1200" b="1" i="1" baseline="-25000" dirty="0" err="1"/>
              <a:t>р</a:t>
            </a:r>
            <a:r>
              <a:rPr lang="ru-RU" sz="1200" dirty="0"/>
              <a:t> = 1,00814 </a:t>
            </a:r>
            <a:r>
              <a:rPr lang="ru-RU" sz="1200" dirty="0" err="1"/>
              <a:t>а.е.м</a:t>
            </a:r>
            <a:r>
              <a:rPr lang="ru-RU" sz="1200" dirty="0"/>
              <a:t>.,</a:t>
            </a:r>
          </a:p>
          <a:p>
            <a:r>
              <a:rPr lang="ru-RU" sz="1200" dirty="0"/>
              <a:t>масса нейтрона </a:t>
            </a:r>
            <a:r>
              <a:rPr lang="ru-RU" sz="1200" b="1" i="1" dirty="0" err="1"/>
              <a:t>М</a:t>
            </a:r>
            <a:r>
              <a:rPr lang="ru-RU" sz="1200" b="1" i="1" baseline="-25000" dirty="0" err="1"/>
              <a:t>п</a:t>
            </a:r>
            <a:r>
              <a:rPr lang="ru-RU" sz="1200" dirty="0"/>
              <a:t> = 1,00899 </a:t>
            </a:r>
            <a:r>
              <a:rPr lang="ru-RU" sz="1200" dirty="0" err="1"/>
              <a:t>а.е.м</a:t>
            </a:r>
            <a:r>
              <a:rPr lang="ru-RU" sz="1200" dirty="0"/>
              <a:t>.</a:t>
            </a:r>
          </a:p>
          <a:p>
            <a:pPr lvl="0"/>
            <a:r>
              <a:rPr lang="ru-RU" sz="1200" dirty="0"/>
              <a:t>2.     Определите энергетический выход ядерной	реакции:</a:t>
            </a:r>
          </a:p>
          <a:p>
            <a:r>
              <a:rPr lang="ru-RU" sz="1200" dirty="0"/>
              <a:t>	</a:t>
            </a:r>
          </a:p>
          <a:p>
            <a:pPr lvl="0"/>
            <a:r>
              <a:rPr lang="ru-RU" sz="1200" dirty="0"/>
              <a:t>3.     Выделяется или поглощается энергия в ядерной реакции</a:t>
            </a:r>
          </a:p>
          <a:p>
            <a:r>
              <a:rPr lang="ru-RU" sz="1200" dirty="0"/>
              <a:t> </a:t>
            </a:r>
          </a:p>
          <a:p>
            <a:pPr lvl="0"/>
            <a:r>
              <a:rPr lang="en-US" sz="1200" dirty="0"/>
              <a:t>4.     </a:t>
            </a:r>
            <a:r>
              <a:rPr lang="ru-RU" sz="1200" dirty="0"/>
              <a:t>Допишите ядерные реакции: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3109" t="79447" r="40893" b="10672"/>
          <a:stretch/>
        </p:blipFill>
        <p:spPr bwMode="auto">
          <a:xfrm>
            <a:off x="3203848" y="5841182"/>
            <a:ext cx="3528392" cy="756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1.                                      ЯДЕРНЫЕ РЕАКЦИИ</a:t>
            </a:r>
            <a:endParaRPr lang="ru-RU" sz="1200" dirty="0"/>
          </a:p>
          <a:p>
            <a:r>
              <a:rPr lang="ru-RU" sz="1200" b="1" dirty="0"/>
              <a:t> </a:t>
            </a:r>
            <a:endParaRPr lang="ru-RU" sz="1200" dirty="0"/>
          </a:p>
          <a:p>
            <a:r>
              <a:rPr lang="ru-RU" sz="1200" dirty="0"/>
              <a:t>Ядерными реакциями называются процессы, результатом которых является перестройка атомных ядер. Ядерные реакции происходят в соответствии с законами сохранения энергии, импульса, электрического заряда, числа нуклонов и др. Суммарная масса конечных продуктов ядерных реакций не равна массе начальных продуктов.</a:t>
            </a:r>
          </a:p>
          <a:p>
            <a:r>
              <a:rPr lang="ru-RU" sz="1200" dirty="0"/>
              <a:t>Ядерная реакция протекает </a:t>
            </a:r>
            <a:r>
              <a:rPr lang="ru-RU" sz="1200" i="1" dirty="0"/>
              <a:t>с выделением энергии</a:t>
            </a:r>
            <a:r>
              <a:rPr lang="ru-RU" sz="1200" dirty="0"/>
              <a:t>, когда суммарная масса конечных частиц меньше массы исходных ядер и частиц. Освобождающаяся энергия равна разности между суммарной энергией связи образовавшихся ядер и суммарной энергией связи исходных ядер и называется </a:t>
            </a:r>
            <a:r>
              <a:rPr lang="ru-RU" sz="1200" i="1" dirty="0"/>
              <a:t>энергетическим выходом реакции.</a:t>
            </a:r>
            <a:endParaRPr lang="ru-RU" sz="1200" dirty="0"/>
          </a:p>
          <a:p>
            <a:r>
              <a:rPr lang="ru-RU" sz="1200" dirty="0"/>
              <a:t>Ядерная реакция протекает с поглощением энергии, когда суммарная  масса ядер и частиц, образовавшихся при ядерной реакции, больше массы . исходных ядер частиц.</a:t>
            </a:r>
          </a:p>
          <a:p>
            <a:r>
              <a:rPr lang="ru-RU" sz="1200" dirty="0"/>
              <a:t>Существует несколько моделей атомных ядер, описывающих их строение и свойства, а также возможные реакции между ядрами. Согласно простейшей </a:t>
            </a:r>
            <a:r>
              <a:rPr lang="ru-RU" sz="1200" i="1" dirty="0"/>
              <a:t>капельной</a:t>
            </a:r>
            <a:r>
              <a:rPr lang="ru-RU" sz="1200" dirty="0"/>
              <a:t> модели Бора ядро представляет собой каплю несжимаемой заряженной ядерной «жидкости», имеющую сферическую форму.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Для описания ядерных реакций также приходится использовать модельные представления. При не слишком больших энергиях сталкивающихся  частиц можно принять модель </a:t>
            </a:r>
            <a:r>
              <a:rPr lang="ru-RU" sz="1200" i="1" dirty="0"/>
              <a:t>составного ядра</a:t>
            </a:r>
            <a:r>
              <a:rPr lang="ru-RU" sz="1200" dirty="0"/>
              <a:t>, предложенную Бором.  Если частица </a:t>
            </a:r>
            <a:r>
              <a:rPr lang="ru-RU" sz="1200" i="1" dirty="0"/>
              <a:t>а</a:t>
            </a:r>
            <a:r>
              <a:rPr lang="ru-RU" sz="1200" dirty="0"/>
              <a:t> налетает на ядро </a:t>
            </a:r>
            <a:r>
              <a:rPr lang="ru-RU" sz="1200" i="1" dirty="0"/>
              <a:t>А,</a:t>
            </a:r>
            <a:r>
              <a:rPr lang="ru-RU" sz="1200" dirty="0"/>
              <a:t> то на первом этапе они сливаются,  образуя новое составное ядро </a:t>
            </a:r>
            <a:r>
              <a:rPr lang="ru-RU" sz="1200" i="1" dirty="0"/>
              <a:t>С*</a:t>
            </a:r>
            <a:r>
              <a:rPr lang="ru-RU" sz="1200" dirty="0"/>
              <a:t> в возбужденном состоянии. На втором  этапе возбужденное ядро распадается на конечные продукты ядерной реакции </a:t>
            </a:r>
            <a:r>
              <a:rPr lang="ru-RU" sz="1200" i="1" dirty="0"/>
              <a:t>В</a:t>
            </a:r>
            <a:r>
              <a:rPr lang="ru-RU" sz="1200" dirty="0"/>
              <a:t> и </a:t>
            </a:r>
            <a:r>
              <a:rPr lang="en-US" sz="1200" dirty="0"/>
              <a:t>b</a:t>
            </a:r>
            <a:endParaRPr lang="ru-RU" sz="1200" dirty="0"/>
          </a:p>
          <a:p>
            <a:r>
              <a:rPr lang="en-US" sz="1200" dirty="0"/>
              <a:t>A + a </a:t>
            </a:r>
            <a:r>
              <a:rPr lang="ru-RU" sz="1200" dirty="0"/>
              <a:t>-&gt; </a:t>
            </a:r>
            <a:r>
              <a:rPr lang="en-US" sz="1200" dirty="0"/>
              <a:t>C  </a:t>
            </a:r>
            <a:r>
              <a:rPr lang="ru-RU" sz="1200" dirty="0"/>
              <a:t>-&gt;</a:t>
            </a:r>
            <a:r>
              <a:rPr lang="en-US" sz="1200" dirty="0"/>
              <a:t>B + b</a:t>
            </a:r>
            <a:endParaRPr lang="ru-RU" sz="1200" dirty="0"/>
          </a:p>
          <a:p>
            <a:r>
              <a:rPr lang="en-US" sz="1200" dirty="0"/>
              <a:t> </a:t>
            </a:r>
            <a:endParaRPr lang="ru-RU" sz="1200" dirty="0"/>
          </a:p>
          <a:p>
            <a:r>
              <a:rPr lang="ru-RU" sz="1200" dirty="0"/>
              <a:t>Перечислим несколько ядерных реакций, ставших историческими.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 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t="46927" r="46263" b="26560"/>
          <a:stretch/>
        </p:blipFill>
        <p:spPr bwMode="auto">
          <a:xfrm>
            <a:off x="323528" y="4490112"/>
            <a:ext cx="6961649" cy="19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4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5" r="58779" b="6260"/>
          <a:stretch/>
        </p:blipFill>
        <p:spPr bwMode="auto">
          <a:xfrm>
            <a:off x="323528" y="260647"/>
            <a:ext cx="6624736" cy="632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Подготовьтесь к устному повторению</a:t>
            </a:r>
          </a:p>
          <a:p>
            <a:pPr lvl="0"/>
            <a:r>
              <a:rPr lang="ru-RU" sz="1200" dirty="0"/>
              <a:t>1.             В чем сущность модели атома Томсона?</a:t>
            </a:r>
          </a:p>
          <a:p>
            <a:pPr lvl="0"/>
            <a:r>
              <a:rPr lang="ru-RU" sz="1200" dirty="0"/>
              <a:t>2.             Начертите и объясните схему опыта Резерфорда.</a:t>
            </a:r>
          </a:p>
          <a:p>
            <a:pPr lvl="0"/>
            <a:r>
              <a:rPr lang="ru-RU" sz="1200" dirty="0"/>
              <a:t>3.             В чем сущность планетарной модели атома?</a:t>
            </a:r>
          </a:p>
          <a:p>
            <a:pPr lvl="0"/>
            <a:r>
              <a:rPr lang="ru-RU" sz="1200" dirty="0"/>
              <a:t>4.          Объясните результаты опыта Резерфорда на основе предложенной им модели атома.</a:t>
            </a:r>
          </a:p>
          <a:p>
            <a:pPr lvl="0"/>
            <a:r>
              <a:rPr lang="ru-RU" sz="1200" dirty="0"/>
              <a:t>5.          В чем заключаются противоречия классической механики и модели атома?</a:t>
            </a:r>
          </a:p>
          <a:p>
            <a:pPr lvl="0"/>
            <a:r>
              <a:rPr lang="ru-RU" sz="1200" dirty="0"/>
              <a:t>6.          Сформулируйте и поясните I постулат Бора. </a:t>
            </a:r>
            <a:r>
              <a:rPr lang="ru-RU" sz="1200" i="1" dirty="0"/>
              <a:t>,</a:t>
            </a:r>
            <a:endParaRPr lang="ru-RU" sz="1200" dirty="0"/>
          </a:p>
          <a:p>
            <a:pPr lvl="0"/>
            <a:r>
              <a:rPr lang="ru-RU" sz="1200" dirty="0"/>
              <a:t>7.          Сформулируйте и поясните II постулат Бора.</a:t>
            </a:r>
          </a:p>
          <a:p>
            <a:pPr lvl="0"/>
            <a:r>
              <a:rPr lang="ru-RU" sz="1200" dirty="0"/>
              <a:t>8.          В каком случае атом излучает квант электромагнитной энергии?</a:t>
            </a:r>
          </a:p>
          <a:p>
            <a:pPr lvl="0"/>
            <a:r>
              <a:rPr lang="ru-RU" sz="1200" dirty="0"/>
              <a:t>9.          В каком случае атом поглощает квант электромагнитной энергии?</a:t>
            </a:r>
          </a:p>
          <a:p>
            <a:pPr lvl="0"/>
            <a:r>
              <a:rPr lang="ru-RU" sz="1200" dirty="0"/>
              <a:t>10.     Как выглядит спектр водорода?</a:t>
            </a:r>
          </a:p>
          <a:p>
            <a:pPr lvl="0"/>
            <a:r>
              <a:rPr lang="ru-RU" sz="1200" dirty="0"/>
              <a:t>11.     Напишите формулу для определения частоты любой спектральной линии в спектре излучения атома водорода.</a:t>
            </a:r>
          </a:p>
          <a:p>
            <a:pPr lvl="0"/>
            <a:r>
              <a:rPr lang="ru-RU" sz="1200" dirty="0"/>
              <a:t>12.     Как называется серия спектральных линий в спектре излучения атома водорода?</a:t>
            </a:r>
          </a:p>
          <a:p>
            <a:pPr lvl="0"/>
            <a:r>
              <a:rPr lang="ru-RU" sz="1200" dirty="0"/>
              <a:t>13.     Начертите схему энергетических уровней атома водорода и объяс­ните механизм образования спектральных линий.</a:t>
            </a:r>
          </a:p>
          <a:p>
            <a:pPr lvl="0"/>
            <a:r>
              <a:rPr lang="ru-RU" sz="1200" dirty="0"/>
              <a:t>14.     Каково значение и каковы недостатки теории Бора?</a:t>
            </a:r>
          </a:p>
          <a:p>
            <a:pPr lvl="0"/>
            <a:r>
              <a:rPr lang="ru-RU" sz="1200" dirty="0"/>
              <a:t>15.     Начертите устройство и объясните принцип работы счетчика Гейге­ра-Мюллера.</a:t>
            </a:r>
          </a:p>
          <a:p>
            <a:pPr lvl="0"/>
            <a:r>
              <a:rPr lang="ru-RU" sz="1200" dirty="0"/>
              <a:t>16.        Начертите устройство и объясните принцип работы камеры Вильсона.</a:t>
            </a:r>
          </a:p>
          <a:p>
            <a:pPr lvl="0"/>
            <a:r>
              <a:rPr lang="ru-RU" sz="1200" dirty="0"/>
              <a:t>17.        Объясните принцип действия пузырьковой камеры. В чем преиму­щества пузырьковой камеры перед камерой Вильсона?</a:t>
            </a:r>
          </a:p>
          <a:p>
            <a:pPr lvl="0"/>
            <a:r>
              <a:rPr lang="ru-RU" sz="1200" dirty="0"/>
              <a:t>18.     Каков принцип действия </a:t>
            </a:r>
            <a:r>
              <a:rPr lang="ru-RU" sz="1200" dirty="0" err="1"/>
              <a:t>фотоэмульсионного</a:t>
            </a:r>
            <a:r>
              <a:rPr lang="ru-RU" sz="1200" dirty="0"/>
              <a:t> метода наблюдения регистрации электрически заряженных частиц?</a:t>
            </a:r>
          </a:p>
          <a:p>
            <a:pPr lvl="0"/>
            <a:r>
              <a:rPr lang="ru-RU" sz="1200" dirty="0"/>
              <a:t>19.     Что называют естественной радиоактивностью?</a:t>
            </a:r>
          </a:p>
          <a:p>
            <a:pPr lvl="0"/>
            <a:r>
              <a:rPr lang="ru-RU" sz="1200" dirty="0"/>
              <a:t>20.     Расскажите о работах Марии Кюри.</a:t>
            </a:r>
          </a:p>
          <a:p>
            <a:pPr lvl="0"/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/>
              <a:t>21.     Как можно обнаружить три вида излучения? Кто впервые их обна­ружил?</a:t>
            </a:r>
          </a:p>
          <a:p>
            <a:pPr lvl="0"/>
            <a:r>
              <a:rPr lang="ru-RU" sz="1200" dirty="0"/>
              <a:t>22.     Каковы свойства а-излучения?</a:t>
            </a:r>
          </a:p>
          <a:p>
            <a:pPr lvl="0"/>
            <a:r>
              <a:rPr lang="ru-RU" sz="1200" dirty="0"/>
              <a:t>23.     Каковы свойства </a:t>
            </a:r>
            <a:r>
              <a:rPr lang="en-US" sz="1200" dirty="0"/>
              <a:t>(</a:t>
            </a:r>
            <a:r>
              <a:rPr lang="en-US" sz="1200" dirty="0" err="1"/>
              <a:t>i</a:t>
            </a:r>
            <a:r>
              <a:rPr lang="ru-RU" sz="1200" dirty="0"/>
              <a:t>-излучения?</a:t>
            </a:r>
          </a:p>
          <a:p>
            <a:pPr lvl="0"/>
            <a:r>
              <a:rPr lang="ru-RU" sz="1200" dirty="0"/>
              <a:t>24.     Каковы свойства у-излучения?</a:t>
            </a:r>
          </a:p>
          <a:p>
            <a:pPr lvl="0"/>
            <a:r>
              <a:rPr lang="ru-RU" sz="1200" dirty="0"/>
              <a:t>25.     Что называют радиоактивным распадом?</a:t>
            </a:r>
          </a:p>
          <a:p>
            <a:pPr lvl="0"/>
            <a:r>
              <a:rPr lang="ru-RU" sz="1200" dirty="0"/>
              <a:t>26.     Что впервые обнаружили </a:t>
            </a:r>
            <a:r>
              <a:rPr lang="ru-RU" sz="1200" dirty="0" err="1"/>
              <a:t>Э.Резерфорд</a:t>
            </a:r>
            <a:r>
              <a:rPr lang="ru-RU" sz="1200" dirty="0"/>
              <a:t> и </a:t>
            </a:r>
            <a:r>
              <a:rPr lang="ru-RU" sz="1200" dirty="0" err="1"/>
              <a:t>Ф.Содди</a:t>
            </a:r>
            <a:r>
              <a:rPr lang="ru-RU" sz="1200" dirty="0"/>
              <a:t>?</a:t>
            </a:r>
          </a:p>
          <a:p>
            <a:pPr lvl="0"/>
            <a:r>
              <a:rPr lang="ru-RU" sz="1200" dirty="0"/>
              <a:t>27.     Что называют периодом полураспада? Что характеризует эта величина?</a:t>
            </a:r>
          </a:p>
          <a:p>
            <a:pPr lvl="0"/>
            <a:r>
              <a:rPr lang="ru-RU" sz="1200" dirty="0"/>
              <a:t>28.     Приведите примеры периодов полураспада некоторых веществ.</a:t>
            </a:r>
          </a:p>
          <a:p>
            <a:pPr lvl="0"/>
            <a:r>
              <a:rPr lang="ru-RU" sz="1200" dirty="0"/>
              <a:t>29.     Запишите и поясните формулу закона радиоактивного распада.</a:t>
            </a:r>
          </a:p>
          <a:p>
            <a:pPr lvl="0"/>
            <a:r>
              <a:rPr lang="ru-RU" sz="1200" dirty="0"/>
              <a:t>30.       Как выглядит зависимость активности радиоактивного элемента от времени?</a:t>
            </a:r>
          </a:p>
          <a:p>
            <a:pPr lvl="0"/>
            <a:r>
              <a:rPr lang="ru-RU" sz="1200" dirty="0"/>
              <a:t>31.       Какие законы выполняются при радиоактивных превращениях?</a:t>
            </a:r>
          </a:p>
          <a:p>
            <a:pPr lvl="0"/>
            <a:r>
              <a:rPr lang="ru-RU" sz="1200" dirty="0"/>
              <a:t>32.       Запишите и сформулируйте правило смещения для а-распада. При­ведите примеры.</a:t>
            </a:r>
          </a:p>
          <a:p>
            <a:pPr lvl="0"/>
            <a:r>
              <a:rPr lang="ru-RU" sz="1200" dirty="0"/>
              <a:t>33.       Запишите и сформулируйте правило смещения для ^-распада. При­ведите примеры.</a:t>
            </a:r>
          </a:p>
          <a:p>
            <a:pPr lvl="0"/>
            <a:r>
              <a:rPr lang="ru-RU" sz="1200" dirty="0"/>
              <a:t>34.       Запишите реакцию получения нейтронов.</a:t>
            </a:r>
          </a:p>
          <a:p>
            <a:pPr lvl="0"/>
            <a:r>
              <a:rPr lang="ru-RU" sz="1200" dirty="0"/>
              <a:t>35.       Какими свойствами обладает нейтрон?</a:t>
            </a:r>
          </a:p>
          <a:p>
            <a:pPr lvl="0"/>
            <a:r>
              <a:rPr lang="ru-RU" sz="1200" dirty="0"/>
              <a:t>36.       Для каких целей используют нейтроны?</a:t>
            </a:r>
          </a:p>
          <a:p>
            <a:pPr lvl="0"/>
            <a:r>
              <a:rPr lang="ru-RU" sz="1200" dirty="0"/>
              <a:t>37.       В чем сущность протонно-нейтронной модели атома?</a:t>
            </a:r>
          </a:p>
          <a:p>
            <a:pPr lvl="0"/>
            <a:r>
              <a:rPr lang="ru-RU" sz="1200" dirty="0"/>
              <a:t>38.       Что называют изотопами?</a:t>
            </a:r>
          </a:p>
          <a:p>
            <a:pPr lvl="0"/>
            <a:r>
              <a:rPr lang="ru-RU" sz="1200" dirty="0"/>
              <a:t>39.       Почему изотопы имеют одинаковые химические и разные физичес­кие свойства?</a:t>
            </a:r>
          </a:p>
          <a:p>
            <a:pPr lvl="0"/>
            <a:r>
              <a:rPr lang="ru-RU" sz="1200" dirty="0"/>
              <a:t>40.       До каких пор происходит радиоактивный распад?</a:t>
            </a:r>
          </a:p>
          <a:p>
            <a:pPr lvl="0"/>
            <a:r>
              <a:rPr lang="ru-RU" sz="1200" dirty="0"/>
              <a:t>41.       Запишите первую искусственную реакцию превращения атомных</a:t>
            </a:r>
          </a:p>
          <a:p>
            <a:pPr lvl="0"/>
            <a:r>
              <a:rPr lang="ru-RU" sz="1200" dirty="0"/>
              <a:t>42.       ядер.</a:t>
            </a:r>
          </a:p>
          <a:p>
            <a:pPr lvl="0"/>
            <a:r>
              <a:rPr lang="ru-RU" sz="1200" dirty="0"/>
              <a:t>43.       В чем заключалась гипотеза Резерфорда?</a:t>
            </a:r>
          </a:p>
          <a:p>
            <a:pPr lvl="0"/>
            <a:r>
              <a:rPr lang="ru-RU" sz="1200" dirty="0"/>
              <a:t>44.       Как называются изотопы водорода?</a:t>
            </a:r>
          </a:p>
          <a:p>
            <a:pPr lvl="0"/>
            <a:r>
              <a:rPr lang="ru-RU" sz="1200" dirty="0"/>
              <a:t>45.       Где используется изотоп дейтерий? тритий?</a:t>
            </a:r>
          </a:p>
          <a:p>
            <a:pPr lvl="0"/>
            <a:r>
              <a:rPr lang="ru-RU" sz="1200" dirty="0"/>
              <a:t>46.       Где получают радиоактивные изотопы?</a:t>
            </a:r>
          </a:p>
          <a:p>
            <a:pPr lvl="0"/>
            <a:r>
              <a:rPr lang="ru-RU" sz="1200" dirty="0"/>
              <a:t>47.       Приведите примеры использования радиоактивных изотопов.</a:t>
            </a:r>
          </a:p>
          <a:p>
            <a:pPr lvl="0"/>
            <a:r>
              <a:rPr lang="ru-RU" sz="1200" dirty="0"/>
              <a:t>48.       Какие силы называют ядерными?</a:t>
            </a:r>
          </a:p>
          <a:p>
            <a:pPr lvl="0"/>
            <a:r>
              <a:rPr lang="ru-RU" sz="1200" dirty="0"/>
              <a:t>49.       Какими свойствами обладают ядерные силы?</a:t>
            </a:r>
          </a:p>
          <a:p>
            <a:pPr lvl="0"/>
            <a:r>
              <a:rPr lang="ru-RU" sz="1200" dirty="0"/>
              <a:t>50.       Каков механизм возникновения ядерных сил</a:t>
            </a:r>
            <a:r>
              <a:rPr lang="ru-RU" sz="1200" dirty="0" smtClean="0"/>
              <a:t>?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35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/>
              <a:t>51.       Что называют энергией связи атомного ядра?</a:t>
            </a:r>
          </a:p>
          <a:p>
            <a:pPr lvl="0"/>
            <a:r>
              <a:rPr lang="ru-RU" sz="1200" dirty="0"/>
              <a:t>52.       Что называют дефектом массы?</a:t>
            </a:r>
          </a:p>
          <a:p>
            <a:pPr lvl="0"/>
            <a:r>
              <a:rPr lang="ru-RU" sz="1200" dirty="0"/>
              <a:t>53.       Какова причина появления дефекта массы при образовании ядра?</a:t>
            </a:r>
          </a:p>
          <a:p>
            <a:pPr lvl="0"/>
            <a:r>
              <a:rPr lang="ru-RU" sz="1200" dirty="0"/>
              <a:t>54.       Напишите формулу для вычисления дефекта массы.</a:t>
            </a:r>
          </a:p>
          <a:p>
            <a:pPr lvl="0"/>
            <a:r>
              <a:rPr lang="ru-RU" sz="1200" dirty="0"/>
              <a:t>55.       Напишите формулу для расчета энергии связи атомных ядер.</a:t>
            </a:r>
          </a:p>
          <a:p>
            <a:pPr lvl="0"/>
            <a:r>
              <a:rPr lang="ru-RU" sz="1200" dirty="0"/>
              <a:t>56.       Что представляет собой у-излучение? Почему у-излучение обладает</a:t>
            </a:r>
          </a:p>
          <a:p>
            <a:pPr lvl="0"/>
            <a:r>
              <a:rPr lang="ru-RU" sz="1200" dirty="0"/>
              <a:t>57.       большой проникающей способностью?</a:t>
            </a:r>
          </a:p>
          <a:p>
            <a:pPr lvl="0"/>
            <a:r>
              <a:rPr lang="ru-RU" sz="1200" dirty="0"/>
              <a:t>58.       Что называют удельной энергией связи?</a:t>
            </a:r>
          </a:p>
          <a:p>
            <a:pPr lvl="0"/>
            <a:r>
              <a:rPr lang="ru-RU" sz="1200" dirty="0"/>
              <a:t>59.       Ядра каких химических элементов обладают максимальной удельной энергией связи?</a:t>
            </a:r>
          </a:p>
          <a:p>
            <a:pPr lvl="0"/>
            <a:r>
              <a:rPr lang="ru-RU" sz="1200" dirty="0"/>
              <a:t>60.       Что называют ядерными реакциями?</a:t>
            </a:r>
          </a:p>
          <a:p>
            <a:pPr lvl="0"/>
            <a:r>
              <a:rPr lang="ru-RU" sz="1200" dirty="0"/>
              <a:t>61.       Напишите ядерную реакцию получения протонов. Кто и когда</a:t>
            </a:r>
          </a:p>
          <a:p>
            <a:pPr lvl="0"/>
            <a:r>
              <a:rPr lang="ru-RU" sz="1200" dirty="0"/>
              <a:t>62.       осуществил эту реакцию?</a:t>
            </a:r>
          </a:p>
          <a:p>
            <a:pPr lvl="0"/>
            <a:r>
              <a:rPr lang="ru-RU" sz="1200" dirty="0"/>
              <a:t>63.       . Напишите ядерную реакцию получения нейтронов. Кто и когда осуществил эту реакцию?</a:t>
            </a:r>
          </a:p>
          <a:p>
            <a:pPr lvl="0"/>
            <a:r>
              <a:rPr lang="ru-RU" sz="1200" dirty="0"/>
              <a:t>64.        Напишите ядерную реакцию с использованием протонов. Когда была осуществлена эта реакция?</a:t>
            </a:r>
          </a:p>
          <a:p>
            <a:pPr lvl="0"/>
            <a:r>
              <a:rPr lang="ru-RU" sz="1200" dirty="0"/>
              <a:t>65.    Напишите ядерную реакцию с получением позитрона. Кто и когда ,	осуществил эту реакцию?</a:t>
            </a:r>
          </a:p>
          <a:p>
            <a:pPr lvl="0"/>
            <a:r>
              <a:rPr lang="ru-RU" sz="1200" dirty="0"/>
              <a:t>66.        Напишите ядерную реакцию деления урана. Кто и когда осуществил эту реакцию?</a:t>
            </a:r>
          </a:p>
          <a:p>
            <a:pPr lvl="0"/>
            <a:r>
              <a:rPr lang="ru-RU" sz="1200" dirty="0"/>
              <a:t>67.       Напишите ядерную реакцию синтеза легких ядер.</a:t>
            </a:r>
          </a:p>
          <a:p>
            <a:pPr lvl="0"/>
            <a:r>
              <a:rPr lang="ru-RU" sz="1200" dirty="0"/>
              <a:t>68.   Что называют энергетическим	выходом	ядерной	реакции?</a:t>
            </a:r>
          </a:p>
          <a:p>
            <a:pPr lvl="0"/>
            <a:r>
              <a:rPr lang="ru-RU" sz="1200" dirty="0"/>
              <a:t>69.   Как рассчитать энергетический выход	ядерной	реакции?</a:t>
            </a:r>
          </a:p>
          <a:p>
            <a:pPr lvl="0"/>
            <a:r>
              <a:rPr lang="ru-RU" sz="1200" dirty="0"/>
              <a:t>70.        В каких случаях ядерная реакция идет с поглощением энергии, а в каких - с выделением?</a:t>
            </a:r>
          </a:p>
          <a:p>
            <a:pPr lvl="0"/>
            <a:r>
              <a:rPr lang="ru-RU" sz="1200" dirty="0"/>
              <a:t>71.       Почему нейтрон используется для осуществления ядерной реакции деления тяжелых ядер?</a:t>
            </a:r>
          </a:p>
          <a:p>
            <a:pPr lvl="0"/>
            <a:r>
              <a:rPr lang="ru-RU" sz="1200" dirty="0"/>
              <a:t>72.        Какие нейтроны эффективнее? Почему?</a:t>
            </a:r>
          </a:p>
          <a:p>
            <a:pPr lvl="0"/>
            <a:r>
              <a:rPr lang="ru-RU" sz="1200" dirty="0"/>
              <a:t>73.        Напишите ядерную реакцию деления урана. Когда и кем она была осуществлена?</a:t>
            </a:r>
          </a:p>
          <a:p>
            <a:pPr lvl="0"/>
            <a:r>
              <a:rPr lang="ru-RU" sz="1200" dirty="0"/>
              <a:t>74.   Опишите механизм деления ядра урана.</a:t>
            </a:r>
          </a:p>
          <a:p>
            <a:pPr lvl="0"/>
            <a:r>
              <a:rPr lang="ru-RU" sz="1200" dirty="0"/>
              <a:t>75.   Что называют цепной ядерной реакцией</a:t>
            </a:r>
            <a:r>
              <a:rPr lang="ru-RU" sz="1200" dirty="0" smtClean="0"/>
              <a:t>?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81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9080" y="332656"/>
            <a:ext cx="4795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-35" dirty="0" smtClean="0">
                <a:solidFill>
                  <a:srgbClr val="FF0066"/>
                </a:solidFill>
                <a:latin typeface="Book Antiqua"/>
                <a:ea typeface="Book Antiqua"/>
                <a:cs typeface="Book Antiqua"/>
              </a:rPr>
              <a:t>II.   </a:t>
            </a:r>
            <a:r>
              <a:rPr lang="en-US" b="1" dirty="0" smtClean="0">
                <a:solidFill>
                  <a:srgbClr val="FF0066"/>
                </a:solidFill>
              </a:rPr>
              <a:t>ATOM   </a:t>
            </a:r>
            <a:r>
              <a:rPr lang="ru-RU" b="1" dirty="0" smtClean="0">
                <a:solidFill>
                  <a:srgbClr val="FF0066"/>
                </a:solidFill>
              </a:rPr>
              <a:t>БОРА</a:t>
            </a:r>
            <a:endParaRPr lang="ru-RU" dirty="0">
              <a:solidFill>
                <a:srgbClr val="FF0066"/>
              </a:solidFill>
            </a:endParaRPr>
          </a:p>
          <a:p>
            <a:pPr algn="ctr"/>
            <a:endParaRPr lang="ru-RU" b="1" spc="-35" dirty="0">
              <a:solidFill>
                <a:srgbClr val="FF0066"/>
              </a:solidFill>
              <a:latin typeface="Book Antiqua"/>
              <a:ea typeface="Book Antiqua"/>
              <a:cs typeface="Book Antiqu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3114762"/>
                  </p:ext>
                </p:extLst>
              </p:nvPr>
            </p:nvGraphicFramePr>
            <p:xfrm>
              <a:off x="323528" y="701988"/>
              <a:ext cx="8280920" cy="4633151"/>
            </p:xfrm>
            <a:graphic>
              <a:graphicData uri="http://schemas.openxmlformats.org/drawingml/2006/table">
                <a:tbl>
                  <a:tblPr/>
                  <a:tblGrid>
                    <a:gridCol w="8280920"/>
                  </a:tblGrid>
                  <a:tr h="4167172">
                    <a:tc>
                      <a:txBody>
                        <a:bodyPr/>
                        <a:lstStyle/>
                        <a:p>
                          <a:pPr marL="350838" lvl="0" indent="0" algn="just">
                            <a:lnSpc>
                              <a:spcPts val="800"/>
                            </a:lnSpc>
                            <a:spcBef>
                              <a:spcPts val="1800"/>
                            </a:spcBef>
                            <a:spcAft>
                              <a:spcPts val="1145"/>
                            </a:spcAft>
                            <a:buClr>
                              <a:srgbClr val="000000"/>
                            </a:buClr>
                            <a:buSzPts val="800"/>
                            <a:buFont typeface="+mj-lt"/>
                            <a:buNone/>
                            <a:tabLst>
                              <a:tab pos="139065" algn="l"/>
                            </a:tabLst>
                          </a:pPr>
                          <a:r>
                            <a:rPr lang="en-US" sz="1400" b="1" u="none" strike="noStrike" spc="2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1.</a:t>
                          </a:r>
                          <a:r>
                            <a:rPr lang="en-US" sz="1400" b="1" u="none" strike="noStrike" spc="2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       </a:t>
                          </a:r>
                          <a:r>
                            <a:rPr lang="en-US" sz="1400" b="1" u="none" strike="noStrike" spc="2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1913 </a:t>
                          </a:r>
                          <a:r>
                            <a:rPr lang="ru-RU" sz="1400" b="1" u="none" strike="noStrike" spc="2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г., постулаты Бора.</a:t>
                          </a:r>
                          <a:endParaRPr lang="ru-RU" sz="1400" b="1" u="none" strike="noStrike" spc="35" dirty="0" smtClean="0"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lvl="0" indent="0" algn="just">
                            <a:lnSpc>
                              <a:spcPts val="800"/>
                            </a:lnSpc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800"/>
                            <a:buFont typeface="+mj-lt"/>
                            <a:buNone/>
                            <a:tabLst>
                              <a:tab pos="139065" algn="l"/>
                            </a:tabLst>
                          </a:pPr>
                          <a:r>
                            <a:rPr lang="en-US" sz="1400" b="1" u="none" strike="noStrike" spc="2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          I</a:t>
                          </a:r>
                          <a:r>
                            <a:rPr lang="en-US" sz="1400" b="1" u="none" strike="noStrike" spc="2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ru-RU" sz="1400" b="1" u="none" strike="noStrike" spc="2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постулат </a:t>
                          </a:r>
                          <a:r>
                            <a:rPr lang="ru-RU" sz="1400" u="none" strike="noStrike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- постулат стационарных состояний</a:t>
                          </a:r>
                          <a:endParaRPr lang="en-US" sz="1400" u="none" strike="noStrike" spc="35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lvl="0" indent="0" algn="just">
                            <a:lnSpc>
                              <a:spcPts val="800"/>
                            </a:lnSpc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800"/>
                            <a:buFont typeface="+mj-lt"/>
                            <a:buNone/>
                            <a:tabLst>
                              <a:tab pos="139065" algn="l"/>
                            </a:tabLst>
                          </a:pPr>
                          <a:endParaRPr lang="en-US" sz="1400" u="none" strike="noStrike" spc="35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lvl="0" indent="0" algn="just">
                            <a:lnSpc>
                              <a:spcPts val="800"/>
                            </a:lnSpc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800"/>
                            <a:buFont typeface="+mj-lt"/>
                            <a:buNone/>
                            <a:tabLst>
                              <a:tab pos="139065" algn="l"/>
                            </a:tabLst>
                          </a:pPr>
                          <a:endParaRPr lang="en-US" sz="1400" u="none" strike="noStrike" spc="35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marR="0" lvl="0" indent="0" algn="l" defTabSz="914400" rtl="0" eaLnBrk="1" fontAlgn="auto" latinLnBrk="0" hangingPunct="1">
                            <a:lnSpc>
                              <a:spcPts val="8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u="none" strike="noStrike" spc="2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          II</a:t>
                          </a:r>
                          <a:r>
                            <a:rPr lang="en-US" sz="1400" b="1" u="none" strike="noStrike" spc="2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400" b="1" u="none" strike="noStrike" spc="2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постулат </a:t>
                          </a:r>
                          <a:r>
                            <a:rPr lang="ru-RU" sz="1400" u="none" strike="noStrike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- правило частот:</a:t>
                          </a:r>
                          <a:r>
                            <a:rPr lang="en-US" sz="1400" u="none" strike="noStrike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u="none" strike="noStrike" spc="35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pc="35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u="none" strike="noStrike" spc="35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𝑘𝑛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u="none" strike="noStrike" spc="35" dirty="0" smtClean="0"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Е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ru-RU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ru-RU" sz="1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Е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en-US" sz="1400" u="none" strike="noStrike" spc="35" dirty="0" smtClean="0"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marR="0" lvl="0" indent="0" algn="l" defTabSz="914400" rtl="0" eaLnBrk="1" fontAlgn="auto" latinLnBrk="0" hangingPunct="1">
                            <a:lnSpc>
                              <a:spcPts val="8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u="none" strike="noStrike" spc="35" dirty="0" smtClean="0"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marR="228600" indent="0" algn="l">
                            <a:lnSpc>
                              <a:spcPts val="935"/>
                            </a:lnSpc>
                            <a:spcAft>
                              <a:spcPts val="0"/>
                            </a:spcAft>
                          </a:pPr>
                          <a:endParaRPr lang="en-US" sz="1400" spc="35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marR="228600" indent="0" algn="l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Здесь </a:t>
                          </a:r>
                          <a:r>
                            <a:rPr lang="en-US" sz="1400" i="1" spc="33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kun-</a:t>
                          </a:r>
                          <a:r>
                            <a:rPr lang="en-US" sz="1400" i="1" spc="33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номера стационарных состояний, или </a:t>
                          </a:r>
                          <a:r>
                            <a:rPr lang="ru-RU" sz="1400" i="1" spc="1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главные квантовые числа.</a:t>
                          </a:r>
                          <a:endParaRPr lang="ru-RU" sz="1400" spc="25" dirty="0" smtClean="0"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indent="0" algn="just">
                            <a:lnSpc>
                              <a:spcPct val="100000"/>
                            </a:lnSpc>
                            <a:spcAft>
                              <a:spcPts val="1120"/>
                            </a:spcAft>
                          </a:pP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Если </a:t>
                          </a:r>
                          <a:r>
                            <a:rPr lang="ru-RU" sz="1400" i="1" spc="15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Е</a:t>
                          </a:r>
                          <a:r>
                            <a:rPr lang="ru-RU" sz="1400" i="1" spc="15" baseline="-2500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к</a:t>
                          </a:r>
                          <a:r>
                            <a:rPr lang="ru-RU" sz="1400" i="1" spc="1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&gt; </a:t>
                          </a:r>
                          <a:r>
                            <a:rPr lang="ru-RU" sz="1400" i="1" spc="15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Е</a:t>
                          </a:r>
                          <a:r>
                            <a:rPr lang="ru-RU" sz="1400" i="1" spc="15" baseline="-2500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п</a:t>
                          </a:r>
                          <a:r>
                            <a:rPr lang="ru-RU" sz="1400" i="1" spc="1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-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излучение фотона, если </a:t>
                          </a:r>
                          <a:r>
                            <a:rPr lang="ru-RU" sz="1400" i="1" spc="15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Е</a:t>
                          </a:r>
                          <a:r>
                            <a:rPr lang="ru-RU" sz="1400" i="1" spc="15" baseline="-2500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к</a:t>
                          </a:r>
                          <a:r>
                            <a:rPr lang="ru-RU" sz="1400" i="1" spc="1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&lt; </a:t>
                          </a:r>
                          <a:r>
                            <a:rPr lang="ru-RU" sz="1400" i="1" spc="15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Е</a:t>
                          </a:r>
                          <a:r>
                            <a:rPr lang="ru-RU" sz="1400" i="1" spc="15" baseline="-2500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п</a:t>
                          </a:r>
                          <a:r>
                            <a:rPr lang="ru-RU" sz="1400" i="1" spc="1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-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поглощение фотона.</a:t>
                          </a:r>
                          <a:endParaRPr lang="ru-RU" sz="1400" spc="25" dirty="0" smtClean="0"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marR="0" lvl="0" indent="0" algn="l" defTabSz="914400" rtl="0" eaLnBrk="1" fontAlgn="auto" latinLnBrk="0" hangingPunct="1">
                            <a:lnSpc>
                              <a:spcPts val="8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u="none" strike="noStrike" spc="35" dirty="0" smtClean="0"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indent="0" algn="just">
                            <a:lnSpc>
                              <a:spcPts val="800"/>
                            </a:lnSpc>
                            <a:spcBef>
                              <a:spcPts val="1200"/>
                            </a:spcBef>
                            <a:spcAft>
                              <a:spcPts val="915"/>
                            </a:spcAft>
                          </a:pPr>
                          <a:r>
                            <a:rPr lang="en-US" sz="1400" b="1" u="none" strike="noStrike" spc="35" dirty="0" smtClean="0"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2.</a:t>
                          </a:r>
                          <a:r>
                            <a:rPr lang="en-US" sz="1400" b="1" u="none" strike="noStrike" spc="35" baseline="0" dirty="0" smtClean="0"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400" b="1" u="none" strike="noStrike" spc="2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Модель атома водорода по Бору</a:t>
                          </a:r>
                          <a:endParaRPr lang="en-US" sz="1400" b="1" u="none" strike="noStrike" spc="2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indent="0" algn="just">
                            <a:lnSpc>
                              <a:spcPts val="800"/>
                            </a:lnSpc>
                            <a:spcBef>
                              <a:spcPts val="1200"/>
                            </a:spcBef>
                            <a:spcAft>
                              <a:spcPts val="915"/>
                            </a:spcAft>
                          </a:pPr>
                          <a:r>
                            <a:rPr lang="en-US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(n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ru-RU" sz="1400" spc="-10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Georgia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) </a:t>
                          </a:r>
                          <a:r>
                            <a:rPr lang="en-US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,  r</a:t>
                          </a:r>
                          <a:r>
                            <a:rPr lang="ru-RU" sz="1400" spc="75" dirty="0" smtClean="0"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n-US" sz="1400" spc="75" dirty="0" smtClean="0"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ru-RU" sz="1400" spc="75" dirty="0" smtClean="0"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</a:rPr>
                            <a:t>,5 •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i="1" spc="75" smtClean="0"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pc="75" smtClean="0"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spc="75" smtClean="0"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  <m:r>
                                <a:rPr lang="en-US" sz="1400" b="0" i="1" spc="75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м, </a:t>
                          </a:r>
                          <a:r>
                            <a:rPr lang="en-US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     </a:t>
                          </a:r>
                          <a:r>
                            <a:rPr lang="ru-RU" sz="1400" i="1" spc="1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Е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ru-RU" sz="1400" spc="75" dirty="0" smtClean="0"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</a:rPr>
                            <a:t>-13,55 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эВ </a:t>
                          </a:r>
                          <a:r>
                            <a:rPr lang="ru-RU" sz="1400" spc="75" dirty="0" smtClean="0"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</a:rPr>
                            <a:t>(1 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эВ = </a:t>
                          </a:r>
                          <a:r>
                            <a:rPr lang="ru-RU" sz="1400" spc="75" dirty="0" smtClean="0"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</a:rPr>
                            <a:t>1,6 •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i="1" spc="75" smtClean="0"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pc="75" smtClean="0"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spc="75" smtClean="0"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Дж).</a:t>
                          </a:r>
                          <a:endParaRPr lang="ru-RU" sz="1400" spc="75" dirty="0" smtClean="0"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</a:endParaRPr>
                        </a:p>
                        <a:p>
                          <a:pPr marL="350838" marR="1727200" indent="0" algn="l">
                            <a:lnSpc>
                              <a:spcPts val="105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 spc="1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п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= 1 - основное энергетическое состояние, </a:t>
                          </a:r>
                          <a:endParaRPr lang="en-US" sz="1400" spc="35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marR="1727200" indent="0" algn="l">
                            <a:lnSpc>
                              <a:spcPts val="1055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i="1" spc="1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ru-RU" sz="1400" i="1" spc="1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&gt;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1 - возбужденное состояние (</a:t>
                          </a:r>
                          <a14:m>
                            <m:oMath xmlns:m="http://schemas.openxmlformats.org/officeDocument/2006/math">
                              <m:r>
                                <a:rPr lang="ru-RU" sz="1400" i="1" spc="35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oMath>
                          </a14:m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pc="35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pc="35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spc="35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2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с).</a:t>
                          </a:r>
                          <a:endParaRPr lang="ru-RU" sz="1200" spc="25" dirty="0" smtClean="0"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indent="0"/>
                          <a:endParaRPr lang="ru-RU" sz="1400" b="0" i="1" u="none" strike="noStrike" spc="35" dirty="0" smtClean="0"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indent="0"/>
                          <a:r>
                            <a:rPr lang="ru-RU" sz="1400" b="0" i="1" u="none" strike="noStrike" spc="35" dirty="0" smtClean="0"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ВОДОРОД                                </a:t>
                          </a:r>
                        </a:p>
                        <a:p>
                          <a:pPr marL="350838" indent="0"/>
                          <a:r>
                            <a:rPr lang="ru-RU" sz="1400" b="0" i="1" u="none" strike="noStrike" spc="35" dirty="0" smtClean="0"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                               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0" i="1" u="none" strike="noStrike" spc="35" smtClean="0"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u="none" strike="noStrike" spc="35" smtClean="0"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u="none" strike="noStrike" spc="35" smtClean="0">
                                      <a:effectLst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𝑘𝑛</m:t>
                                  </m:r>
                                </m:sub>
                              </m:sSub>
                              <m:r>
                                <a:rPr lang="en-US" sz="1400" b="0" i="1" u="none" strike="noStrike" spc="35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1400" b="0" i="1" u="none" strike="noStrike" spc="35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en-US" sz="1400" b="0" i="1" u="none" strike="noStrike" spc="35" smtClean="0"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f>
                                <m:fPr>
                                  <m:ctrlPr>
                                    <a:rPr lang="ru-RU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1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1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  -</a:t>
                          </a:r>
                          <a:r>
                            <a:rPr lang="ru-RU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формула </a:t>
                          </a:r>
                          <a:r>
                            <a:rPr lang="ru-RU" sz="14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Бальмера</a:t>
                          </a:r>
                          <a:r>
                            <a:rPr lang="ru-RU" sz="140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– Ридберга (</a:t>
                          </a:r>
                          <a:r>
                            <a:rPr lang="en-US" sz="140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 = n+1,n+2,n+3, …</a:t>
                          </a:r>
                          <a:r>
                            <a:rPr lang="ru-RU" sz="140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40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350838" indent="0"/>
                          <a:endParaRPr lang="en-US" sz="140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350838" indent="0"/>
                          <a:endParaRPr lang="ru-RU" sz="14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350838" marR="0" lvl="0" indent="0" algn="l" defTabSz="914400" rtl="0" eaLnBrk="1" fontAlgn="auto" latinLnBrk="0" hangingPunct="1">
                            <a:lnSpc>
                              <a:spcPts val="8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0" i="1" u="none" strike="noStrike" spc="35" dirty="0" smtClean="0"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i="1" spc="1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п =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1 - серия </a:t>
                          </a:r>
                          <a:r>
                            <a:rPr lang="ru-RU" sz="1400" spc="35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Лаймана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-</a:t>
                          </a:r>
                          <a:r>
                            <a:rPr lang="en-US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ультрафиолетовое,</a:t>
                          </a:r>
                          <a:b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</a:br>
                          <a:r>
                            <a:rPr lang="ru-RU" sz="1400" i="1" spc="1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п = 2 -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серия </a:t>
                          </a:r>
                          <a:r>
                            <a:rPr lang="ru-RU" sz="1400" spc="35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Бальмера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- видимое,</a:t>
                          </a:r>
                          <a:b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</a:br>
                          <a:r>
                            <a:rPr lang="ru-RU" sz="1400" i="1" spc="1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п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= 3 - серия </a:t>
                          </a:r>
                          <a:r>
                            <a:rPr lang="ru-RU" sz="1400" spc="35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Пашена</a:t>
                          </a:r>
                          <a:r>
                            <a:rPr lang="ru-RU" sz="1400" spc="35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- инфракрасное и т.д.</a:t>
                          </a:r>
                          <a:endParaRPr lang="ru-RU" sz="1400" spc="25" dirty="0" smtClean="0"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50838" marR="0" lvl="0" indent="0" algn="l" defTabSz="914400" rtl="0" eaLnBrk="1" fontAlgn="auto" latinLnBrk="0" hangingPunct="1">
                            <a:lnSpc>
                              <a:spcPts val="8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400" b="1" u="none" strike="noStrike" spc="35" dirty="0" smtClean="0">
                            <a:effectLst/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3114762"/>
                  </p:ext>
                </p:extLst>
              </p:nvPr>
            </p:nvGraphicFramePr>
            <p:xfrm>
              <a:off x="323528" y="701988"/>
              <a:ext cx="8280920" cy="4670616"/>
            </p:xfrm>
            <a:graphic>
              <a:graphicData uri="http://schemas.openxmlformats.org/drawingml/2006/table">
                <a:tbl>
                  <a:tblPr/>
                  <a:tblGrid>
                    <a:gridCol w="8280920"/>
                  </a:tblGrid>
                  <a:tr h="467061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t="-3003" r="-74" b="-13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57200" y="38115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68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68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68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68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68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68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68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68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68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68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68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688" algn="l"/>
              </a:tabLst>
            </a:pPr>
            <a: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/>
            </a:r>
            <a:b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36000"/>
                    </a14:imgEffect>
                  </a14:imgLayer>
                </a14:imgProps>
              </a:ext>
            </a:extLst>
          </a:blip>
          <a:srcRect l="58546" t="45860" r="33039" b="45541"/>
          <a:stretch/>
        </p:blipFill>
        <p:spPr bwMode="auto">
          <a:xfrm>
            <a:off x="899592" y="3811588"/>
            <a:ext cx="1512168" cy="655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 contrast="39000"/>
                    </a14:imgEffect>
                  </a14:imgLayer>
                </a14:imgProps>
              </a:ext>
            </a:extLst>
          </a:blip>
          <a:srcRect l="58546" t="65605" r="30562" b="10828"/>
          <a:stretch/>
        </p:blipFill>
        <p:spPr bwMode="auto">
          <a:xfrm>
            <a:off x="4644008" y="4667462"/>
            <a:ext cx="1749513" cy="1787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 contrast="37000"/>
                    </a14:imgEffect>
                  </a14:imgLayer>
                </a14:imgProps>
              </a:ext>
            </a:extLst>
          </a:blip>
          <a:srcRect l="78061" t="64331" r="11194" b="10828"/>
          <a:stretch/>
        </p:blipFill>
        <p:spPr bwMode="auto">
          <a:xfrm>
            <a:off x="6660232" y="4653136"/>
            <a:ext cx="1727452" cy="1716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Стрелка вверх 17">
            <a:hlinkClick r:id="rId7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052296" y="671225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ПОЯСНЕНИЕ</a:t>
            </a: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ЗАДАНИЕ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/>
              <a:t>76.       Что называют коэффициентом размножения нейтронов?</a:t>
            </a:r>
          </a:p>
          <a:p>
            <a:pPr lvl="0"/>
            <a:r>
              <a:rPr lang="ru-RU" sz="1200" dirty="0"/>
              <a:t>77.       Нарисуйте и объясните процессы, происходящие при цепной ядерной реакции.</a:t>
            </a:r>
          </a:p>
          <a:p>
            <a:pPr lvl="0"/>
            <a:r>
              <a:rPr lang="ru-RU" sz="1200" dirty="0"/>
              <a:t>78.   Перечислите условия протекания цепной ядерной реакции в уране-235.</a:t>
            </a:r>
          </a:p>
          <a:p>
            <a:pPr lvl="0"/>
            <a:r>
              <a:rPr lang="ru-RU" sz="1200" dirty="0"/>
              <a:t>79.   Что называют ядерным реактором?</a:t>
            </a:r>
          </a:p>
          <a:p>
            <a:pPr lvl="0"/>
            <a:r>
              <a:rPr lang="ru-RU" sz="1200" dirty="0"/>
              <a:t>80.   Назовите основные элементы ядерного реактора и их назначение.</a:t>
            </a:r>
          </a:p>
          <a:p>
            <a:pPr lvl="0"/>
            <a:r>
              <a:rPr lang="ru-RU" sz="1200" dirty="0"/>
              <a:t>81.   Расскажите о превращении внутриядерной энергии в электрическую на АЭС.</a:t>
            </a:r>
          </a:p>
          <a:p>
            <a:pPr lvl="0"/>
            <a:r>
              <a:rPr lang="ru-RU" sz="1200" dirty="0"/>
              <a:t>82.   В чем особенности реакторов на быстрых нейтронах?</a:t>
            </a:r>
          </a:p>
          <a:p>
            <a:pPr lvl="0"/>
            <a:r>
              <a:rPr lang="ru-RU" sz="1200" dirty="0"/>
              <a:t>83.   В чем преимущества и недостатки АЭС?</a:t>
            </a:r>
          </a:p>
          <a:p>
            <a:pPr lvl="0"/>
            <a:r>
              <a:rPr lang="ru-RU" sz="1200" dirty="0"/>
              <a:t>84.   Какие реакции называют термоядерными?</a:t>
            </a:r>
          </a:p>
          <a:p>
            <a:pPr lvl="0"/>
            <a:r>
              <a:rPr lang="ru-RU" sz="1200" dirty="0"/>
              <a:t>85.   Чем объяснить, что при синтезе легких ядер выделяется энергия?</a:t>
            </a:r>
          </a:p>
          <a:p>
            <a:pPr lvl="0"/>
            <a:r>
              <a:rPr lang="ru-RU" sz="1200" dirty="0"/>
              <a:t>86.       Каковы условия осуществления ядерной реакции синтеза?</a:t>
            </a:r>
          </a:p>
          <a:p>
            <a:pPr lvl="0"/>
            <a:r>
              <a:rPr lang="ru-RU" sz="1200" dirty="0"/>
              <a:t>87.       Приведите примеры термоядерных реакций и напишите их уравнения.</a:t>
            </a:r>
          </a:p>
          <a:p>
            <a:pPr lvl="0"/>
            <a:r>
              <a:rPr lang="ru-RU" sz="1200" dirty="0"/>
              <a:t>88.       Какое воздействие производит радиоактивное излучение на живой организм?</a:t>
            </a:r>
          </a:p>
          <a:p>
            <a:pPr lvl="0"/>
            <a:r>
              <a:rPr lang="ru-RU" sz="1200" dirty="0"/>
              <a:t>89.   Что называют поглощенной дозой излучения?</a:t>
            </a:r>
          </a:p>
          <a:p>
            <a:pPr lvl="0"/>
            <a:r>
              <a:rPr lang="ru-RU" sz="1200" dirty="0"/>
              <a:t>90.       Какая формула выражает смысл данного понятия? Какова единица измерения поглощенной дозы излучения?</a:t>
            </a:r>
          </a:p>
          <a:p>
            <a:pPr lvl="0"/>
            <a:r>
              <a:rPr lang="ru-RU" sz="1200" dirty="0"/>
              <a:t>91.       Какая существует внесистемная единица измерения дозы излучения?</a:t>
            </a:r>
          </a:p>
          <a:p>
            <a:pPr lvl="0"/>
            <a:r>
              <a:rPr lang="ru-RU" sz="1200" dirty="0"/>
              <a:t>92.   Какие меры принимаются для защиты живых организмов от излучения</a:t>
            </a:r>
            <a:r>
              <a:rPr lang="ru-RU" sz="1200" dirty="0" smtClean="0"/>
              <a:t>?</a:t>
            </a:r>
            <a:endParaRPr lang="ru-RU" sz="1200" dirty="0"/>
          </a:p>
        </p:txBody>
      </p:sp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3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508" y="548680"/>
            <a:ext cx="2341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-35" dirty="0" smtClean="0">
                <a:solidFill>
                  <a:srgbClr val="FF0066"/>
                </a:solidFill>
                <a:ea typeface="Book Antiqua"/>
                <a:cs typeface="Book Antiqua"/>
              </a:rPr>
              <a:t>XII.</a:t>
            </a:r>
            <a:r>
              <a:rPr lang="ru-RU" b="1" spc="-35" dirty="0" smtClean="0">
                <a:solidFill>
                  <a:srgbClr val="FF0066"/>
                </a:solidFill>
                <a:ea typeface="Book Antiqua"/>
                <a:cs typeface="Book Antiqua"/>
              </a:rPr>
              <a:t>    ЛИТЕРАТУРА</a:t>
            </a:r>
            <a:endParaRPr lang="ru-RU" b="1" spc="-35" dirty="0">
              <a:solidFill>
                <a:srgbClr val="FF0066"/>
              </a:solidFill>
              <a:ea typeface="Book Antiqua"/>
              <a:cs typeface="Book Antiqua"/>
            </a:endParaRPr>
          </a:p>
        </p:txBody>
      </p:sp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1628800"/>
            <a:ext cx="78767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Физика. 11 класс: учеб. для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организаций (базовый и углублённый уровни)/ С. А. Тихомирова, Б. М. Яворский. – 7- е изд., стер. – М.: Мнемозина, 2016. – 319с. ил.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ISBN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46-03634-0 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/>
              <a:t>Приложение «Физика» к газете «Первое сентября» / №21. июнь, 1999 </a:t>
            </a:r>
            <a:r>
              <a:rPr lang="ru-RU" sz="1600" dirty="0" err="1"/>
              <a:t>Рег</a:t>
            </a:r>
            <a:r>
              <a:rPr lang="ru-RU" sz="1600" dirty="0"/>
              <a:t> № 010517</a:t>
            </a: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57200" y="379253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1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</a:tabLst>
            </a:pPr>
            <a: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/>
            </a:r>
            <a:b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3157" y="188640"/>
                <a:ext cx="8640960" cy="625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pc="-35" dirty="0">
                    <a:solidFill>
                      <a:srgbClr val="FF0066"/>
                    </a:solidFill>
                    <a:latin typeface="Book Antiqua"/>
                    <a:ea typeface="Book Antiqua"/>
                    <a:cs typeface="Book Antiqua"/>
                  </a:rPr>
                  <a:t>III</a:t>
                </a:r>
                <a:r>
                  <a:rPr lang="en-US" b="1" spc="-35" dirty="0" smtClean="0">
                    <a:solidFill>
                      <a:srgbClr val="FF0066"/>
                    </a:solidFill>
                    <a:latin typeface="Book Antiqua"/>
                    <a:ea typeface="Book Antiqua"/>
                    <a:cs typeface="Book Antiqua"/>
                  </a:rPr>
                  <a:t>.    </a:t>
                </a:r>
                <a:r>
                  <a:rPr lang="ru-RU" b="1" spc="-35" dirty="0" smtClean="0">
                    <a:solidFill>
                      <a:srgbClr val="FF0066"/>
                    </a:solidFill>
                    <a:latin typeface="Book Antiqua"/>
                    <a:ea typeface="Book Antiqua"/>
                    <a:cs typeface="Book Antiqua"/>
                  </a:rPr>
                  <a:t>МЕТОДЫ     РЕГИСТРАЦИИ</a:t>
                </a:r>
              </a:p>
              <a:p>
                <a:r>
                  <a:rPr lang="ru-RU" sz="1400" b="1" spc="20" dirty="0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1.               1908 </a:t>
                </a:r>
                <a:r>
                  <a:rPr lang="ru-RU" sz="1400" b="1" spc="20" dirty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г., счетчик Гейгера—Мюллера</a:t>
                </a:r>
                <a:r>
                  <a:rPr lang="ru-RU" sz="1400" b="1" spc="20" dirty="0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. </a:t>
                </a:r>
              </a:p>
              <a:p>
                <a:pPr marL="5022850">
                  <a:tabLst>
                    <a:tab pos="6100763" algn="l"/>
                  </a:tabLst>
                </a:pP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эффективность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022850">
                  <a:tabLst>
                    <a:tab pos="6100763" algn="l"/>
                  </a:tabLst>
                </a:pP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регистрации;</a:t>
                </a:r>
              </a:p>
              <a:p>
                <a:pPr marL="5022850">
                  <a:tabLst>
                    <a:tab pos="6100763" algn="l"/>
                  </a:tabLs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точность 10 000 частиц/с;</a:t>
                </a:r>
              </a:p>
              <a:p>
                <a:pPr marL="5022850">
                  <a:tabLst>
                    <a:tab pos="6100763" algn="l"/>
                  </a:tabLs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склады;</a:t>
                </a:r>
              </a:p>
              <a:p>
                <a:pPr marL="5022850">
                  <a:tabLst>
                    <a:tab pos="6100763" algn="l"/>
                  </a:tabLs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атомоходы;</a:t>
                </a:r>
              </a:p>
              <a:p>
                <a:pPr marL="1787525">
                  <a:tabLst>
                    <a:tab pos="6100763" algn="l"/>
                  </a:tabLst>
                </a:pPr>
                <a:r>
                  <a:rPr lang="ru-RU" sz="1400" i="1" dirty="0"/>
                  <a:t>Основан на ударной </a:t>
                </a:r>
                <a:r>
                  <a:rPr lang="ru-RU" sz="1400" i="1" dirty="0" smtClean="0"/>
                  <a:t>ионизации                 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руды</a:t>
                </a:r>
                <a:r>
                  <a:rPr lang="ru-RU" sz="1400" dirty="0" smtClean="0"/>
                  <a:t>.</a:t>
                </a:r>
              </a:p>
              <a:p>
                <a:r>
                  <a:rPr lang="ru-RU" sz="1400" b="1" spc="20" dirty="0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2. </a:t>
                </a:r>
                <a:r>
                  <a:rPr lang="ru-RU" sz="1400" b="1" spc="20" dirty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1912 г., камера </a:t>
                </a:r>
                <a:r>
                  <a:rPr lang="ru-RU" sz="1400" b="1" spc="20" dirty="0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Вильсона</a:t>
                </a:r>
              </a:p>
              <a:p>
                <a:pPr marL="4121150"/>
                <a:r>
                  <a:rPr lang="ru-RU" sz="1400" b="1" spc="20" dirty="0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Поршень 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—&gt;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давление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—&gt;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температура </a:t>
                </a:r>
              </a:p>
              <a:p>
                <a:pPr marL="4121150"/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Адиабатный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процесс - пересыщенный пар. </a:t>
                </a:r>
                <a:endPara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121150"/>
                <a:r>
                  <a:rPr lang="ru-RU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Ионы </a:t>
                </a:r>
                <a:r>
                  <a:rPr lang="ru-RU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центры конденсации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треки. </a:t>
                </a:r>
                <a:endParaRPr lang="ru-RU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/>
                <a:endParaRPr lang="ru-RU" sz="140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355600"/>
                <a:endParaRPr lang="ru-RU" sz="1400" i="0" u="sng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3556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400" i="0" u="sng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14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-частица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сплошной толстый трек, </a:t>
                </a:r>
                <a:r>
                  <a:rPr lang="ru-RU" sz="1400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протон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тонкий трек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</a:t>
                </a:r>
                <a:r>
                  <a:rPr lang="ru-RU" sz="1400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электрон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пунктирный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трек</a:t>
                </a:r>
              </a:p>
              <a:p>
                <a:pPr algn="ctr"/>
                <a:r>
                  <a:rPr lang="ru-RU" sz="1400" i="1" dirty="0" err="1"/>
                  <a:t>П.Л.Капица</a:t>
                </a:r>
                <a:r>
                  <a:rPr lang="ru-RU" sz="1400" i="1" dirty="0"/>
                  <a:t>, </a:t>
                </a:r>
                <a:r>
                  <a:rPr lang="ru-RU" sz="1400" i="1" dirty="0" err="1"/>
                  <a:t>Д.В.Скобельцин</a:t>
                </a:r>
                <a:r>
                  <a:rPr lang="ru-RU" sz="1400" i="1" dirty="0"/>
                  <a:t> - магнитное </a:t>
                </a:r>
                <a:r>
                  <a:rPr lang="ru-RU" sz="1400" i="1" dirty="0" smtClean="0"/>
                  <a:t>поле!</a:t>
                </a:r>
                <a:endParaRPr lang="ru-RU" sz="1400" dirty="0" smtClean="0"/>
              </a:p>
              <a:p>
                <a:endParaRPr lang="ru-RU" sz="1400" b="1" dirty="0" smtClean="0"/>
              </a:p>
              <a:p>
                <a:pPr marL="1588" marR="38100" algn="just">
                  <a:lnSpc>
                    <a:spcPts val="1055"/>
                  </a:lnSpc>
                  <a:spcAft>
                    <a:spcPts val="0"/>
                  </a:spcAft>
                </a:pPr>
                <a:r>
                  <a:rPr lang="ru-RU" sz="1400" b="1" dirty="0" smtClean="0">
                    <a:latin typeface="Bookman Old Style" panose="02050604050505020204" pitchFamily="18" charset="0"/>
                  </a:rPr>
                  <a:t>3.  1952 г.,  </a:t>
                </a:r>
                <a:r>
                  <a:rPr lang="ru-RU" sz="1400" b="1" dirty="0" err="1" smtClean="0">
                    <a:latin typeface="Bookman Old Style" panose="02050604050505020204" pitchFamily="18" charset="0"/>
                  </a:rPr>
                  <a:t>А.Глезер</a:t>
                </a:r>
                <a:r>
                  <a:rPr lang="ru-RU" sz="1400" b="1" dirty="0" smtClean="0">
                    <a:latin typeface="Bookman Old Style" panose="02050604050505020204" pitchFamily="18" charset="0"/>
                  </a:rPr>
                  <a:t> (США), пузырьковая камера</a:t>
                </a:r>
                <a:r>
                  <a:rPr lang="ru-RU" sz="1400" dirty="0" smtClean="0"/>
                  <a:t>.</a:t>
                </a:r>
                <a:r>
                  <a:rPr lang="ru-RU" sz="1400" spc="1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</a:p>
              <a:p>
                <a:pPr marL="1600200" marR="38100" indent="-342900" algn="just">
                  <a:lnSpc>
                    <a:spcPts val="1055"/>
                  </a:lnSpc>
                  <a:spcAft>
                    <a:spcPts val="0"/>
                  </a:spcAft>
                  <a:buAutoNum type="arabicPeriod" startAt="3"/>
                </a:pPr>
                <a:endParaRPr lang="ru-RU" sz="1400" spc="1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4121150" marR="38100" algn="just">
                  <a:spcAft>
                    <a:spcPts val="0"/>
                  </a:spcAft>
                </a:pPr>
                <a:r>
                  <a:rPr lang="ru-RU" sz="1400" spc="1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Поршень </a:t>
                </a:r>
                <a:r>
                  <a:rPr lang="ru-RU" sz="1400" spc="3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— </a:t>
                </a:r>
                <a:r>
                  <a:rPr lang="ru-RU" sz="1400" spc="1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давление  </a:t>
                </a:r>
                <a:r>
                  <a:rPr lang="ru-RU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—&gt; </a:t>
                </a:r>
                <a:r>
                  <a:rPr lang="ru-RU" sz="1400" spc="1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перегретая жидкость.</a:t>
                </a:r>
                <a:br>
                  <a:rPr lang="ru-RU" sz="1400" spc="1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</a:br>
                <a:r>
                  <a:rPr lang="ru-RU" sz="1400" spc="1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Ионы - центры парообразования</a:t>
                </a:r>
                <a:r>
                  <a:rPr lang="ru-RU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- </a:t>
                </a:r>
                <a:r>
                  <a:rPr lang="ru-RU" sz="1400" spc="1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треки.</a:t>
                </a:r>
              </a:p>
              <a:p>
                <a:pPr marL="4121150" marR="30480" algn="just">
                  <a:spcAft>
                    <a:spcPts val="0"/>
                  </a:spcAft>
                </a:pPr>
                <a:r>
                  <a:rPr lang="ru-RU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Время наблюдения больше!</a:t>
                </a:r>
                <a:endParaRPr lang="ru-RU" sz="1400" spc="2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4121150"/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ts val="800"/>
                  </a:lnSpc>
                  <a:spcAft>
                    <a:spcPts val="890"/>
                  </a:spcAft>
                  <a:buClr>
                    <a:srgbClr val="000000"/>
                  </a:buClr>
                  <a:buSzPts val="800"/>
                  <a:tabLst>
                    <a:tab pos="261620" algn="l"/>
                  </a:tabLst>
                </a:pPr>
                <a:endParaRPr lang="ru-RU" sz="1400" b="1" spc="20" dirty="0" smtClean="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</a:endParaRPr>
              </a:p>
              <a:p>
                <a:pPr lvl="0" algn="just">
                  <a:lnSpc>
                    <a:spcPts val="800"/>
                  </a:lnSpc>
                  <a:spcAft>
                    <a:spcPts val="890"/>
                  </a:spcAft>
                  <a:buClr>
                    <a:srgbClr val="000000"/>
                  </a:buClr>
                  <a:buSzPts val="800"/>
                  <a:tabLst>
                    <a:tab pos="261620" algn="l"/>
                  </a:tabLst>
                </a:pPr>
                <a:r>
                  <a:rPr lang="ru-RU" sz="1400" b="1" spc="20" dirty="0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4.  1928 </a:t>
                </a:r>
                <a:r>
                  <a:rPr lang="ru-RU" sz="1400" b="1" spc="20" dirty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г., </a:t>
                </a:r>
                <a:r>
                  <a:rPr lang="ru-RU" sz="1400" spc="35" dirty="0" err="1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Л.В.Мысовский</a:t>
                </a:r>
                <a:r>
                  <a:rPr lang="ru-RU" sz="1400" spc="35" dirty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, </a:t>
                </a:r>
                <a:r>
                  <a:rPr lang="ru-RU" sz="1400" spc="35" dirty="0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А. П. Жданов</a:t>
                </a:r>
                <a:r>
                  <a:rPr lang="ru-RU" sz="1400" spc="35" dirty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, метод толстослойных </a:t>
                </a:r>
                <a:r>
                  <a:rPr lang="ru-RU" sz="1400" spc="35" dirty="0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фотоэмульсии</a:t>
                </a:r>
                <a:endParaRPr lang="ru-RU" sz="1400" spc="35" dirty="0">
                  <a:latin typeface="Book Antiqua"/>
                  <a:ea typeface="Book Antiqua"/>
                  <a:cs typeface="Book Antiqua"/>
                </a:endParaRPr>
              </a:p>
              <a:p>
                <a:pPr marL="101600" marR="254000" indent="-241300">
                  <a:lnSpc>
                    <a:spcPts val="1055"/>
                  </a:lnSpc>
                </a:pPr>
                <a:r>
                  <a:rPr lang="ru-RU" sz="1400" spc="35" dirty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Кристаллики </a:t>
                </a:r>
                <a:r>
                  <a:rPr lang="en-US" sz="1400" spc="35" dirty="0" err="1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AgBr</a:t>
                </a:r>
                <a:r>
                  <a:rPr lang="en-US" sz="1400" spc="35" dirty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 </a:t>
                </a:r>
                <a:r>
                  <a:rPr lang="ru-RU" sz="1400" spc="35" dirty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распадаются под действием заряженных частиц. </a:t>
                </a:r>
                <a:endParaRPr lang="ru-RU" sz="1400" spc="35" dirty="0" smtClean="0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</a:endParaRPr>
              </a:p>
              <a:p>
                <a:pPr marL="101600" marR="254000" indent="-241300">
                  <a:lnSpc>
                    <a:spcPts val="1055"/>
                  </a:lnSpc>
                </a:pPr>
                <a:r>
                  <a:rPr lang="ru-RU" sz="1400" i="1" spc="15" dirty="0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Толстые </a:t>
                </a:r>
                <a:r>
                  <a:rPr lang="ru-RU" sz="1400" i="1" spc="15" dirty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слои - трек длиннее</a:t>
                </a:r>
                <a:r>
                  <a:rPr lang="ru-RU" sz="1400" i="1" spc="15" dirty="0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!</a:t>
                </a:r>
              </a:p>
              <a:p>
                <a:pPr marL="101600" marR="254000" indent="-241300">
                  <a:lnSpc>
                    <a:spcPts val="1055"/>
                  </a:lnSpc>
                </a:pPr>
                <a:endParaRPr lang="ru-RU" sz="1400" spc="25" dirty="0">
                  <a:latin typeface="Book Antiqua"/>
                  <a:ea typeface="Book Antiqua"/>
                  <a:cs typeface="Book Antiqua"/>
                </a:endParaRPr>
              </a:p>
              <a:p>
                <a:pPr marL="355600" algn="ctr"/>
                <a:r>
                  <a:rPr lang="ru-RU" sz="1400" b="1" spc="15" dirty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1896 г. — </a:t>
                </a:r>
                <a:r>
                  <a:rPr lang="ru-RU" sz="1400" b="1" spc="15" dirty="0" err="1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А.Беккерель</a:t>
                </a:r>
                <a:r>
                  <a:rPr lang="ru-RU" sz="1400" b="1" spc="15" dirty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 открыл радиоактивность.</a:t>
                </a:r>
                <a:endParaRPr lang="ru-RU" sz="1400" b="1" spc="25" dirty="0">
                  <a:latin typeface="Book Antiqua"/>
                  <a:ea typeface="Book Antiqua"/>
                  <a:cs typeface="Book Antiqua"/>
                </a:endParaRPr>
              </a:p>
              <a:p>
                <a:pPr marL="355600"/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57" y="188640"/>
                <a:ext cx="8640960" cy="6250429"/>
              </a:xfrm>
              <a:prstGeom prst="rect">
                <a:avLst/>
              </a:prstGeom>
              <a:blipFill rotWithShape="1">
                <a:blip r:embed="rId2"/>
                <a:stretch>
                  <a:fillRect l="-212" t="-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/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5000"/>
                    </a14:imgEffect>
                    <a14:imgEffect>
                      <a14:brightnessContrast bright="10000" contrast="36000"/>
                    </a14:imgEffect>
                  </a14:imgLayer>
                </a14:imgProps>
              </a:ext>
            </a:extLst>
          </a:blip>
          <a:srcRect l="57114" t="16243" r="24803" b="71019"/>
          <a:stretch/>
        </p:blipFill>
        <p:spPr bwMode="auto">
          <a:xfrm>
            <a:off x="1946379" y="692696"/>
            <a:ext cx="3096344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40000"/>
                    </a14:imgEffect>
                    <a14:imgEffect>
                      <a14:brightnessContrast bright="10000" contrast="36000"/>
                    </a14:imgEffect>
                  </a14:imgLayer>
                </a14:imgProps>
              </a:ext>
            </a:extLst>
          </a:blip>
          <a:srcRect l="57651" t="39813" r="31249" b="43943"/>
          <a:stretch/>
        </p:blipFill>
        <p:spPr bwMode="auto">
          <a:xfrm>
            <a:off x="2843808" y="2105118"/>
            <a:ext cx="1656184" cy="1121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>
            <a:off x="5329772" y="220486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444208" y="2204864"/>
            <a:ext cx="0" cy="273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742423" y="2147662"/>
            <a:ext cx="0" cy="273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/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36000"/>
                    </a14:imgEffect>
                  </a14:imgLayer>
                </a14:imgProps>
              </a:ext>
            </a:extLst>
          </a:blip>
          <a:srcRect l="55503" t="65049" r="33218" b="17188"/>
          <a:stretch/>
        </p:blipFill>
        <p:spPr bwMode="auto">
          <a:xfrm>
            <a:off x="2843808" y="4051495"/>
            <a:ext cx="1572061" cy="1067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2" name="Прямая со стрелкой 31"/>
          <p:cNvCxnSpPr/>
          <p:nvPr/>
        </p:nvCxnSpPr>
        <p:spPr>
          <a:xfrm>
            <a:off x="6588224" y="4163885"/>
            <a:ext cx="0" cy="273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329772" y="4163885"/>
            <a:ext cx="0" cy="273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верх 33">
            <a:hlinkClick r:id="rId7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052296" y="671225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ПОЯСНЕНИЕ</a:t>
            </a: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ЗАДАНИЕ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47925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24288" y="3706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09963" y="3573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748088" y="3576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image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20" y="1826817"/>
            <a:ext cx="1341825" cy="131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990850" y="265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09963" y="3573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747963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04609" y="152047"/>
                <a:ext cx="8612181" cy="3508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spc="-35" dirty="0" smtClean="0">
                    <a:solidFill>
                      <a:srgbClr val="FF0066"/>
                    </a:solidFill>
                    <a:latin typeface="Book Antiqua"/>
                    <a:ea typeface="Book Antiqua"/>
                    <a:cs typeface="Book Antiqua"/>
                  </a:rPr>
                  <a:t>IV.               </a:t>
                </a:r>
                <a:r>
                  <a:rPr lang="ru-RU" b="1" spc="-35" dirty="0" smtClean="0">
                    <a:solidFill>
                      <a:srgbClr val="FF0066"/>
                    </a:solidFill>
                    <a:latin typeface="Book Antiqua"/>
                    <a:ea typeface="Book Antiqua"/>
                    <a:cs typeface="Book Antiqua"/>
                  </a:rPr>
                  <a:t>Р</a:t>
                </a:r>
                <a:r>
                  <a:rPr lang="en-US" b="1" dirty="0" smtClean="0">
                    <a:solidFill>
                      <a:srgbClr val="FF0066"/>
                    </a:solidFill>
                  </a:rPr>
                  <a:t>A</a:t>
                </a:r>
                <a:r>
                  <a:rPr lang="ru-RU" b="1" dirty="0" smtClean="0">
                    <a:solidFill>
                      <a:srgbClr val="FF0066"/>
                    </a:solidFill>
                  </a:rPr>
                  <a:t>ДИОАКТИВНОСТЬ</a:t>
                </a:r>
              </a:p>
              <a:p>
                <a:pPr lvl="0" indent="-342900">
                  <a:buAutoNum type="arabicPeriod"/>
                </a:pPr>
                <a:r>
                  <a:rPr lang="ru-RU" sz="1400" b="1" spc="2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Естественная </a:t>
                </a:r>
                <a:r>
                  <a:rPr lang="ru-RU" sz="1400" b="1" spc="2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радиоактивность </a:t>
                </a:r>
                <a:r>
                  <a:rPr lang="ru-RU" sz="1400" spc="2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1400" spc="35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самопроизвольное превращение атомных</a:t>
                </a:r>
                <a:br>
                  <a:rPr lang="ru-RU" sz="1400" spc="35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400" spc="35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ядер с </a:t>
                </a:r>
                <a:r>
                  <a:rPr lang="ru-RU" sz="1400" spc="35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испусканием частиц</a:t>
                </a:r>
                <a:r>
                  <a:rPr lang="ru-RU" sz="1400" spc="35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1400" b="1" spc="2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1896 </a:t>
                </a:r>
                <a:r>
                  <a:rPr lang="ru-RU" sz="1400" b="1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г., </a:t>
                </a:r>
                <a:r>
                  <a:rPr lang="ru-RU" sz="1400" b="1" spc="2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А.Беккерель</a:t>
                </a:r>
                <a:r>
                  <a:rPr lang="ru-RU" sz="1400" b="1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spc="2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1400" spc="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опыты с </a:t>
                </a:r>
                <a:r>
                  <a:rPr lang="en-US" sz="1400" spc="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ru-RU" sz="1400" spc="3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                                       </a:t>
                </a:r>
                <a:r>
                  <a:rPr lang="ru-RU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Polonium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(Польша).</a:t>
                </a:r>
              </a:p>
              <a:p>
                <a:pPr marR="63500" algn="just">
                  <a:spcAft>
                    <a:spcPts val="1105"/>
                  </a:spcAft>
                </a:pPr>
                <a:r>
                  <a:rPr lang="ru-RU" sz="1400" b="1" spc="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1898 г., Мария Кюри </a:t>
                </a:r>
                <a:r>
                  <a:rPr lang="ru-RU" sz="1400" spc="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излучение </a:t>
                </a:r>
                <a:r>
                  <a:rPr lang="en-US" sz="1400" spc="3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ru-RU" sz="1400" spc="3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Radium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(лучистый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R="63500" algn="just">
                  <a:spcAft>
                    <a:spcPts val="1105"/>
                  </a:spcAft>
                </a:pPr>
                <a:r>
                  <a:rPr lang="ru-RU" sz="1400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Элементы с № &gt; 83 радиоактивны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63500" indent="-342900" algn="just">
                  <a:spcAft>
                    <a:spcPts val="1105"/>
                  </a:spcAft>
                  <a:buAutoNum type="arabicPeriod" startAt="2"/>
                </a:pPr>
                <a:r>
                  <a:rPr lang="ru-RU" sz="14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Три вида излучений</a:t>
                </a:r>
              </a:p>
              <a:p>
                <a:pPr marL="5119688" lvl="0" algn="just">
                  <a:lnSpc>
                    <a:spcPts val="800"/>
                  </a:lnSpc>
                  <a:spcBef>
                    <a:spcPts val="1800"/>
                  </a:spcBef>
                  <a:spcAft>
                    <a:spcPts val="1050"/>
                  </a:spcAft>
                  <a:buClr>
                    <a:srgbClr val="000000"/>
                  </a:buClr>
                  <a:buSzPts val="800"/>
                </a:pPr>
                <a:r>
                  <a:rPr lang="ru-RU" sz="1400" b="1" spc="2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1899г</a:t>
                </a:r>
                <a:r>
                  <a:rPr lang="ru-RU" sz="1400" b="1" spc="2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., </a:t>
                </a:r>
                <a:r>
                  <a:rPr lang="en-US" sz="1400" b="1" spc="2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b="1" spc="2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Э.</a:t>
                </a:r>
                <a:r>
                  <a:rPr lang="en-US" sz="1400" b="1" spc="2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b="1" spc="2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Резерфорд </a:t>
                </a:r>
                <a:r>
                  <a:rPr lang="ru-RU" sz="1400" spc="25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ru-RU" sz="1400" i="1" spc="25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𝛼</m:t>
                    </m:r>
                    <m:r>
                      <a:rPr lang="ru-RU" sz="1400" b="0" i="1" spc="25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и</m:t>
                    </m:r>
                    <m:r>
                      <a:rPr lang="ru-RU" sz="1400" i="1" spc="25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sz="1400" spc="25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,</a:t>
                </a:r>
                <a:endParaRPr lang="ru-RU" sz="1400" b="1" spc="20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5119688" lvl="0" algn="just">
                  <a:lnSpc>
                    <a:spcPts val="8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</a:pPr>
                <a:r>
                  <a:rPr lang="ru-RU" sz="1400" b="1" spc="2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1900г.,</a:t>
                </a:r>
                <a:r>
                  <a:rPr lang="en-US" sz="1400" b="1" spc="2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b="1" spc="2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b="1" spc="2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Ф</a:t>
                </a:r>
                <a:r>
                  <a:rPr lang="ru-RU" sz="1400" b="1" spc="2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</a:t>
                </a:r>
                <a:r>
                  <a:rPr lang="en-US" sz="1400" b="1" spc="2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b="1" spc="2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Вилард</a:t>
                </a:r>
                <a:r>
                  <a:rPr lang="ru-RU" sz="1400" b="1" spc="2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b="1" spc="2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- </a:t>
                </a:r>
                <a:r>
                  <a:rPr lang="ru-RU" sz="1400" spc="25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у.</a:t>
                </a:r>
                <a:endParaRPr lang="ru-RU" sz="1400" b="1" spc="20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ts val="800"/>
                  </a:lnSpc>
                  <a:spcAft>
                    <a:spcPts val="1180"/>
                  </a:spcAft>
                  <a:buClr>
                    <a:srgbClr val="000000"/>
                  </a:buClr>
                  <a:buSzPts val="800"/>
                  <a:tabLst>
                    <a:tab pos="140335" algn="l"/>
                  </a:tabLst>
                </a:pPr>
                <a:endParaRPr lang="ru-RU" sz="1400" b="1" spc="35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ts val="800"/>
                  </a:lnSpc>
                  <a:spcAft>
                    <a:spcPts val="1180"/>
                  </a:spcAft>
                  <a:buClr>
                    <a:srgbClr val="000000"/>
                  </a:buClr>
                  <a:buSzPts val="800"/>
                  <a:tabLst>
                    <a:tab pos="140335" algn="l"/>
                  </a:tabLst>
                </a:pPr>
                <a:endParaRPr lang="en-US" sz="1400" b="1" spc="35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ts val="800"/>
                  </a:lnSpc>
                  <a:spcAft>
                    <a:spcPts val="1180"/>
                  </a:spcAft>
                  <a:buClr>
                    <a:srgbClr val="000000"/>
                  </a:buClr>
                  <a:buSzPts val="800"/>
                  <a:tabLst>
                    <a:tab pos="140335" algn="l"/>
                  </a:tabLst>
                </a:pPr>
                <a:r>
                  <a:rPr lang="ru-RU" sz="1400" b="1" spc="3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3. Свойства </a:t>
                </a:r>
                <a:r>
                  <a:rPr lang="ru-RU" sz="1400" b="1" spc="3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радиоактивных излучений</a:t>
                </a:r>
                <a:r>
                  <a:rPr lang="ru-RU" sz="1400" b="1" spc="3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</a:t>
                </a:r>
                <a:endParaRPr lang="ru-RU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9" y="152047"/>
                <a:ext cx="8612181" cy="3508653"/>
              </a:xfrm>
              <a:prstGeom prst="rect">
                <a:avLst/>
              </a:prstGeom>
              <a:blipFill rotWithShape="1">
                <a:blip r:embed="rId4"/>
                <a:stretch>
                  <a:fillRect l="-212" t="-868" b="-1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9797475"/>
                  </p:ext>
                </p:extLst>
              </p:nvPr>
            </p:nvGraphicFramePr>
            <p:xfrm>
              <a:off x="461963" y="3671746"/>
              <a:ext cx="8214492" cy="24301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7909"/>
                    <a:gridCol w="2736304"/>
                    <a:gridCol w="2520279"/>
                  </a:tblGrid>
                  <a:tr h="2277534">
                    <a:tc>
                      <a:txBody>
                        <a:bodyPr/>
                        <a:lstStyle/>
                        <a:p>
                          <a:pPr marL="177800">
                            <a:lnSpc>
                              <a:spcPct val="100000"/>
                            </a:lnSpc>
                            <a:spcBef>
                              <a:spcPts val="1500"/>
                            </a:spcBef>
                            <a:spcAft>
                              <a:spcPts val="59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400" b="0" i="1" spc="20" smtClean="0">
                                  <a:solidFill>
                                    <a:srgbClr val="FF0066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ru-RU" sz="1400" b="0" spc="20" dirty="0" smtClean="0">
                              <a:solidFill>
                                <a:srgbClr val="FF0066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400" b="0" i="1" spc="85" dirty="0" smtClean="0">
                              <a:solidFill>
                                <a:srgbClr val="FF0066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-излучение:</a:t>
                          </a:r>
                          <a:endParaRPr lang="ru-RU" sz="1400" b="0" i="1" spc="75" dirty="0" smtClean="0">
                            <a:solidFill>
                              <a:srgbClr val="FF0066"/>
                            </a:solidFill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95250" lvl="0" indent="0" algn="just">
                            <a:lnSpc>
                              <a:spcPct val="100000"/>
                            </a:lnSpc>
                            <a:spcAft>
                              <a:spcPts val="245"/>
                            </a:spcAft>
                            <a:buClr>
                              <a:srgbClr val="000000"/>
                            </a:buClr>
                            <a:buSzPts val="800"/>
                            <a:buFont typeface="Arial"/>
                            <a:buChar char="•"/>
                            <a:tabLst>
                              <a:tab pos="1049655" algn="l"/>
                            </a:tabLst>
                          </a:pP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поток ядер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ru-RU" sz="14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>
                                  <m:r>
                                    <a:rPr lang="en-US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a:rPr lang="en-US" sz="1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𝐻𝑒</m:t>
                                  </m:r>
                                </m:e>
                              </m:sPre>
                            </m:oMath>
                          </a14:m>
                          <a:endParaRPr lang="en-US" sz="1400" b="0" spc="35" dirty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95250" lvl="0" indent="0" algn="just">
                            <a:lnSpc>
                              <a:spcPct val="100000"/>
                            </a:lnSpc>
                            <a:spcAft>
                              <a:spcPts val="245"/>
                            </a:spcAft>
                            <a:buClr>
                              <a:srgbClr val="000000"/>
                            </a:buClr>
                            <a:buSzPts val="800"/>
                            <a:buFont typeface="Arial"/>
                            <a:buNone/>
                            <a:tabLst>
                              <a:tab pos="1049655" algn="l"/>
                            </a:tabLst>
                          </a:pPr>
                          <a:r>
                            <a:rPr lang="en-US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            </a:t>
                          </a: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(1899 г.. </a:t>
                          </a:r>
                          <a:r>
                            <a:rPr lang="ru-RU" sz="1400" b="0" spc="35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Э.Резерфорд</a:t>
                          </a: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),</a:t>
                          </a:r>
                          <a:endParaRPr lang="ru-RU" sz="1400" b="0" spc="35" dirty="0" smtClean="0"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95250" lvl="0" indent="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800"/>
                            <a:buFont typeface="Arial"/>
                            <a:buChar char="•"/>
                            <a:tabLst>
                              <a:tab pos="1049655" algn="l"/>
                            </a:tabLst>
                          </a:pPr>
                          <a:r>
                            <a:rPr lang="ru-RU" sz="1400" b="0" i="1" spc="1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т =</a:t>
                          </a: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4 </a:t>
                          </a:r>
                          <a:r>
                            <a:rPr lang="ru-RU" sz="1400" b="0" spc="35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а.е.м</a:t>
                          </a: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.,</a:t>
                          </a:r>
                          <a:endParaRPr lang="ru-RU" sz="1400" b="0" spc="35" dirty="0" smtClean="0"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95250" lvl="0" indent="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800"/>
                            <a:buFont typeface="Arial"/>
                            <a:buChar char="•"/>
                            <a:tabLst>
                              <a:tab pos="1049655" algn="l"/>
                            </a:tabLst>
                          </a:pPr>
                          <a:r>
                            <a:rPr lang="en-US" sz="1400" b="0" spc="-10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Georgia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ru-RU" sz="1400" b="0" i="1" spc="1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0" i="1" spc="15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pc="15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pc="15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400" b="0" i="1" spc="1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,</a:t>
                          </a:r>
                          <a:endParaRPr lang="ru-RU" sz="1400" b="0" spc="35" dirty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95250" lvl="0" indent="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800"/>
                            <a:buFont typeface="Arial"/>
                            <a:buChar char="•"/>
                            <a:tabLst>
                              <a:tab pos="1049655" algn="l"/>
                            </a:tabLst>
                          </a:pPr>
                          <a:r>
                            <a:rPr lang="en-US" sz="1400" b="0" i="1" spc="1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= 10</a:t>
                          </a:r>
                          <a:r>
                            <a:rPr lang="ru-RU" sz="1400" b="0" spc="35" baseline="3000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м</a:t>
                          </a:r>
                          <a:r>
                            <a:rPr lang="en-US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с,</a:t>
                          </a:r>
                          <a:endParaRPr lang="ru-RU" sz="1400" b="0" spc="35" dirty="0" smtClean="0"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95250" lvl="0" indent="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800"/>
                            <a:buFont typeface="Arial"/>
                            <a:buChar char="•"/>
                            <a:tabLst>
                              <a:tab pos="1049655" algn="l"/>
                            </a:tabLst>
                          </a:pP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защита: бумага (0,1 мм),</a:t>
                          </a:r>
                          <a:endParaRPr lang="ru-RU" sz="1400" b="0" spc="35" dirty="0" smtClean="0"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95250" lvl="0" indent="0" algn="just">
                            <a:lnSpc>
                              <a:spcPct val="100000"/>
                            </a:lnSpc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SzPts val="800"/>
                            <a:buFont typeface="Arial"/>
                            <a:buChar char="•"/>
                            <a:tabLst>
                              <a:tab pos="1049655" algn="l"/>
                            </a:tabLst>
                          </a:pP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магнитным полем отклоняются слабо.</a:t>
                          </a:r>
                          <a:endParaRPr lang="ru-RU" sz="1400" b="0" spc="35" dirty="0" smtClean="0"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endParaRPr lang="ru-RU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04800">
                            <a:lnSpc>
                              <a:spcPct val="100000"/>
                            </a:lnSpc>
                            <a:spcBef>
                              <a:spcPts val="1500"/>
                            </a:spcBef>
                          </a:pPr>
                          <a14:m>
                            <m:oMath xmlns:m="http://schemas.openxmlformats.org/officeDocument/2006/math">
                              <m:r>
                                <a:rPr lang="ru-RU" sz="1400" b="0" i="1" spc="85" smtClean="0">
                                  <a:solidFill>
                                    <a:srgbClr val="FF0066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  <m:r>
                                <a:rPr lang="ru-RU" sz="1400" b="0" i="1" spc="85" smtClean="0">
                                  <a:solidFill>
                                    <a:srgbClr val="FF0066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− </m:t>
                              </m:r>
                            </m:oMath>
                          </a14:m>
                          <a:r>
                            <a:rPr lang="ru-RU" sz="1400" b="0" i="1" spc="85" dirty="0" smtClean="0">
                              <a:solidFill>
                                <a:srgbClr val="FF0066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излучение:</a:t>
                          </a:r>
                          <a:endParaRPr lang="ru-RU" sz="1400" b="0" i="1" spc="75" dirty="0" smtClean="0">
                            <a:solidFill>
                              <a:srgbClr val="FF0066"/>
                            </a:solidFill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800"/>
                            <a:buFont typeface="Arial"/>
                            <a:buChar char="•"/>
                            <a:tabLst>
                              <a:tab pos="1049655" algn="l"/>
                            </a:tabLst>
                          </a:pP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поток</a:t>
                          </a:r>
                          <a:r>
                            <a:rPr lang="en-US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spc="35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pc="35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pc="35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en-US" sz="1400" b="0" spc="35" dirty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0" lvl="0" indent="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800"/>
                            <a:buFont typeface="Arial"/>
                            <a:buNone/>
                            <a:tabLst>
                              <a:tab pos="1049655" algn="l"/>
                            </a:tabLst>
                          </a:pPr>
                          <a:r>
                            <a:rPr lang="en-US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             </a:t>
                          </a: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(1899 г., </a:t>
                          </a:r>
                          <a:r>
                            <a:rPr lang="ru-RU" sz="1400" b="0" spc="35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А.Беккерель</a:t>
                          </a: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),</a:t>
                          </a:r>
                          <a:endParaRPr lang="ru-RU" sz="1400" b="0" spc="35" dirty="0" smtClean="0"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800"/>
                            <a:buFont typeface="Arial"/>
                            <a:buChar char="•"/>
                            <a:tabLst>
                              <a:tab pos="1049655" algn="l"/>
                            </a:tabLst>
                          </a:pPr>
                          <a:r>
                            <a:rPr lang="en-US" sz="1400" b="0" i="1" spc="1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0" i="1" spc="35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pc="35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spc="35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м</a:t>
                          </a:r>
                          <a:r>
                            <a:rPr lang="en-US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с = 0,999 с - пятно размыто,</a:t>
                          </a:r>
                          <a:endParaRPr lang="ru-RU" sz="1400" b="0" spc="35" dirty="0" smtClean="0"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800"/>
                            <a:buFont typeface="Arial"/>
                            <a:buChar char="•"/>
                            <a:tabLst>
                              <a:tab pos="1049655" algn="l"/>
                            </a:tabLst>
                          </a:pP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защита: алюминий (1</a:t>
                          </a:r>
                          <a:r>
                            <a:rPr lang="en-US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0 </a:t>
                          </a: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мм)</a:t>
                          </a:r>
                          <a:endParaRPr lang="ru-RU" sz="1400" b="0" spc="35" dirty="0" smtClean="0"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800"/>
                            <a:buFont typeface="Arial"/>
                            <a:buChar char="•"/>
                            <a:tabLst>
                              <a:tab pos="1049655" algn="l"/>
                            </a:tabLst>
                          </a:pPr>
                          <a:r>
                            <a:rPr lang="ru-RU" sz="1400" b="0" spc="35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магнитным полем отклоняются сильно.</a:t>
                          </a:r>
                          <a:endParaRPr lang="ru-RU" sz="1400" b="0" spc="35" dirty="0" smtClean="0"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endParaRPr lang="ru-RU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ru-RU" sz="1400" b="0" i="1" spc="85" smtClean="0">
                                  <a:solidFill>
                                    <a:srgbClr val="FF0066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ru-RU" sz="1400" b="0" i="1" spc="85" smtClean="0">
                                  <a:solidFill>
                                    <a:srgbClr val="FF0066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− </m:t>
                              </m:r>
                            </m:oMath>
                          </a14:m>
                          <a:r>
                            <a:rPr lang="ru-RU" sz="1400" b="0" i="1" spc="85" dirty="0" smtClean="0">
                              <a:solidFill>
                                <a:srgbClr val="FF0066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излучение: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ru-RU" sz="1400" b="0" i="0" spc="75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электромагнитные волны,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b="0" i="1" spc="75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0" i="1" spc="75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400" b="0" i="1" spc="75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  <m:r>
                                <a:rPr lang="ru-RU" sz="1400" b="0" i="1" spc="75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 − </m:t>
                              </m:r>
                              <m:sSup>
                                <m:sSupPr>
                                  <m:ctrlPr>
                                    <a:rPr lang="ru-RU" sz="1400" b="0" i="1" spc="75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b="0" i="1" spc="75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400" b="0" i="1" spc="75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−13 </m:t>
                                  </m:r>
                                </m:sup>
                              </m:sSup>
                              <m:r>
                                <a:rPr lang="ru-RU" sz="1400" b="0" i="1" spc="75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 м</m:t>
                              </m:r>
                            </m:oMath>
                          </a14:m>
                          <a:endParaRPr lang="ru-RU" sz="1400" b="0" i="0" spc="75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Book Antiqua"/>
                            <a:cs typeface="Times New Roman" panose="02020603050405020304" pitchFamily="18" charset="0"/>
                          </a:endParaRP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400" b="0" i="1" spc="75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1400" b="0" i="0" spc="75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 = c,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ru-RU" sz="1400" b="0" i="0" spc="75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Book Antiqua"/>
                              <a:cs typeface="Times New Roman" panose="02020603050405020304" pitchFamily="18" charset="0"/>
                            </a:rPr>
                            <a:t>защита: свинец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endParaRPr lang="ru-RU" sz="1400" b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endParaRPr lang="ru-RU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9797475"/>
                  </p:ext>
                </p:extLst>
              </p:nvPr>
            </p:nvGraphicFramePr>
            <p:xfrm>
              <a:off x="461963" y="3671746"/>
              <a:ext cx="8214492" cy="24458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57909"/>
                    <a:gridCol w="2736304"/>
                    <a:gridCol w="2520279"/>
                  </a:tblGrid>
                  <a:tr h="244589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6" t="-249" r="-177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8241" t="-249" r="-92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26392" t="-249" r="-2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Стрелка вверх 21">
            <a:hlinkClick r:id="rId6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052296" y="671225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ПОЯСНЕНИЕ</a:t>
            </a: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ЗАДАНИЕ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116632"/>
                <a:ext cx="8640960" cy="6299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0050" indent="-400050" algn="ctr">
                  <a:buAutoNum type="romanUcPeriod" startAt="5"/>
                </a:pPr>
                <a:r>
                  <a:rPr lang="ru-RU" b="1" spc="-35" dirty="0" smtClean="0">
                    <a:solidFill>
                      <a:srgbClr val="FF0066"/>
                    </a:solidFill>
                    <a:ea typeface="Book Antiqua"/>
                    <a:cs typeface="Book Antiqua"/>
                  </a:rPr>
                  <a:t>ЗАКОНЫ </a:t>
                </a:r>
                <a:r>
                  <a:rPr lang="en-US" b="1" spc="-35" dirty="0" smtClean="0">
                    <a:solidFill>
                      <a:srgbClr val="FF0066"/>
                    </a:solidFill>
                    <a:ea typeface="Book Antiqua"/>
                    <a:cs typeface="Book Antiqua"/>
                  </a:rPr>
                  <a:t>               </a:t>
                </a:r>
                <a:r>
                  <a:rPr lang="ru-RU" b="1" spc="-35" dirty="0" smtClean="0">
                    <a:solidFill>
                      <a:srgbClr val="FF0066"/>
                    </a:solidFill>
                    <a:ea typeface="Book Antiqua"/>
                    <a:cs typeface="Book Antiqua"/>
                  </a:rPr>
                  <a:t>РАДИОАКТИВНОСТИ</a:t>
                </a:r>
              </a:p>
              <a:p>
                <a:pPr marL="241300" lvl="0" indent="-241300">
                  <a:lnSpc>
                    <a:spcPts val="2160"/>
                  </a:lnSpc>
                  <a:spcBef>
                    <a:spcPts val="1800"/>
                  </a:spcBef>
                </a:pPr>
                <a:r>
                  <a:rPr lang="ru-RU" sz="1400" b="1" spc="25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1.    1903 </a:t>
                </a:r>
                <a:r>
                  <a:rPr lang="ru-RU" sz="1400" b="1" spc="25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г., Э</a:t>
                </a:r>
                <a:r>
                  <a:rPr lang="ru-RU" sz="1400" b="1" spc="25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 Резерфорд </a:t>
                </a:r>
                <a:r>
                  <a:rPr lang="ru-RU" sz="1400" b="1" spc="25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и Ф</a:t>
                </a:r>
                <a:r>
                  <a:rPr lang="ru-RU" sz="1400" b="1" spc="25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 Содди </a:t>
                </a:r>
                <a:r>
                  <a:rPr lang="ru-RU" sz="1400" spc="25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- радиоактивный распад.</a:t>
                </a:r>
                <a:endParaRPr lang="ru-RU" sz="1400" b="1" spc="25" dirty="0">
                  <a:solidFill>
                    <a:schemeClr val="tx1"/>
                  </a:solidFill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241300" lvl="0" indent="-241300">
                  <a:lnSpc>
                    <a:spcPts val="2160"/>
                  </a:lnSpc>
                </a:pPr>
                <a:r>
                  <a:rPr lang="ru-RU" sz="1400" spc="25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1 г </a:t>
                </a:r>
                <a:r>
                  <a:rPr lang="en-US" sz="1400" spc="25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Ra </a:t>
                </a:r>
                <a:r>
                  <a:rPr lang="ru-RU" sz="1400" spc="25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-&gt; </a:t>
                </a:r>
                <a:r>
                  <a:rPr lang="ru-RU" sz="1400" spc="25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600 Дж + </a:t>
                </a:r>
                <a14:m>
                  <m:oMath xmlns:m="http://schemas.openxmlformats.org/officeDocument/2006/math">
                    <m:r>
                      <a:rPr lang="ru-RU" sz="1400" i="1" spc="25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ook Antiqua"/>
                      </a:rPr>
                      <m:t>𝛼</m:t>
                    </m:r>
                  </m:oMath>
                </a14:m>
                <a:r>
                  <a:rPr lang="ru-RU" sz="1400" spc="25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ru-RU" sz="1400" i="1" spc="25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ook Antiqua"/>
                      </a:rPr>
                      <m:t>𝛽</m:t>
                    </m:r>
                    <m:r>
                      <a:rPr lang="ru-RU" sz="1400" b="0" i="1" spc="25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ook Antiqua"/>
                      </a:rPr>
                      <m:t>+ </m:t>
                    </m:r>
                    <m:r>
                      <a:rPr lang="ru-RU" sz="1400" i="1" spc="25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ook Antiqua"/>
                      </a:rPr>
                      <m:t>𝛾</m:t>
                    </m:r>
                  </m:oMath>
                </a14:m>
                <a:r>
                  <a:rPr lang="ru-RU" sz="1400" spc="25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;</a:t>
                </a:r>
              </a:p>
              <a:p>
                <a:pPr marL="241300" lvl="0" indent="-241300">
                  <a:lnSpc>
                    <a:spcPts val="2160"/>
                  </a:lnSpc>
                </a:pPr>
                <a:r>
                  <a:rPr lang="ru-RU" sz="1400" i="1" spc="15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Т-</a:t>
                </a:r>
                <a:r>
                  <a:rPr lang="ru-RU" sz="1400" spc="25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период полураспада (половина </a:t>
                </a:r>
                <a:r>
                  <a:rPr lang="ru-RU" sz="1400" spc="25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ядер),</a:t>
                </a:r>
              </a:p>
              <a:p>
                <a:pPr marL="241300" lvl="0" indent="-241300">
                  <a:lnSpc>
                    <a:spcPts val="2160"/>
                  </a:lnSpc>
                </a:pPr>
                <a:endParaRPr lang="ru-RU" sz="1400" spc="25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5113338" lvl="0" indent="-241300">
                  <a:lnSpc>
                    <a:spcPts val="2160"/>
                  </a:lnSpc>
                </a:pPr>
                <a:r>
                  <a:rPr lang="ru-RU" sz="1400" b="1" spc="-35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Закон радиоактивного распада</a:t>
                </a:r>
                <a:endParaRPr lang="ru-RU" sz="1400" spc="-35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5113338" lvl="0" indent="-241300">
                  <a:lnSpc>
                    <a:spcPts val="2160"/>
                  </a:lnSpc>
                </a:pPr>
                <a:r>
                  <a:rPr lang="en-US" sz="1400" spc="-3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N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pc="-35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pc="-35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400" b="0" i="1" spc="-35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1400" i="1" spc="-35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0" i="1" spc="-35" smtClean="0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pc="-35" smtClean="0">
                            <a:latin typeface="Cambria Math"/>
                            <a:cs typeface="Times New Roman" panose="02020603050405020304" pitchFamily="18" charset="0"/>
                          </a:rPr>
                          <m:t>−   </m:t>
                        </m:r>
                        <m:f>
                          <m:fPr>
                            <m:ctrlPr>
                              <a:rPr lang="en-US" sz="1400" i="1" spc="-35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pc="-35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1400" b="0" i="1" spc="-35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en-US" sz="1400" spc="-35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13338" indent="-241300">
                  <a:lnSpc>
                    <a:spcPts val="2160"/>
                  </a:lnSpc>
                </a:pPr>
                <a:endParaRPr lang="ru-RU" sz="1400" dirty="0"/>
              </a:p>
              <a:p>
                <a:pPr marL="5113338" lvl="0" indent="-241300">
                  <a:lnSpc>
                    <a:spcPts val="2160"/>
                  </a:lnSpc>
                </a:pPr>
                <a:r>
                  <a:rPr lang="ru-RU" sz="1400" spc="-35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справедлив для большого числа частиц</a:t>
                </a:r>
              </a:p>
              <a:p>
                <a:r>
                  <a:rPr lang="ru-RU" sz="1400" b="1" dirty="0" smtClean="0"/>
                  <a:t>Механизмы </a:t>
                </a:r>
                <a:r>
                  <a:rPr lang="ru-RU" sz="1400" b="1" dirty="0"/>
                  <a:t>радиоактивного распада, </a:t>
                </a:r>
                <a:endParaRPr lang="ru-RU" sz="1400" b="1" dirty="0" smtClean="0"/>
              </a:p>
              <a:p>
                <a14:m>
                  <m:oMath xmlns:m="http://schemas.openxmlformats.org/officeDocument/2006/math">
                    <m:r>
                      <a:rPr lang="ru-RU" sz="1400" b="1" i="1" u="sng" smtClean="0"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1400" b="1" i="1" u="sng" dirty="0" smtClean="0"/>
                  <a:t>-распад</a:t>
                </a:r>
                <a:r>
                  <a:rPr lang="en-US" sz="1400" dirty="0"/>
                  <a:t> </a:t>
                </a:r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𝑋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→</m:t>
                      </m:r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𝑍</m:t>
                          </m:r>
                          <m:r>
                            <a:rPr lang="en-US" sz="1400" i="1">
                              <a:latin typeface="Cambria Math"/>
                            </a:rPr>
                            <m:t>−2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𝐴</m:t>
                          </m:r>
                          <m:r>
                            <a:rPr lang="en-US" sz="1400" i="1">
                              <a:latin typeface="Cambria Math"/>
                            </a:rPr>
                            <m:t>−4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𝑌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+ </m:t>
                      </m:r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𝐻𝑒</m:t>
                          </m:r>
                        </m:e>
                      </m:sPre>
                    </m:oMath>
                  </m:oMathPara>
                </a14:m>
                <a:endParaRPr lang="ru-RU" sz="1400" dirty="0"/>
              </a:p>
              <a:p>
                <a:r>
                  <a:rPr lang="en-US" sz="1400" dirty="0"/>
                  <a:t> 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400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88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226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𝑅𝑎</m:t>
                        </m:r>
                      </m:e>
                    </m:sPre>
                    <m:r>
                      <a:rPr lang="en-US" sz="1400" i="1">
                        <a:latin typeface="Cambria Math"/>
                      </a:rPr>
                      <m:t>→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86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222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𝑅𝑛</m:t>
                        </m:r>
                      </m:e>
                    </m:sPre>
                    <m:r>
                      <a:rPr lang="en-US" sz="1400" i="1">
                        <a:latin typeface="Cambria Math"/>
                      </a:rPr>
                      <m:t>+ 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92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238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𝑅𝑎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→</m:t>
                      </m:r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90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234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𝑇h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+ </m:t>
                      </m:r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𝐻𝑒</m:t>
                          </m:r>
                        </m:e>
                      </m:sPre>
                    </m:oMath>
                  </m:oMathPara>
                </a14:m>
                <a:endParaRPr lang="ru-RU" sz="1400" dirty="0"/>
              </a:p>
              <a:p>
                <a:pPr marL="2865438"/>
                <a:r>
                  <a:rPr lang="en-US" sz="14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ru-RU" sz="1400" b="1" i="1" u="sng" smtClean="0">
                        <a:latin typeface="Cambria Math"/>
                        <a:ea typeface="Cambria Math"/>
                      </a:rPr>
                      <m:t>𝜷</m:t>
                    </m:r>
                    <m:r>
                      <a:rPr lang="ru-RU" sz="1400" b="1" i="1" u="sng" smtClean="0">
                        <a:latin typeface="Cambria Math"/>
                        <a:ea typeface="Cambria Math"/>
                      </a:rPr>
                      <m:t> −</m:t>
                    </m:r>
                    <m:r>
                      <m:rPr>
                        <m:nor/>
                      </m:rPr>
                      <a:rPr lang="ru-RU" sz="1400" b="1" i="1" u="sng" dirty="0"/>
                      <m:t>распад</m:t>
                    </m:r>
                    <m:r>
                      <m:rPr>
                        <m:nor/>
                      </m:rPr>
                      <a:rPr lang="en-US" sz="1400" dirty="0"/>
                      <m:t> </m:t>
                    </m:r>
                  </m:oMath>
                </a14:m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𝑋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→</m:t>
                      </m:r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𝑍</m:t>
                          </m:r>
                          <m:r>
                            <a:rPr lang="en-US" sz="1400" i="1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𝑌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+ </m:t>
                      </m:r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  <a:p>
                <a:r>
                  <a:rPr lang="en-US" sz="1400" dirty="0"/>
                  <a:t> </a:t>
                </a:r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6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15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𝐶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→</m:t>
                      </m:r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7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15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𝑁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+ </m:t>
                      </m:r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89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227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𝐴𝑐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→</m:t>
                      </m:r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90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227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𝑇h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+ </m:t>
                      </m:r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sz="1400" dirty="0" smtClean="0"/>
              </a:p>
              <a:p>
                <a:pPr marL="5472113"/>
                <a:r>
                  <a:rPr lang="ru-RU" sz="14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b="1" i="1" u="sng">
                        <a:latin typeface="Cambria Math"/>
                        <a:ea typeface="Cambria Math"/>
                      </a:rPr>
                      <m:t>𝜸</m:t>
                    </m:r>
                  </m:oMath>
                </a14:m>
                <a:r>
                  <a:rPr lang="ru-RU" sz="14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излучение</a:t>
                </a:r>
                <a:endParaRPr lang="ru-RU" sz="14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721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11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24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𝑁𝑎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→</m:t>
                      </m:r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12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24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𝑀𝑔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+ </m:t>
                      </m:r>
                      <m:sPre>
                        <m:sPrePr>
                          <m:ctrlPr>
                            <a:rPr lang="ru-RU" sz="1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400" i="1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</m:sPre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ru-RU" sz="1400" dirty="0"/>
              </a:p>
              <a:p>
                <a:pPr marL="5472113"/>
                <a:r>
                  <a:rPr lang="en-US" sz="1400" dirty="0"/>
                  <a:t> </a:t>
                </a:r>
                <a:r>
                  <a:rPr lang="ru-RU" sz="1400" dirty="0" smtClean="0"/>
                  <a:t>У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1400" dirty="0"/>
                  <a:t> </a:t>
                </a:r>
                <a:r>
                  <a:rPr lang="ru-RU" sz="1400" dirty="0"/>
                  <a:t>– кванта нет </a:t>
                </a:r>
                <a:r>
                  <a:rPr lang="en-US" sz="1400" i="1" dirty="0"/>
                  <a:t>m</a:t>
                </a:r>
                <a:r>
                  <a:rPr lang="ru-RU" sz="1400" dirty="0"/>
                  <a:t>, нет </a:t>
                </a:r>
                <a:r>
                  <a:rPr lang="en-US" sz="1400" i="1" dirty="0" smtClean="0"/>
                  <a:t>q</a:t>
                </a:r>
                <a:endParaRPr lang="ru-RU" sz="1400" i="1" dirty="0" smtClean="0"/>
              </a:p>
              <a:p>
                <a:pPr marL="5472113"/>
                <a:r>
                  <a:rPr lang="ru-RU" sz="1400" i="1" spc="-35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Большая проникающая способность</a:t>
                </a:r>
              </a:p>
              <a:p>
                <a:r>
                  <a:rPr lang="ru-RU" sz="1400" i="1" spc="-3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Распад тяжелых элементов идет, пока не возникнет стабильное ядро – </a:t>
                </a:r>
                <a:r>
                  <a:rPr lang="en-US" sz="1400" spc="-3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Bi   </a:t>
                </a:r>
                <a:r>
                  <a:rPr lang="ru-RU" sz="1400" spc="-3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или </a:t>
                </a:r>
                <a:r>
                  <a:rPr lang="en-US" sz="1400" spc="-3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 </a:t>
                </a:r>
                <a:r>
                  <a:rPr lang="en-US" sz="1400" spc="-35" dirty="0" err="1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Pb</a:t>
                </a:r>
                <a:endParaRPr lang="ru-RU" sz="1400" i="1" spc="-35" dirty="0">
                  <a:solidFill>
                    <a:schemeClr val="tx1"/>
                  </a:solidFill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640960" cy="6299866"/>
              </a:xfrm>
              <a:prstGeom prst="rect">
                <a:avLst/>
              </a:prstGeom>
              <a:blipFill rotWithShape="1">
                <a:blip r:embed="rId2"/>
                <a:stretch>
                  <a:fillRect l="-141" t="-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81288" y="3297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69138" y="-400426"/>
            <a:ext cx="2286000" cy="331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0" lvl="0" indent="-228600">
              <a:lnSpc>
                <a:spcPts val="2160"/>
              </a:lnSpc>
              <a:spcBef>
                <a:spcPts val="1800"/>
              </a:spcBef>
            </a:pPr>
            <a:r>
              <a:rPr lang="ru-RU" sz="800" spc="25" dirty="0" smtClean="0">
                <a:solidFill>
                  <a:prstClr val="black"/>
                </a:solidFill>
                <a:latin typeface="Book Antiqua"/>
                <a:ea typeface="Book Antiqua"/>
                <a:cs typeface="Book Antiqua"/>
              </a:rPr>
              <a:t>);</a:t>
            </a:r>
            <a:endParaRPr lang="ru-RU" sz="800" spc="25" dirty="0">
              <a:solidFill>
                <a:prstClr val="black"/>
              </a:solidFill>
              <a:latin typeface="Book Antiqua"/>
              <a:ea typeface="Book Antiqua"/>
              <a:cs typeface="Book Antiqua"/>
            </a:endParaRPr>
          </a:p>
        </p:txBody>
      </p:sp>
      <p:pic>
        <p:nvPicPr>
          <p:cNvPr id="2051" name="Picture 3" descr="image6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11" y="1484784"/>
            <a:ext cx="1440160" cy="11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24238" y="335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верх 12">
            <a:hlinkClick r:id="rId5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052296" y="671225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ПОЯСНЕНИЕ</a:t>
            </a: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ЗАДАНИЕ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43175" y="2446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57200" y="38115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0" algn="r"/>
                <a:tab pos="2230438" algn="r"/>
                <a:tab pos="2906713" algn="r"/>
                <a:tab pos="3294063" algn="r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0" algn="r"/>
                <a:tab pos="2230438" algn="r"/>
                <a:tab pos="2906713" algn="r"/>
                <a:tab pos="3294063" algn="r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0" algn="r"/>
                <a:tab pos="2230438" algn="r"/>
                <a:tab pos="2906713" algn="r"/>
                <a:tab pos="3294063" algn="r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0" algn="r"/>
                <a:tab pos="2230438" algn="r"/>
                <a:tab pos="2906713" algn="r"/>
                <a:tab pos="3294063" algn="r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48356"/>
              </p:ext>
            </p:extLst>
          </p:nvPr>
        </p:nvGraphicFramePr>
        <p:xfrm>
          <a:off x="4211960" y="4365104"/>
          <a:ext cx="3771900" cy="139700"/>
        </p:xfrm>
        <a:graphic>
          <a:graphicData uri="http://schemas.openxmlformats.org/drawingml/2006/table">
            <a:tbl>
              <a:tblPr/>
              <a:tblGrid>
                <a:gridCol w="3771900"/>
              </a:tblGrid>
              <a:tr h="1333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05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Char char="•"/>
                        <a:tabLst>
                          <a:tab pos="309245" algn="l"/>
                        </a:tabLst>
                      </a:pPr>
                      <a:endParaRPr lang="ru-RU" sz="800" u="none" strike="noStrike" spc="25" dirty="0">
                        <a:effectLst/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624138" y="369093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2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7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7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7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7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7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273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332656"/>
                <a:ext cx="8219256" cy="5984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pc="-35" dirty="0" smtClean="0">
                    <a:solidFill>
                      <a:srgbClr val="FF0066"/>
                    </a:solidFill>
                    <a:ea typeface="Book Antiqua"/>
                    <a:cs typeface="Book Antiqua"/>
                  </a:rPr>
                  <a:t>VI. </a:t>
                </a:r>
                <a:r>
                  <a:rPr lang="ru-RU" b="1" spc="-35" dirty="0" smtClean="0">
                    <a:solidFill>
                      <a:srgbClr val="FF0066"/>
                    </a:solidFill>
                    <a:ea typeface="Book Antiqua"/>
                    <a:cs typeface="Book Antiqua"/>
                  </a:rPr>
                  <a:t>НЕЙТРОН  И </a:t>
                </a:r>
                <a:r>
                  <a:rPr lang="ru-RU" b="1" spc="-35" dirty="0">
                    <a:solidFill>
                      <a:srgbClr val="FF0066"/>
                    </a:solidFill>
                    <a:ea typeface="Book Antiqua"/>
                    <a:cs typeface="Book Antiqua"/>
                  </a:rPr>
                  <a:t>СТРОЕНИЕ ЯДРА</a:t>
                </a:r>
              </a:p>
              <a:p>
                <a:pPr marL="76200" lvl="0" indent="277813" algn="just">
                  <a:spcBef>
                    <a:spcPts val="1800"/>
                  </a:spcBef>
                  <a:spcAft>
                    <a:spcPts val="640"/>
                  </a:spcAft>
                  <a:buClr>
                    <a:srgbClr val="000000"/>
                  </a:buClr>
                  <a:buSzPts val="800"/>
                  <a:buFont typeface="+mj-lt"/>
                  <a:buAutoNum type="arabicPeriod"/>
                  <a:tabLst>
                    <a:tab pos="243840" algn="l"/>
                  </a:tabLst>
                </a:pPr>
                <a:r>
                  <a:rPr lang="ru-RU" sz="1400" b="1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Искусственные превращения </a:t>
                </a:r>
                <a:r>
                  <a:rPr lang="ru-RU" sz="14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ядер</a:t>
                </a:r>
                <a:endParaRPr lang="ru-RU" sz="1400" b="1" spc="2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76200" indent="277813" algn="just">
                  <a:spcAft>
                    <a:spcPts val="590"/>
                  </a:spcAft>
                </a:pPr>
                <a:r>
                  <a:rPr lang="ru-RU" sz="1400" b="1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1919 г., </a:t>
                </a:r>
                <a:r>
                  <a:rPr lang="ru-RU" sz="1400" b="1" spc="25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Э.Резерфорд</a:t>
                </a:r>
                <a:r>
                  <a:rPr lang="ru-RU" sz="1400" b="1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7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14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𝑁</m:t>
                        </m:r>
                        <m:r>
                          <a:rPr lang="en-US" sz="1400" i="1">
                            <a:latin typeface="Cambria Math"/>
                          </a:rPr>
                          <m:t>+ </m:t>
                        </m:r>
                        <m:sPre>
                          <m:sPre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4</m:t>
                            </m:r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𝐻𝑒</m:t>
                            </m:r>
                          </m:e>
                        </m:sPre>
                      </m:e>
                    </m:sPre>
                    <m:r>
                      <a:rPr lang="en-US" sz="1400" i="1">
                        <a:latin typeface="Cambria Math"/>
                      </a:rPr>
                      <m:t>→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8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17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𝑂</m:t>
                        </m:r>
                      </m:e>
                    </m:sPre>
                    <m:r>
                      <a:rPr lang="en-US" sz="1400" i="1">
                        <a:latin typeface="Cambria Math"/>
                      </a:rPr>
                      <m:t>+ 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𝐻</m:t>
                        </m:r>
                      </m:e>
                    </m:sPre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(протон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).</a:t>
                </a:r>
              </a:p>
              <a:p>
                <a:pPr marL="76200" marR="25400" indent="277813" algn="ctr">
                  <a:spcAft>
                    <a:spcPts val="150"/>
                  </a:spcAft>
                </a:pPr>
                <a:r>
                  <a:rPr lang="ru-RU" sz="1400" i="1" spc="1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Гипотеза о существовании нейтрона</a:t>
                </a:r>
                <a:r>
                  <a:rPr lang="ru-RU" sz="14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𝑛</m:t>
                        </m:r>
                      </m:e>
                    </m:sPre>
                  </m:oMath>
                </a14:m>
                <a:endParaRPr lang="en-US" sz="1400" i="1" spc="1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76200" marR="25400" indent="277813" algn="ctr">
                  <a:spcAft>
                    <a:spcPts val="150"/>
                  </a:spcAft>
                </a:pPr>
                <a:endParaRPr lang="ru-RU" sz="1400" i="1" spc="1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76200" indent="277813" algn="just">
                  <a:spcAft>
                    <a:spcPts val="0"/>
                  </a:spcAft>
                  <a:tabLst>
                    <a:tab pos="3593465" algn="ctr"/>
                  </a:tabLst>
                </a:pPr>
                <a:r>
                  <a:rPr lang="ru-RU" sz="1400" b="1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1932 г., </a:t>
                </a:r>
                <a:r>
                  <a:rPr lang="ru-RU" sz="1400" b="1" spc="25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Дж.Чедвик</a:t>
                </a:r>
                <a:r>
                  <a:rPr lang="ru-RU" sz="1400" b="1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- открытие нейтрона: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9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𝐵𝑒</m:t>
                        </m:r>
                        <m:r>
                          <a:rPr lang="en-US" sz="1400" i="1">
                            <a:latin typeface="Cambria Math"/>
                          </a:rPr>
                          <m:t>+ </m:t>
                        </m:r>
                        <m:sPre>
                          <m:sPre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4</m:t>
                            </m:r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𝐻𝑒</m:t>
                            </m:r>
                          </m:e>
                        </m:sPre>
                      </m:e>
                    </m:sPre>
                    <m:r>
                      <a:rPr lang="en-US" sz="1400" i="1">
                        <a:latin typeface="Cambria Math"/>
                      </a:rPr>
                      <m:t>→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𝐶</m:t>
                        </m:r>
                      </m:e>
                    </m:sPre>
                    <m:r>
                      <a:rPr lang="en-US" sz="1400" i="1">
                        <a:latin typeface="Cambria Math"/>
                      </a:rPr>
                      <m:t>+ 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𝑛</m:t>
                        </m:r>
                      </m:e>
                    </m:sPre>
                  </m:oMath>
                </a14:m>
                <a:endParaRPr lang="en-US" sz="1400" i="1" spc="1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76200" indent="277813" algn="just">
                  <a:spcAft>
                    <a:spcPts val="0"/>
                  </a:spcAft>
                  <a:tabLst>
                    <a:tab pos="3593465" algn="ctr"/>
                  </a:tabLst>
                </a:pPr>
                <a:r>
                  <a:rPr lang="ru-RU" sz="1400" i="1" spc="1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Нейтрон</a:t>
                </a:r>
                <a:r>
                  <a:rPr lang="en-US" sz="1400" i="1" spc="1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:</a:t>
                </a:r>
                <a:endParaRPr lang="ru-RU" sz="1400" i="1" spc="1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76200" lvl="0" indent="277813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701040" algn="l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нестабильная частица </a:t>
                </a:r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(</a:t>
                </a:r>
                <a:r>
                  <a:rPr lang="en-US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n</a:t>
                </a:r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— </a:t>
                </a:r>
                <a:r>
                  <a:rPr lang="ru-RU" sz="1400" i="1" spc="1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 spc="25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0" i="1" spc="25" smtClean="0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pc="25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400" i="1" spc="1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+ </a:t>
                </a:r>
                <a:r>
                  <a:rPr lang="en-US" sz="1400" i="1" spc="15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v</a:t>
                </a:r>
                <a:r>
                  <a:rPr lang="en-US" sz="1400" i="1" spc="15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e</a:t>
                </a:r>
                <a:r>
                  <a:rPr lang="ru-RU" sz="1400" i="1" spc="1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),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 spc="25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ru-RU" sz="1400" spc="25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1/2</a:t>
                </a:r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= 900 с;</a:t>
                </a:r>
              </a:p>
              <a:p>
                <a:pPr marL="76200" lvl="0" indent="277813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688975" algn="l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отсутствует;</a:t>
                </a:r>
              </a:p>
              <a:p>
                <a:pPr marL="76200" lvl="0" indent="277813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701040" algn="l"/>
                  </a:tabLst>
                </a:pPr>
                <a:r>
                  <a:rPr lang="ru-RU" sz="1400" i="1" spc="1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т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~ 1840 </a:t>
                </a:r>
                <a:r>
                  <a:rPr lang="ru-RU" sz="1400" i="1" spc="1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т</a:t>
                </a:r>
                <a:r>
                  <a:rPr lang="ru-RU" sz="1400" i="1" spc="15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е</a:t>
                </a:r>
                <a:r>
                  <a:rPr lang="en-US" sz="1400" i="1" spc="15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;</a:t>
                </a:r>
                <a:endParaRPr lang="ru-RU" sz="1400" spc="2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76200" lvl="0" indent="277813" algn="just">
                  <a:spcAft>
                    <a:spcPts val="505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694690" algn="l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не ионизирует воздух;</a:t>
                </a:r>
              </a:p>
              <a:p>
                <a:pPr marL="76200" lvl="0" indent="277813" algn="just">
                  <a:spcAft>
                    <a:spcPts val="45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701040" algn="l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могучее средство расщепления ядер: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7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14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𝑁</m:t>
                        </m:r>
                        <m:r>
                          <a:rPr lang="en-US" sz="1400" i="1">
                            <a:latin typeface="Cambria Math"/>
                          </a:rPr>
                          <m:t>+ </m:t>
                        </m:r>
                        <m:sPre>
                          <m:sPre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sPre>
                      </m:e>
                    </m:sPre>
                    <m:r>
                      <a:rPr lang="en-US" sz="1400" i="1">
                        <a:latin typeface="Cambria Math"/>
                      </a:rPr>
                      <m:t>→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5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11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𝐵</m:t>
                        </m:r>
                      </m:e>
                    </m:sPre>
                    <m:r>
                      <a:rPr lang="en-US" sz="1400" i="1">
                        <a:latin typeface="Cambria Math"/>
                      </a:rPr>
                      <m:t>+ </m:t>
                    </m:r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endParaRPr lang="ru-RU" sz="1400" b="1" spc="2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76200" lvl="0" indent="277813" algn="just">
                  <a:spcAft>
                    <a:spcPts val="45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  <a:tabLst>
                    <a:tab pos="701040" algn="l"/>
                  </a:tabLst>
                </a:pPr>
                <a:endParaRPr lang="ru-RU" sz="1400" b="1" spc="2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76200" lvl="0" algn="just">
                  <a:spcAft>
                    <a:spcPts val="450"/>
                  </a:spcAft>
                  <a:buClr>
                    <a:srgbClr val="000000"/>
                  </a:buClr>
                  <a:buSzPts val="800"/>
                  <a:tabLst>
                    <a:tab pos="701040" algn="l"/>
                  </a:tabLst>
                </a:pPr>
                <a:endParaRPr lang="en-US" sz="1400" b="1" spc="2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76200" lvl="0" algn="just">
                  <a:spcAft>
                    <a:spcPts val="450"/>
                  </a:spcAft>
                  <a:buClr>
                    <a:srgbClr val="000000"/>
                  </a:buClr>
                  <a:buSzPts val="800"/>
                  <a:tabLst>
                    <a:tab pos="701040" algn="l"/>
                  </a:tabLst>
                </a:pPr>
                <a:r>
                  <a:rPr lang="en-US" sz="14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2.  </a:t>
                </a:r>
                <a:r>
                  <a:rPr lang="ru-RU" sz="14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Строение </a:t>
                </a:r>
                <a:r>
                  <a:rPr lang="ru-RU" sz="1400" b="1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ядра атома.</a:t>
                </a:r>
              </a:p>
              <a:p>
                <a:pPr marL="76200" indent="277813" algn="just"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ru-RU" sz="1400" b="1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1932 г., </a:t>
                </a:r>
                <a:r>
                  <a:rPr lang="ru-RU" sz="14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Д.</a:t>
                </a:r>
                <a:r>
                  <a:rPr lang="en-US" sz="14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Д.</a:t>
                </a:r>
                <a:r>
                  <a:rPr lang="en-US" sz="14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Иваненко</a:t>
                </a:r>
                <a:r>
                  <a:rPr lang="ru-RU" sz="1400" b="1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, В</a:t>
                </a:r>
                <a:r>
                  <a:rPr lang="ru-RU" sz="14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</a:t>
                </a:r>
                <a:r>
                  <a:rPr lang="en-US" sz="14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b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Гейзенберг </a:t>
                </a:r>
                <a:r>
                  <a:rPr lang="ru-RU" sz="14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- протонно-нейтронная модель ядра.</a:t>
                </a:r>
                <a:endParaRPr lang="ru-RU" sz="1400" b="1" spc="2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r>
                  <a:rPr lang="ru-RU" sz="1400" spc="25" dirty="0" err="1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М</a:t>
                </a:r>
                <a:r>
                  <a:rPr lang="ru-RU" sz="1400" spc="25" baseline="-25000" dirty="0" err="1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я</a:t>
                </a:r>
                <a:r>
                  <a:rPr lang="ru-RU" sz="1400" spc="25" dirty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 = </a:t>
                </a:r>
                <a:r>
                  <a:rPr lang="en-US" sz="1400" i="1" spc="15" dirty="0" err="1">
                    <a:latin typeface="Book Antiqua"/>
                    <a:ea typeface="Book Antiqua"/>
                    <a:cs typeface="Book Antiqua"/>
                  </a:rPr>
                  <a:t>Zm</a:t>
                </a:r>
                <a:r>
                  <a:rPr lang="en-US" sz="1400" i="1" spc="15" baseline="-25000" dirty="0" err="1">
                    <a:latin typeface="Book Antiqua"/>
                    <a:ea typeface="Book Antiqua"/>
                    <a:cs typeface="Book Antiqua"/>
                  </a:rPr>
                  <a:t>p</a:t>
                </a:r>
                <a:r>
                  <a:rPr lang="ru-RU" sz="1400" i="1" spc="15" dirty="0">
                    <a:latin typeface="Book Antiqua"/>
                    <a:ea typeface="Book Antiqua"/>
                    <a:cs typeface="Book Antiqua"/>
                  </a:rPr>
                  <a:t> + </a:t>
                </a:r>
                <a:r>
                  <a:rPr lang="en-US" sz="1400" i="1" spc="15" dirty="0" err="1" smtClean="0">
                    <a:latin typeface="Book Antiqua"/>
                    <a:ea typeface="Book Antiqua"/>
                    <a:cs typeface="Book Antiqua"/>
                  </a:rPr>
                  <a:t>Nm</a:t>
                </a:r>
                <a:r>
                  <a:rPr lang="en-US" sz="1400" i="1" spc="15" baseline="-25000" dirty="0" err="1" smtClean="0">
                    <a:latin typeface="Book Antiqua"/>
                    <a:ea typeface="Book Antiqua"/>
                    <a:cs typeface="Book Antiqua"/>
                  </a:rPr>
                  <a:t>n</a:t>
                </a:r>
                <a:r>
                  <a:rPr lang="en-US" sz="1400" i="1" spc="15" baseline="-25000" dirty="0" smtClean="0">
                    <a:latin typeface="Book Antiqua"/>
                    <a:ea typeface="Book Antiqua"/>
                    <a:cs typeface="Book Antiqua"/>
                  </a:rPr>
                  <a:t>                                                                                                         </a:t>
                </a:r>
                <a:r>
                  <a:rPr lang="ru-RU" sz="1400" i="1" dirty="0" smtClean="0"/>
                  <a:t>А </a:t>
                </a:r>
                <a:r>
                  <a:rPr lang="ru-RU" sz="1400" i="1" dirty="0"/>
                  <a:t>= </a:t>
                </a:r>
                <a:r>
                  <a:rPr lang="en-US" sz="1400" i="1" dirty="0"/>
                  <a:t>N </a:t>
                </a:r>
                <a:r>
                  <a:rPr lang="ru-RU" sz="1400" i="1" dirty="0"/>
                  <a:t>+ </a:t>
                </a:r>
                <a:r>
                  <a:rPr lang="en-US" sz="1400" i="1" dirty="0"/>
                  <a:t>Z </a:t>
                </a:r>
                <a:r>
                  <a:rPr lang="ru-RU" sz="1400" i="1" dirty="0"/>
                  <a:t>-</a:t>
                </a:r>
                <a:r>
                  <a:rPr lang="ru-RU" sz="1400" dirty="0"/>
                  <a:t> массовое число,</a:t>
                </a:r>
              </a:p>
              <a:p>
                <a:endParaRPr lang="ru-RU" sz="1400" i="1" spc="15" dirty="0">
                  <a:latin typeface="Book Antiqua"/>
                  <a:ea typeface="Book Antiqua"/>
                  <a:cs typeface="Book Antiqu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pc="25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pc="25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sz="1400" b="0" i="1" spc="25" smtClean="0">
                            <a:latin typeface="Cambria Math"/>
                          </a:rPr>
                          <m:t>я</m:t>
                        </m:r>
                      </m:sub>
                    </m:sSub>
                  </m:oMath>
                </a14:m>
                <a:r>
                  <a:rPr lang="ru-RU" sz="1400" spc="25" dirty="0" smtClean="0">
                    <a:latin typeface="Book Antiqua"/>
                    <a:ea typeface="Book Antiqua"/>
                    <a:cs typeface="Book Antiqua"/>
                  </a:rPr>
                  <a:t> </a:t>
                </a:r>
                <a:r>
                  <a:rPr lang="ru-RU" sz="1400" spc="25" dirty="0">
                    <a:latin typeface="Book Antiqua"/>
                    <a:ea typeface="Book Antiqua"/>
                    <a:cs typeface="Book Antiqua"/>
                  </a:rPr>
                  <a:t>= </a:t>
                </a:r>
                <a:r>
                  <a:rPr lang="en-US" sz="1400" i="1" spc="15" dirty="0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N </a:t>
                </a:r>
                <a:r>
                  <a:rPr lang="en-US" sz="1400" i="1" spc="15" dirty="0" err="1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q</a:t>
                </a:r>
                <a:r>
                  <a:rPr lang="en-US" sz="1400" i="1" spc="15" baseline="-25000" dirty="0" err="1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p</a:t>
                </a:r>
                <a:r>
                  <a:rPr lang="ru-RU" sz="1400" i="1" spc="15" dirty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	</a:t>
                </a:r>
                <a:r>
                  <a:rPr lang="en-US" b="1" i="1" spc="15" dirty="0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                        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400" b="1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400" b="1" i="1"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</m:sup>
                      <m:e>
                        <m:r>
                          <a:rPr lang="en-US" sz="2400" b="1" i="1">
                            <a:latin typeface="Cambria Math"/>
                          </a:rPr>
                          <m:t>𝑿</m:t>
                        </m:r>
                      </m:e>
                    </m:sPre>
                  </m:oMath>
                </a14:m>
                <a:r>
                  <a:rPr lang="en-US" sz="1400" i="1" spc="15" dirty="0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                                                      Z</a:t>
                </a:r>
                <a:r>
                  <a:rPr lang="ru-RU" sz="1400" i="1" spc="15" dirty="0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-</a:t>
                </a:r>
                <a:r>
                  <a:rPr lang="en-US" sz="1400" i="1" spc="15" dirty="0" smtClean="0">
                    <a:solidFill>
                      <a:srgbClr val="000000"/>
                    </a:solidFill>
                    <a:latin typeface="Book Antiqua"/>
                    <a:ea typeface="Book Antiqua"/>
                    <a:cs typeface="Book Antiqua"/>
                  </a:rPr>
                  <a:t> </a:t>
                </a:r>
                <a:r>
                  <a:rPr lang="ru-RU" sz="1400" spc="25" dirty="0" smtClean="0">
                    <a:latin typeface="Book Antiqua"/>
                    <a:ea typeface="Book Antiqua"/>
                    <a:cs typeface="Book Antiqua"/>
                  </a:rPr>
                  <a:t>порядковый</a:t>
                </a:r>
                <a:r>
                  <a:rPr lang="en-US" sz="1400" spc="25" dirty="0" smtClean="0">
                    <a:latin typeface="Book Antiqua"/>
                    <a:ea typeface="Book Antiqua"/>
                    <a:cs typeface="Book Antiqua"/>
                  </a:rPr>
                  <a:t> </a:t>
                </a:r>
                <a:r>
                  <a:rPr lang="ru-RU" sz="1400" spc="25" dirty="0" smtClean="0">
                    <a:latin typeface="Book Antiqua"/>
                    <a:ea typeface="Book Antiqua"/>
                    <a:cs typeface="Book Antiqua"/>
                  </a:rPr>
                  <a:t>номер</a:t>
                </a:r>
                <a:r>
                  <a:rPr lang="ru-RU" sz="1400" spc="25" dirty="0">
                    <a:latin typeface="Book Antiqua"/>
                    <a:ea typeface="Book Antiqua"/>
                    <a:cs typeface="Book Antiqua"/>
                  </a:rPr>
                  <a:t>.</a:t>
                </a:r>
                <a:endParaRPr lang="ru-RU" sz="14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2656"/>
                <a:ext cx="8219256" cy="5984331"/>
              </a:xfrm>
              <a:prstGeom prst="rect">
                <a:avLst/>
              </a:prstGeom>
              <a:blipFill rotWithShape="1">
                <a:blip r:embed="rId2"/>
                <a:stretch>
                  <a:fillRect l="-148" t="-5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Стрелка вверх 26">
            <a:hlinkClick r:id="rId3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052296" y="671225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ПОЯСНЕНИЕ</a:t>
            </a: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ЗАДАНИЕ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38115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27250" algn="r"/>
                <a:tab pos="2230438" algn="r"/>
                <a:tab pos="2906713" algn="r"/>
                <a:tab pos="32940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0" algn="r"/>
                <a:tab pos="2230438" algn="r"/>
                <a:tab pos="2906713" algn="r"/>
                <a:tab pos="3294063" algn="r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0" algn="r"/>
                <a:tab pos="2230438" algn="r"/>
                <a:tab pos="2906713" algn="r"/>
                <a:tab pos="3294063" algn="r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0" algn="r"/>
                <a:tab pos="2230438" algn="r"/>
                <a:tab pos="2906713" algn="r"/>
                <a:tab pos="3294063" algn="r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0" algn="r"/>
                <a:tab pos="2230438" algn="r"/>
                <a:tab pos="2906713" algn="r"/>
                <a:tab pos="3294063" algn="r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260648"/>
                <a:ext cx="7272808" cy="5622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pc="-35" dirty="0" smtClean="0">
                    <a:solidFill>
                      <a:srgbClr val="FF0066"/>
                    </a:solidFill>
                    <a:ea typeface="Book Antiqua"/>
                    <a:cs typeface="Book Antiqua"/>
                  </a:rPr>
                  <a:t>VII. </a:t>
                </a:r>
                <a:r>
                  <a:rPr lang="ru-RU" b="1" spc="-35" dirty="0" smtClean="0">
                    <a:solidFill>
                      <a:srgbClr val="FF0066"/>
                    </a:solidFill>
                    <a:ea typeface="Book Antiqua"/>
                    <a:cs typeface="Book Antiqua"/>
                  </a:rPr>
                  <a:t>ИЗОТОПЫ</a:t>
                </a:r>
              </a:p>
              <a:p>
                <a:pPr algn="ctr"/>
                <a:endParaRPr lang="ru-RU" sz="1400" b="1" spc="-35" dirty="0">
                  <a:solidFill>
                    <a:srgbClr val="FF0066"/>
                  </a:solidFill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342900" indent="19050" algn="just">
                  <a:spcAft>
                    <a:spcPts val="0"/>
                  </a:spcAft>
                  <a:tabLst>
                    <a:tab pos="95250" algn="l"/>
                    <a:tab pos="536575" algn="l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1.	</a:t>
                </a:r>
                <a:r>
                  <a:rPr lang="ru-RU" sz="1400" b="1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Изотопы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- одинаковые </a:t>
                </a:r>
                <a:r>
                  <a:rPr lang="ru-RU" sz="1400" i="1" spc="1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А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и </a:t>
                </a:r>
                <a:r>
                  <a:rPr lang="en-US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Z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19050">
                  <a:tabLst>
                    <a:tab pos="95250" algn="l"/>
                    <a:tab pos="536575" algn="l"/>
                  </a:tabLst>
                </a:pPr>
                <a:r>
                  <a:rPr lang="ru-RU" sz="1400" i="1" spc="1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                        Имеются </a:t>
                </a:r>
                <a:r>
                  <a:rPr lang="ru-RU" sz="1400" i="1" spc="1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у всех элементов.</a:t>
                </a:r>
              </a:p>
              <a:p>
                <a:pPr marL="722313" marR="76200" indent="19050">
                  <a:tabLst>
                    <a:tab pos="95250" algn="l"/>
                    <a:tab pos="536575" algn="l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Одинаковые </a:t>
                </a:r>
                <a:r>
                  <a:rPr lang="en-US" sz="1400" i="1" spc="1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q</a:t>
                </a:r>
                <a:r>
                  <a:rPr lang="en-US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—» одинаковые химические свойства. </a:t>
                </a:r>
                <a:endParaRPr lang="ru-RU" sz="1400" spc="2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722313" marR="76200" indent="19050">
                  <a:tabLst>
                    <a:tab pos="95250" algn="l"/>
                    <a:tab pos="536575" algn="l"/>
                  </a:tabLst>
                </a:pPr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Разные </a:t>
                </a:r>
                <a:r>
                  <a:rPr lang="en-US" sz="1400" i="1" spc="1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N </a:t>
                </a:r>
                <a:r>
                  <a:rPr lang="ru-RU" sz="1400" i="1" spc="1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—&gt;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разные физические свойства. </a:t>
                </a:r>
                <a:endParaRPr lang="ru-RU" sz="1400" spc="25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342900" marR="76200" indent="19050">
                  <a:tabLst>
                    <a:tab pos="95250" algn="l"/>
                    <a:tab pos="536575" algn="l"/>
                  </a:tabLst>
                </a:pPr>
                <a:endParaRPr lang="ru-RU" sz="1400" spc="2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342900" marR="76200" indent="19050">
                  <a:tabLst>
                    <a:tab pos="95250" algn="l"/>
                    <a:tab pos="536575" algn="l"/>
                  </a:tabLst>
                </a:pPr>
                <a:r>
                  <a:rPr lang="ru-RU" sz="1400" i="1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Получают</a:t>
                </a:r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в атомных реакторах и на ускорителях.</a:t>
                </a:r>
              </a:p>
              <a:p>
                <a:pPr marL="628650" lvl="0" indent="-28575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Wingdings" panose="05000000000000000000" pitchFamily="2" charset="2"/>
                  <a:buChar char="Ø"/>
                  <a:tabLst>
                    <a:tab pos="95250" algn="l"/>
                    <a:tab pos="536575" algn="l"/>
                  </a:tabLst>
                </a:pPr>
                <a:r>
                  <a:rPr lang="ru-RU" sz="1400" spc="25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8</a:t>
                </a:r>
                <a:r>
                  <a:rPr lang="ru-RU" sz="14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Georgia"/>
                    <a:cs typeface="Times New Roman" panose="02020603050405020304" pitchFamily="18" charset="0"/>
                  </a:rPr>
                  <a:t>0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- три изотопа</a:t>
                </a:r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;</a:t>
                </a:r>
                <a:endParaRPr lang="ru-RU" sz="1400" spc="25" baseline="-25000" dirty="0" smtClean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628650" lvl="0" indent="-28575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Wingdings" panose="05000000000000000000" pitchFamily="2" charset="2"/>
                  <a:buChar char="Ø"/>
                  <a:tabLst>
                    <a:tab pos="95250" algn="l"/>
                    <a:tab pos="536575" algn="l"/>
                  </a:tabLst>
                </a:pPr>
                <a:r>
                  <a:rPr lang="ru-RU" sz="1400" spc="25" baseline="-25000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82</a:t>
                </a:r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РЬ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- десять;</a:t>
                </a:r>
              </a:p>
              <a:p>
                <a:pPr marL="628650" lvl="0" indent="-285750" algn="just">
                  <a:spcAft>
                    <a:spcPts val="505"/>
                  </a:spcAft>
                  <a:buClr>
                    <a:srgbClr val="000000"/>
                  </a:buClr>
                  <a:buSzPts val="800"/>
                  <a:buFont typeface="Wingdings" panose="05000000000000000000" pitchFamily="2" charset="2"/>
                  <a:buChar char="Ø"/>
                  <a:tabLst>
                    <a:tab pos="95250" algn="l"/>
                    <a:tab pos="536575" algn="l"/>
                  </a:tabLst>
                </a:pPr>
                <a:r>
                  <a:rPr lang="ru-RU" sz="1400" spc="25" baseline="-25000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92</a:t>
                </a:r>
                <a:r>
                  <a:rPr lang="en-US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U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- восемь (распространенность: </a:t>
                </a:r>
                <a:r>
                  <a:rPr lang="ru-RU" sz="1400" spc="25" baseline="30000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238</a:t>
                </a:r>
                <a:r>
                  <a:rPr lang="en-US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U </a:t>
                </a:r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—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99,3%, </a:t>
                </a:r>
                <a:r>
                  <a:rPr lang="ru-RU" sz="1400" spc="25" baseline="30000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233</a:t>
                </a:r>
                <a:r>
                  <a:rPr lang="en-US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U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—&gt; 0,7%);</a:t>
                </a:r>
              </a:p>
              <a:p>
                <a:pPr marL="628650" lvl="0" indent="-285750" algn="just">
                  <a:spcAft>
                    <a:spcPts val="40"/>
                  </a:spcAft>
                  <a:buClr>
                    <a:srgbClr val="000000"/>
                  </a:buClr>
                  <a:buSzPts val="800"/>
                  <a:buFont typeface="Wingdings" panose="05000000000000000000" pitchFamily="2" charset="2"/>
                  <a:buChar char="Ø"/>
                  <a:tabLst>
                    <a:tab pos="95250" algn="l"/>
                    <a:tab pos="536575" algn="l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изотопы водорода: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𝐻</m:t>
                        </m:r>
                      </m:e>
                    </m:sPre>
                  </m:oMath>
                </a14:m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𝐷</m:t>
                        </m:r>
                      </m:e>
                    </m:sPre>
                  </m:oMath>
                </a14:m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(дейтерий),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sz="1400" i="1">
                            <a:latin typeface="Cambria Math"/>
                          </a:rPr>
                          <m:t>𝑇</m:t>
                        </m:r>
                      </m:e>
                    </m:sPre>
                  </m:oMath>
                </a14:m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(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тритий).</a:t>
                </a:r>
              </a:p>
              <a:p>
                <a:pPr marL="628650" indent="-285750" algn="just">
                  <a:spcAft>
                    <a:spcPts val="0"/>
                  </a:spcAft>
                  <a:buFont typeface="Wingdings" panose="05000000000000000000" pitchFamily="2" charset="2"/>
                  <a:buChar char="Ø"/>
                  <a:tabLst>
                    <a:tab pos="95250" algn="l"/>
                    <a:tab pos="536575" algn="l"/>
                  </a:tabLst>
                </a:pPr>
                <a:r>
                  <a:rPr lang="en-US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D</a:t>
                </a:r>
                <a:r>
                  <a:rPr lang="en-US" sz="1400" spc="25" baseline="-25000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2</a:t>
                </a:r>
                <a:r>
                  <a:rPr lang="en-US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0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- </a:t>
                </a:r>
                <a:r>
                  <a:rPr lang="ru-RU" sz="1400" i="1" spc="1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тяжелая вода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(распространенность 0,01%):</a:t>
                </a:r>
              </a:p>
              <a:p>
                <a:pPr marL="628650" lvl="0" indent="-28575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Wingdings" panose="05000000000000000000" pitchFamily="2" charset="2"/>
                  <a:buChar char="Ø"/>
                  <a:tabLst>
                    <a:tab pos="95250" algn="l"/>
                    <a:tab pos="536575" algn="l"/>
                  </a:tabLst>
                </a:pPr>
                <a:r>
                  <a:rPr lang="en-US" sz="1400" i="1" spc="15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t</a:t>
                </a:r>
                <a:r>
                  <a:rPr lang="en-US" sz="1400" i="1" spc="15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Km</a:t>
                </a:r>
                <a:r>
                  <a:rPr lang="en-US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= 101 °С, *</a:t>
                </a:r>
                <a:r>
                  <a:rPr lang="ru-RU" sz="1400" spc="25" baseline="-25000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плав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= </a:t>
                </a:r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3,8 С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,</a:t>
                </a:r>
              </a:p>
              <a:p>
                <a:pPr marL="628650" lvl="0" indent="-28575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Wingdings" panose="05000000000000000000" pitchFamily="2" charset="2"/>
                  <a:buChar char="Ø"/>
                  <a:tabLst>
                    <a:tab pos="95250" algn="l"/>
                    <a:tab pos="536575" algn="l"/>
                  </a:tabLst>
                </a:pPr>
                <a:r>
                  <a:rPr lang="ru-RU" sz="1400" i="1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пить нельзя</a:t>
                </a:r>
                <a:r>
                  <a:rPr lang="ru-RU" sz="1400" spc="2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,</a:t>
                </a:r>
                <a:endParaRPr lang="ru-RU" sz="1400" i="1" spc="25" dirty="0"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pPr marL="628650" lvl="0" indent="-285750" algn="just"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Wingdings" panose="05000000000000000000" pitchFamily="2" charset="2"/>
                  <a:buChar char="Ø"/>
                  <a:tabLst>
                    <a:tab pos="95250" algn="l"/>
                    <a:tab pos="536575" algn="l"/>
                  </a:tabLst>
                </a:pP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теплоноситель и замедлитель в реакторе.</a:t>
                </a:r>
              </a:p>
              <a:p>
                <a:endParaRPr lang="ru-RU" sz="1400" b="1" spc="-35" dirty="0">
                  <a:solidFill>
                    <a:srgbClr val="FF0066"/>
                  </a:solidFill>
                  <a:latin typeface="Times New Roman" panose="02020603050405020304" pitchFamily="18" charset="0"/>
                  <a:ea typeface="Book Antiqua"/>
                  <a:cs typeface="Times New Roman" panose="02020603050405020304" pitchFamily="18" charset="0"/>
                </a:endParaRPr>
              </a:p>
              <a:p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Применение радиоактивных изотопов</a:t>
                </a:r>
              </a:p>
              <a:p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Медицина</a:t>
                </a:r>
                <a:r>
                  <a:rPr lang="ru-RU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76200">
                  <a:buFont typeface="Wingdings" panose="05000000000000000000" pitchFamily="2" charset="2"/>
                  <a:buChar char="Ø"/>
                </a:pPr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   исследование </a:t>
                </a:r>
                <a:r>
                  <a:rPr lang="ru-RU" sz="1400" spc="25" dirty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обмена веществ, </a:t>
                </a:r>
                <a:r>
                  <a:rPr lang="ru-RU" sz="1400" spc="25" dirty="0" smtClean="0">
                    <a:latin typeface="Times New Roman" panose="02020603050405020304" pitchFamily="18" charset="0"/>
                    <a:ea typeface="Book Antiqua"/>
                    <a:cs typeface="Times New Roman" panose="02020603050405020304" pitchFamily="18" charset="0"/>
                  </a:rPr>
                  <a:t>кровообращения,</a:t>
                </a:r>
              </a:p>
              <a:p>
                <a:pPr marL="285750" indent="76200">
                  <a:buFont typeface="Wingdings" panose="05000000000000000000" pitchFamily="2" charset="2"/>
                  <a:buChar char="Ø"/>
                </a:pPr>
                <a:r>
                  <a:rPr lang="ru-RU" sz="1400" spc="2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лечение базедовой болезни, раковых заболеваний</a:t>
                </a:r>
                <a:endPara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0648"/>
                <a:ext cx="7272808" cy="5622501"/>
              </a:xfrm>
              <a:prstGeom prst="rect">
                <a:avLst/>
              </a:prstGeom>
              <a:blipFill rotWithShape="1">
                <a:blip r:embed="rId2"/>
                <a:stretch>
                  <a:fillRect l="-168" t="-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трелка вверх 10">
            <a:hlinkClick r:id="rId3" action="ppaction://hlinksldjump"/>
          </p:cNvPr>
          <p:cNvSpPr/>
          <p:nvPr/>
        </p:nvSpPr>
        <p:spPr>
          <a:xfrm>
            <a:off x="8632328" y="152047"/>
            <a:ext cx="288032" cy="3762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052296" y="671225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ПОЯСНЕНИЕ</a:t>
            </a: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ЗАДАНИЕ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1146</TotalTime>
  <Words>2255</Words>
  <Application>Microsoft Office PowerPoint</Application>
  <PresentationFormat>Экран (4:3)</PresentationFormat>
  <Paragraphs>817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Исполнительная</vt:lpstr>
      <vt:lpstr>АТОМНАЯ ФИЗИКА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АТОМНАЯ ФИЗИКА</dc:title>
  <dc:creator>физика</dc:creator>
  <cp:lastModifiedBy>физика</cp:lastModifiedBy>
  <cp:revision>57</cp:revision>
  <dcterms:created xsi:type="dcterms:W3CDTF">2017-01-12T15:13:07Z</dcterms:created>
  <dcterms:modified xsi:type="dcterms:W3CDTF">2017-04-16T19:16:02Z</dcterms:modified>
</cp:coreProperties>
</file>