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90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D831DC-356B-4E5A-84DD-6A20A3F9248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41367B-06FE-46B6-8A10-AA66B4575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56792"/>
            <a:ext cx="61722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Лекция</a:t>
            </a:r>
            <a:r>
              <a:rPr lang="ru-RU" sz="6600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«Основы логики»</a:t>
            </a:r>
            <a:endParaRPr lang="ru-RU" sz="6700" cap="none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4" y="3789040"/>
            <a:ext cx="7020272" cy="864096"/>
          </a:xfrm>
        </p:spPr>
        <p:txBody>
          <a:bodyPr>
            <a:normAutofit/>
          </a:bodyPr>
          <a:lstStyle/>
          <a:p>
            <a:pPr marL="1798638" indent="-1798638" algn="just"/>
            <a:r>
              <a:rPr lang="ru-RU" dirty="0" smtClean="0"/>
              <a:t>Специальность </a:t>
            </a:r>
            <a:r>
              <a:rPr lang="ru-RU" dirty="0" smtClean="0"/>
              <a:t>08.02.01 </a:t>
            </a:r>
            <a:r>
              <a:rPr lang="ru-RU" dirty="0" smtClean="0"/>
              <a:t>Строительство и эксплуатация зданий и </a:t>
            </a:r>
            <a:r>
              <a:rPr lang="ru-RU" dirty="0" smtClean="0"/>
              <a:t>сооружений – базовый уровень СПО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886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Государственное бюджетное профессиональное образовательное учреждение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«Брянский строительный колледж имени профессора Н.Е. Жуковского» </a:t>
            </a: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339752" y="3356992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4644008" y="4919492"/>
            <a:ext cx="4320480" cy="115212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1798638" marR="0" lvl="0" indent="-179863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Кулакова О. В.  </a:t>
            </a:r>
            <a:r>
              <a:rPr lang="ru-RU" b="1" dirty="0" smtClean="0">
                <a:solidFill>
                  <a:schemeClr val="tx2"/>
                </a:solidFill>
              </a:rPr>
              <a:t>- преподаватель информатики и информационных  технологий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Брянск 2017г.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endParaRPr lang="ru-RU" sz="27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248" y="1600200"/>
            <a:ext cx="7427168" cy="4873752"/>
          </a:xfrm>
        </p:spPr>
        <p:txBody>
          <a:bodyPr>
            <a:normAutofit/>
          </a:bodyPr>
          <a:lstStyle/>
          <a:p>
            <a:pPr marL="0" indent="722313" algn="just">
              <a:buNone/>
            </a:pPr>
            <a:r>
              <a:rPr lang="ru-RU" dirty="0" smtClean="0"/>
              <a:t>Объясните</a:t>
            </a:r>
            <a:r>
              <a:rPr lang="ru-RU" dirty="0"/>
              <a:t>, почему следующие высказывания не являются высказываниями</a:t>
            </a:r>
            <a:r>
              <a:rPr lang="ru-RU" dirty="0" smtClean="0"/>
              <a:t>:</a:t>
            </a:r>
          </a:p>
          <a:p>
            <a:pPr marL="0" indent="722313" algn="just">
              <a:buNone/>
            </a:pPr>
            <a:endParaRPr lang="ru-RU" dirty="0"/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Какого </a:t>
            </a:r>
            <a:r>
              <a:rPr lang="ru-RU" dirty="0"/>
              <a:t>цвета твой </a:t>
            </a:r>
            <a:r>
              <a:rPr lang="ru-RU" dirty="0" smtClean="0"/>
              <a:t>велосипед?</a:t>
            </a:r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Число </a:t>
            </a:r>
            <a:r>
              <a:rPr lang="ru-RU" dirty="0"/>
              <a:t>Х больше </a:t>
            </a:r>
            <a:r>
              <a:rPr lang="ru-RU" dirty="0" smtClean="0"/>
              <a:t>пяти?</a:t>
            </a:r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5Х-2</a:t>
            </a:r>
            <a:endParaRPr lang="ru-RU" dirty="0"/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Посмотрите </a:t>
            </a:r>
            <a:r>
              <a:rPr lang="ru-RU" dirty="0"/>
              <a:t>в </a:t>
            </a:r>
            <a:r>
              <a:rPr lang="ru-RU" dirty="0" smtClean="0"/>
              <a:t>окно</a:t>
            </a:r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Пейте </a:t>
            </a:r>
            <a:r>
              <a:rPr lang="ru-RU" dirty="0"/>
              <a:t>томатный </a:t>
            </a:r>
            <a:r>
              <a:rPr lang="ru-RU" dirty="0" smtClean="0"/>
              <a:t>сок!</a:t>
            </a:r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Вы </a:t>
            </a:r>
            <a:r>
              <a:rPr lang="ru-RU" dirty="0"/>
              <a:t>были в </a:t>
            </a:r>
            <a:r>
              <a:rPr lang="ru-RU" dirty="0" smtClean="0"/>
              <a:t>музее?</a:t>
            </a:r>
          </a:p>
          <a:p>
            <a:pPr marL="457200" indent="-457200">
              <a:buSzPct val="100000"/>
              <a:buAutoNum type="arabicPeriod"/>
            </a:pPr>
            <a:r>
              <a:rPr lang="ru-RU" dirty="0" smtClean="0"/>
              <a:t>Разность </a:t>
            </a:r>
            <a:r>
              <a:rPr lang="ru-RU" dirty="0"/>
              <a:t>чисел 12 и Х равна </a:t>
            </a:r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  <a:endParaRPr lang="ru-RU" sz="27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722313" algn="just">
              <a:buNone/>
            </a:pPr>
            <a:r>
              <a:rPr lang="ru-RU" dirty="0" smtClean="0"/>
              <a:t>Какие </a:t>
            </a:r>
            <a:r>
              <a:rPr lang="ru-RU" dirty="0"/>
              <a:t>из следующих высказываний являются истинными, а какие ложными</a:t>
            </a:r>
            <a:r>
              <a:rPr lang="ru-RU" dirty="0" smtClean="0"/>
              <a:t>?</a:t>
            </a:r>
          </a:p>
          <a:p>
            <a:pPr marL="0" indent="722313" algn="just">
              <a:buNone/>
            </a:pPr>
            <a:endParaRPr lang="ru-RU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i="1" dirty="0" smtClean="0"/>
              <a:t> </a:t>
            </a:r>
            <a:r>
              <a:rPr lang="ru-RU" dirty="0"/>
              <a:t>Город Москва – столица России</a:t>
            </a:r>
            <a:r>
              <a:rPr lang="ru-RU" dirty="0" smtClean="0"/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Число 12 – </a:t>
            </a:r>
            <a:r>
              <a:rPr lang="ru-RU" dirty="0" smtClean="0"/>
              <a:t>простое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/>
              <a:t> 7*3=1</a:t>
            </a:r>
            <a:endParaRPr lang="ru-RU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/>
              <a:t>12&lt;15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/>
              <a:t>Сканер </a:t>
            </a:r>
            <a:r>
              <a:rPr lang="ru-RU" dirty="0"/>
              <a:t>– устройство, которое может напечатать на бумаге то, что изображено на экране </a:t>
            </a:r>
            <a:r>
              <a:rPr lang="ru-RU" dirty="0" smtClean="0"/>
              <a:t>компьютера</a:t>
            </a:r>
            <a:endParaRPr lang="ru-RU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/>
              <a:t>Клавиатура </a:t>
            </a:r>
            <a:r>
              <a:rPr lang="ru-RU" dirty="0"/>
              <a:t>– устройство ввода </a:t>
            </a:r>
            <a:r>
              <a:rPr lang="ru-RU" dirty="0" smtClean="0"/>
              <a:t>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Умозаключение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3312368"/>
          </a:xfrm>
        </p:spPr>
        <p:txBody>
          <a:bodyPr>
            <a:noAutofit/>
          </a:bodyPr>
          <a:lstStyle/>
          <a:p>
            <a:pPr marL="2595563" indent="-2595563" algn="just">
              <a:buNone/>
            </a:pPr>
            <a:r>
              <a:rPr lang="ru-RU" b="1" dirty="0" smtClean="0"/>
              <a:t>Умозаключение </a:t>
            </a:r>
            <a:r>
              <a:rPr lang="ru-RU" dirty="0" smtClean="0"/>
              <a:t>– это форма мышления, с помощью которой из одного или нескольких суждений может быть получено новое суждение</a:t>
            </a:r>
          </a:p>
          <a:p>
            <a:pPr marL="2595563" indent="-2595563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Посылками </a:t>
            </a:r>
            <a:r>
              <a:rPr lang="ru-RU" dirty="0" smtClean="0"/>
              <a:t>умозаключения по правилам формальной логики могут быть только </a:t>
            </a:r>
            <a:r>
              <a:rPr lang="ru-RU" b="1" dirty="0" smtClean="0"/>
              <a:t>истинные суждения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u="sng" dirty="0" smtClean="0"/>
              <a:t>Например:</a:t>
            </a:r>
            <a:endParaRPr lang="ru-RU" u="sng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5013176"/>
          <a:ext cx="8136904" cy="1440160"/>
        </p:xfrm>
        <a:graphic>
          <a:graphicData uri="http://schemas.openxmlformats.org/drawingml/2006/table">
            <a:tbl>
              <a:tblPr/>
              <a:tblGrid>
                <a:gridCol w="4486704"/>
                <a:gridCol w="3650200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+mn-lt"/>
                          <a:ea typeface="Times New Roman"/>
                          <a:cs typeface="Times New Roman"/>
                        </a:rPr>
                        <a:t>Все </a:t>
                      </a:r>
                      <a:r>
                        <a:rPr lang="ru-RU" sz="2000" i="0" dirty="0">
                          <a:latin typeface="+mn-lt"/>
                          <a:ea typeface="Times New Roman"/>
                          <a:cs typeface="Times New Roman"/>
                        </a:rPr>
                        <a:t>металлы – простые вещества.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+mn-lt"/>
                          <a:ea typeface="Times New Roman"/>
                          <a:cs typeface="Times New Roman"/>
                        </a:rPr>
                        <a:t>Литий – металл.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+mn-lt"/>
                          <a:ea typeface="Times New Roman"/>
                          <a:cs typeface="Times New Roman"/>
                        </a:rPr>
                        <a:t>Литий – простое вещество.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+mn-lt"/>
                          <a:ea typeface="Times New Roman"/>
                          <a:cs typeface="Times New Roman"/>
                        </a:rPr>
                        <a:t>Все </a:t>
                      </a:r>
                      <a:r>
                        <a:rPr lang="ru-RU" sz="2000" i="0" dirty="0">
                          <a:latin typeface="+mn-lt"/>
                          <a:ea typeface="Times New Roman"/>
                          <a:cs typeface="Times New Roman"/>
                        </a:rPr>
                        <a:t>школьники – отличники.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+mn-lt"/>
                          <a:ea typeface="Times New Roman"/>
                          <a:cs typeface="Times New Roman"/>
                        </a:rPr>
                        <a:t>Вовочка – школьник.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+mn-lt"/>
                          <a:ea typeface="Times New Roman"/>
                          <a:cs typeface="Times New Roman"/>
                        </a:rPr>
                        <a:t>Вовочка – отличник.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 логики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3312368"/>
          </a:xfrm>
        </p:spPr>
        <p:txBody>
          <a:bodyPr>
            <a:noAutofit/>
          </a:bodyPr>
          <a:lstStyle/>
          <a:p>
            <a:pPr marL="2506663" indent="-2506663" algn="just">
              <a:buNone/>
            </a:pPr>
            <a:r>
              <a:rPr lang="ru-RU" b="1" dirty="0" smtClean="0"/>
              <a:t>Алгебра логики </a:t>
            </a:r>
            <a:r>
              <a:rPr lang="ru-RU" sz="1800" b="1" dirty="0" smtClean="0"/>
              <a:t>(алгебра высказываний) </a:t>
            </a:r>
            <a:r>
              <a:rPr lang="ru-RU" b="1" dirty="0" smtClean="0"/>
              <a:t>– </a:t>
            </a:r>
            <a:r>
              <a:rPr lang="ru-RU" dirty="0" smtClean="0"/>
              <a:t>раздел математической логики, изучающий строение </a:t>
            </a:r>
            <a:r>
              <a:rPr lang="ru-RU" sz="1600" dirty="0" smtClean="0"/>
              <a:t>(форму, структуру) </a:t>
            </a:r>
            <a:r>
              <a:rPr lang="ru-RU" dirty="0" smtClean="0"/>
              <a:t>сложных логических высказываний и способы установления их истинности с помощью алгебраических методов</a:t>
            </a:r>
          </a:p>
          <a:p>
            <a:pPr marL="2506663" indent="-2506663" algn="just">
              <a:buNone/>
            </a:pPr>
            <a:endParaRPr lang="ru-RU" dirty="0" smtClean="0"/>
          </a:p>
          <a:p>
            <a:pPr marL="2506663" indent="-2506663" algn="just">
              <a:buNone/>
            </a:pPr>
            <a:r>
              <a:rPr lang="ru-RU" b="1" dirty="0" smtClean="0"/>
              <a:t>Высказывание </a:t>
            </a:r>
            <a:r>
              <a:rPr lang="ru-RU" sz="1800" b="1" dirty="0" smtClean="0"/>
              <a:t>(суждение) </a:t>
            </a:r>
            <a:r>
              <a:rPr lang="ru-RU" dirty="0" smtClean="0"/>
              <a:t>- повествовательное предложение, относительно которого можно сказать, истинно или ложно</a:t>
            </a:r>
          </a:p>
          <a:p>
            <a:pPr marL="2506663" indent="-2506663"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 логики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256584"/>
          </a:xfrm>
        </p:spPr>
        <p:txBody>
          <a:bodyPr>
            <a:noAutofit/>
          </a:bodyPr>
          <a:lstStyle/>
          <a:p>
            <a:pPr marL="2506663" indent="-2506663" algn="just">
              <a:buNone/>
            </a:pPr>
            <a:r>
              <a:rPr lang="ru-RU" b="1" dirty="0" smtClean="0"/>
              <a:t>Логическая переменная </a:t>
            </a:r>
            <a:r>
              <a:rPr lang="ru-RU" sz="1800" b="1" dirty="0" smtClean="0"/>
              <a:t>– </a:t>
            </a:r>
            <a:r>
              <a:rPr lang="ru-RU" dirty="0" smtClean="0"/>
              <a:t>буква латинского алфавита, которой в соответствие ставится высказывание</a:t>
            </a:r>
          </a:p>
          <a:p>
            <a:pPr marL="2506663" indent="-2506663" algn="just">
              <a:buNone/>
            </a:pPr>
            <a:endParaRPr lang="ru-RU" dirty="0" smtClean="0"/>
          </a:p>
          <a:p>
            <a:pPr>
              <a:buNone/>
            </a:pPr>
            <a:r>
              <a:rPr lang="ru-RU" i="1" u="sng" dirty="0" smtClean="0"/>
              <a:t>Например:</a:t>
            </a:r>
            <a:endParaRPr lang="ru-RU" u="sng" dirty="0" smtClean="0"/>
          </a:p>
          <a:p>
            <a:pPr>
              <a:buNone/>
            </a:pPr>
            <a:r>
              <a:rPr lang="ru-RU" i="1" dirty="0" smtClean="0"/>
              <a:t>А= “Листва на деревьях опадает осенью”</a:t>
            </a:r>
          </a:p>
          <a:p>
            <a:pPr>
              <a:buNone/>
            </a:pPr>
            <a:r>
              <a:rPr lang="ru-RU" i="1" dirty="0" smtClean="0"/>
              <a:t>В= “Земля прямоугольная”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Логические переменные могут принимать значения:</a:t>
            </a:r>
          </a:p>
          <a:p>
            <a:pPr>
              <a:buNone/>
            </a:pPr>
            <a:r>
              <a:rPr lang="ru-RU" i="1" u="sng" dirty="0" smtClean="0"/>
              <a:t>Например:</a:t>
            </a:r>
            <a:endParaRPr lang="ru-RU" u="sng" dirty="0" smtClean="0"/>
          </a:p>
          <a:p>
            <a:pPr>
              <a:buNone/>
            </a:pPr>
            <a:r>
              <a:rPr lang="ru-RU" i="1" dirty="0" smtClean="0"/>
              <a:t>А=1 - истина</a:t>
            </a:r>
          </a:p>
          <a:p>
            <a:pPr>
              <a:buNone/>
            </a:pPr>
            <a:r>
              <a:rPr lang="ru-RU" i="1" dirty="0" smtClean="0"/>
              <a:t>В=0 - ложь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2506663" indent="-2506663"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операции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256584"/>
          </a:xfrm>
        </p:spPr>
        <p:txBody>
          <a:bodyPr>
            <a:noAutofit/>
          </a:bodyPr>
          <a:lstStyle/>
          <a:p>
            <a:pPr marL="2506663" indent="-2506663" algn="just">
              <a:buNone/>
            </a:pPr>
            <a:r>
              <a:rPr lang="ru-RU" b="1" dirty="0" smtClean="0"/>
              <a:t>Логическая операция </a:t>
            </a:r>
            <a:r>
              <a:rPr lang="ru-RU" dirty="0" smtClean="0"/>
              <a:t>– способ построения сложного высказывания из данных высказываний, при котором значение истинности сложного высказывания полностью определяется значениями истинности исходных высказываний</a:t>
            </a:r>
          </a:p>
          <a:p>
            <a:pPr>
              <a:buNone/>
            </a:pPr>
            <a:endParaRPr lang="ru-RU" i="1" dirty="0" smtClean="0"/>
          </a:p>
          <a:p>
            <a:pPr marL="1347788" indent="-273050">
              <a:buNone/>
            </a:pPr>
            <a:r>
              <a:rPr lang="ru-RU" b="1" dirty="0" smtClean="0"/>
              <a:t>Виды:</a:t>
            </a:r>
          </a:p>
          <a:p>
            <a:pPr marL="1347788" indent="-273050">
              <a:buFont typeface="Wingdings" pitchFamily="2" charset="2"/>
              <a:buChar char="Ø"/>
            </a:pPr>
            <a:r>
              <a:rPr lang="ru-RU" dirty="0" smtClean="0"/>
              <a:t>Инверсия</a:t>
            </a:r>
          </a:p>
          <a:p>
            <a:pPr marL="1347788" indent="-273050">
              <a:buFont typeface="Wingdings" pitchFamily="2" charset="2"/>
              <a:buChar char="Ø"/>
            </a:pPr>
            <a:r>
              <a:rPr lang="ru-RU" dirty="0" smtClean="0"/>
              <a:t>Конъюнкция</a:t>
            </a:r>
          </a:p>
          <a:p>
            <a:pPr marL="1347788" indent="-273050">
              <a:buFont typeface="Wingdings" pitchFamily="2" charset="2"/>
              <a:buChar char="Ø"/>
            </a:pPr>
            <a:r>
              <a:rPr lang="ru-RU" dirty="0" smtClean="0"/>
              <a:t>Дизъюнкция</a:t>
            </a:r>
          </a:p>
          <a:p>
            <a:pPr marL="1347788" indent="-273050">
              <a:buFont typeface="Wingdings" pitchFamily="2" charset="2"/>
              <a:buChar char="Ø"/>
            </a:pPr>
            <a:r>
              <a:rPr lang="ru-RU" dirty="0" smtClean="0"/>
              <a:t>Импликация</a:t>
            </a:r>
          </a:p>
          <a:p>
            <a:pPr marL="1347788" indent="-273050">
              <a:buFont typeface="Wingdings" pitchFamily="2" charset="2"/>
              <a:buChar char="Ø"/>
            </a:pPr>
            <a:r>
              <a:rPr lang="ru-RU" dirty="0" smtClean="0"/>
              <a:t>Эквивалентность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 marL="2506663" indent="-2506663"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Инверсия</a:t>
            </a:r>
            <a:b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581128"/>
            <a:ext cx="8496944" cy="1440160"/>
          </a:xfrm>
        </p:spPr>
        <p:txBody>
          <a:bodyPr>
            <a:noAutofit/>
          </a:bodyPr>
          <a:lstStyle/>
          <a:p>
            <a:pPr marL="1519238" indent="-1519238" algn="just">
              <a:buNone/>
            </a:pPr>
            <a:r>
              <a:rPr lang="ru-RU" b="1" dirty="0" smtClean="0"/>
              <a:t>Правило: </a:t>
            </a:r>
            <a:r>
              <a:rPr lang="ru-RU" dirty="0" smtClean="0"/>
              <a:t>Инверсия логической переменной истина, если переменная ложна, и, наоборот, инверсия ложна, если переменная истинна</a:t>
            </a:r>
            <a:endParaRPr lang="ru-R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Обозначение: </a:t>
            </a:r>
            <a:r>
              <a:rPr lang="ru-RU" sz="2400" b="1" dirty="0" smtClean="0"/>
              <a:t>¬Х,</a:t>
            </a:r>
          </a:p>
          <a:p>
            <a:endParaRPr lang="ru-RU" sz="2400" b="1" dirty="0" smtClean="0"/>
          </a:p>
          <a:p>
            <a:r>
              <a:rPr lang="en-US" sz="2400" dirty="0" smtClean="0"/>
              <a:t> </a:t>
            </a:r>
            <a:r>
              <a:rPr lang="ru-RU" sz="2400" dirty="0" smtClean="0"/>
              <a:t>  </a:t>
            </a:r>
            <a:r>
              <a:rPr lang="en-US" sz="2400" b="1" dirty="0" smtClean="0"/>
              <a:t>z</a:t>
            </a:r>
            <a:r>
              <a:rPr lang="en-US" sz="2400" dirty="0" smtClean="0"/>
              <a:t> = </a:t>
            </a:r>
            <a:r>
              <a:rPr lang="ru-RU" sz="2400" b="1" dirty="0" smtClean="0"/>
              <a:t> ¬Х</a:t>
            </a:r>
            <a:endParaRPr lang="ru-RU" sz="2400" dirty="0" smtClean="0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  <a:p>
            <a:endParaRPr lang="ru-RU" sz="2400" b="1" dirty="0" smtClean="0"/>
          </a:p>
          <a:p>
            <a:r>
              <a:rPr lang="ru-RU" sz="2400" dirty="0" smtClean="0"/>
              <a:t>Читаем</a:t>
            </a:r>
            <a:r>
              <a:rPr lang="ru-RU" sz="2400" b="1" dirty="0" smtClean="0"/>
              <a:t>: не Х </a:t>
            </a:r>
          </a:p>
          <a:p>
            <a:pPr marL="1165225"/>
            <a:r>
              <a:rPr lang="ru-RU" sz="2400" b="1" dirty="0" smtClean="0"/>
              <a:t>(инверсия Х)</a:t>
            </a:r>
            <a:endParaRPr lang="ru-RU" sz="2400" dirty="0" smtClean="0">
              <a:ln>
                <a:solidFill>
                  <a:schemeClr val="tx1"/>
                </a:solidFill>
              </a:ln>
              <a:latin typeface="Times New Roman"/>
              <a:ea typeface="Times New Roman"/>
              <a:cs typeface="Times New Roman"/>
            </a:endParaRPr>
          </a:p>
          <a:p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56176" y="1599304"/>
          <a:ext cx="2183904" cy="1541664"/>
        </p:xfrm>
        <a:graphic>
          <a:graphicData uri="http://schemas.openxmlformats.org/drawingml/2006/table">
            <a:tbl>
              <a:tblPr/>
              <a:tblGrid>
                <a:gridCol w="1091952"/>
                <a:gridCol w="1091952"/>
              </a:tblGrid>
              <a:tr h="51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¬Х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 t="47859" r="84784" b="36391"/>
          <a:stretch>
            <a:fillRect/>
          </a:stretch>
        </p:blipFill>
        <p:spPr bwMode="auto">
          <a:xfrm>
            <a:off x="3192692" y="1412776"/>
            <a:ext cx="27221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Конъюнкция</a:t>
            </a:r>
            <a:b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умножение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13176"/>
            <a:ext cx="8496944" cy="1440160"/>
          </a:xfrm>
        </p:spPr>
        <p:txBody>
          <a:bodyPr>
            <a:noAutofit/>
          </a:bodyPr>
          <a:lstStyle/>
          <a:p>
            <a:pPr marL="1519238" indent="-1519238" algn="just">
              <a:buNone/>
            </a:pPr>
            <a:r>
              <a:rPr lang="ru-RU" b="1" dirty="0" smtClean="0"/>
              <a:t>Правило: </a:t>
            </a:r>
            <a:r>
              <a:rPr lang="ru-RU" dirty="0" smtClean="0"/>
              <a:t>Конъюнкция двух логических переменных истинна тогда и только тогда, когда оба высказывания, истинны.</a:t>
            </a:r>
            <a:endParaRPr lang="ru-R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Обозначение: </a:t>
            </a:r>
            <a:r>
              <a:rPr lang="ru-RU" sz="2400" b="1" dirty="0" smtClean="0"/>
              <a:t>Х </a:t>
            </a:r>
            <a:r>
              <a:rPr lang="en-US" sz="2400" b="1" dirty="0" smtClean="0"/>
              <a:t>∧Y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dirty="0" smtClean="0"/>
              <a:t> </a:t>
            </a:r>
            <a:r>
              <a:rPr lang="ru-RU" sz="2400" dirty="0" smtClean="0"/>
              <a:t>  </a:t>
            </a:r>
            <a:r>
              <a:rPr lang="en-US" sz="2400" b="1" dirty="0" smtClean="0"/>
              <a:t>z</a:t>
            </a:r>
            <a:r>
              <a:rPr lang="en-US" sz="2400" dirty="0" smtClean="0"/>
              <a:t> = </a:t>
            </a:r>
            <a:r>
              <a:rPr lang="ru-RU" sz="2400" b="1" dirty="0" smtClean="0"/>
              <a:t> Х </a:t>
            </a:r>
            <a:r>
              <a:rPr lang="en-US" sz="2400" b="1" dirty="0" smtClean="0"/>
              <a:t>∧ Y</a:t>
            </a:r>
            <a:endParaRPr lang="ru-RU" sz="2400" dirty="0" smtClean="0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  <a:p>
            <a:endParaRPr lang="ru-RU" sz="2400" b="1" dirty="0" smtClean="0"/>
          </a:p>
          <a:p>
            <a:r>
              <a:rPr lang="ru-RU" sz="2400" dirty="0" smtClean="0"/>
              <a:t>Читаем</a:t>
            </a:r>
            <a:r>
              <a:rPr lang="ru-RU" sz="2400" b="1" dirty="0" smtClean="0"/>
              <a:t>: </a:t>
            </a:r>
          </a:p>
          <a:p>
            <a:r>
              <a:rPr lang="ru-RU" sz="2400" b="1" dirty="0" smtClean="0"/>
              <a:t>Х и У </a:t>
            </a:r>
          </a:p>
          <a:p>
            <a:r>
              <a:rPr lang="ru-RU" sz="2400" b="1" dirty="0" smtClean="0"/>
              <a:t>(Х конъюнкция У)</a:t>
            </a:r>
          </a:p>
          <a:p>
            <a:endParaRPr lang="ru-RU" sz="2400" b="1" dirty="0"/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81" r="84784" b="62969"/>
          <a:stretch>
            <a:fillRect/>
          </a:stretch>
        </p:blipFill>
        <p:spPr bwMode="auto">
          <a:xfrm>
            <a:off x="2699792" y="1916832"/>
            <a:ext cx="3096344" cy="180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 cstate="print"/>
          <a:srcRect l="48893" t="23422" r="36164" b="54922"/>
          <a:stretch>
            <a:fillRect/>
          </a:stretch>
        </p:blipFill>
        <p:spPr bwMode="auto">
          <a:xfrm>
            <a:off x="5796136" y="1786151"/>
            <a:ext cx="2906505" cy="23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Дизъюнкция</a:t>
            </a:r>
            <a:b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сложение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869160"/>
            <a:ext cx="8496944" cy="1440160"/>
          </a:xfrm>
        </p:spPr>
        <p:txBody>
          <a:bodyPr>
            <a:noAutofit/>
          </a:bodyPr>
          <a:lstStyle/>
          <a:p>
            <a:pPr marL="1519238" indent="-1519238" algn="just">
              <a:buNone/>
            </a:pPr>
            <a:r>
              <a:rPr lang="ru-RU" b="1" dirty="0" smtClean="0"/>
              <a:t>Правило: </a:t>
            </a:r>
            <a:r>
              <a:rPr lang="ru-RU" dirty="0" smtClean="0"/>
              <a:t>Конъюнкция двух логических переменных истинна тогда и только тогда, когда оба высказывания, истинны.</a:t>
            </a:r>
            <a:endParaRPr lang="ru-R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Обозначение: </a:t>
            </a:r>
            <a:r>
              <a:rPr lang="ru-RU" sz="2400" b="1" dirty="0" smtClean="0"/>
              <a:t>Х </a:t>
            </a:r>
            <a:r>
              <a:rPr lang="en-US" sz="2400" b="1" dirty="0" smtClean="0"/>
              <a:t>˅Y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dirty="0" smtClean="0"/>
              <a:t> </a:t>
            </a:r>
            <a:r>
              <a:rPr lang="ru-RU" sz="2400" dirty="0" smtClean="0"/>
              <a:t>  </a:t>
            </a:r>
            <a:r>
              <a:rPr lang="en-US" sz="2400" b="1" dirty="0" smtClean="0"/>
              <a:t>z</a:t>
            </a:r>
            <a:r>
              <a:rPr lang="en-US" sz="2400" dirty="0" smtClean="0"/>
              <a:t> = </a:t>
            </a:r>
            <a:r>
              <a:rPr lang="ru-RU" sz="2400" b="1" dirty="0" smtClean="0"/>
              <a:t> Х </a:t>
            </a:r>
            <a:r>
              <a:rPr lang="en-US" sz="2400" b="1" dirty="0" smtClean="0"/>
              <a:t>˅Y</a:t>
            </a:r>
            <a:endParaRPr lang="ru-RU" sz="2400" dirty="0" smtClean="0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  <a:p>
            <a:endParaRPr lang="ru-RU" sz="2400" b="1" dirty="0" smtClean="0"/>
          </a:p>
          <a:p>
            <a:r>
              <a:rPr lang="ru-RU" sz="2400" dirty="0" smtClean="0"/>
              <a:t>Читаем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Х или У </a:t>
            </a:r>
          </a:p>
          <a:p>
            <a:r>
              <a:rPr lang="ru-RU" sz="2400" b="1" dirty="0" smtClean="0"/>
              <a:t>(Х дизъюнкция У)</a:t>
            </a:r>
          </a:p>
          <a:p>
            <a:endParaRPr lang="ru-RU" sz="2400" b="1" dirty="0"/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l="191" t="41141" r="85139" b="44094"/>
          <a:stretch>
            <a:fillRect/>
          </a:stretch>
        </p:blipFill>
        <p:spPr bwMode="auto">
          <a:xfrm>
            <a:off x="2483768" y="1988840"/>
            <a:ext cx="2952328" cy="167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48893" t="43109" r="36164" b="36219"/>
          <a:stretch>
            <a:fillRect/>
          </a:stretch>
        </p:blipFill>
        <p:spPr bwMode="auto">
          <a:xfrm>
            <a:off x="5580113" y="1556791"/>
            <a:ext cx="320949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Импликация</a:t>
            </a:r>
            <a:b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следование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869160"/>
            <a:ext cx="8496944" cy="1440160"/>
          </a:xfrm>
        </p:spPr>
        <p:txBody>
          <a:bodyPr>
            <a:noAutofit/>
          </a:bodyPr>
          <a:lstStyle/>
          <a:p>
            <a:pPr marL="1519238" indent="-1519238" algn="just">
              <a:buNone/>
            </a:pPr>
            <a:r>
              <a:rPr lang="ru-RU" b="1" dirty="0" smtClean="0"/>
              <a:t>Правило: </a:t>
            </a:r>
            <a:r>
              <a:rPr lang="ru-RU" dirty="0" smtClean="0"/>
              <a:t>Импликация двух логических переменных ложна тогда и только тогда, когда из истинного основания следует ложное следствие</a:t>
            </a:r>
            <a:endParaRPr lang="ru-R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Обозначение: </a:t>
            </a:r>
            <a:r>
              <a:rPr lang="ru-RU" sz="2400" b="1" dirty="0" smtClean="0"/>
              <a:t>Х </a:t>
            </a:r>
            <a:r>
              <a:rPr lang="en-US" sz="2400" b="1" dirty="0" smtClean="0"/>
              <a:t>→Y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dirty="0" smtClean="0"/>
              <a:t> </a:t>
            </a:r>
            <a:r>
              <a:rPr lang="ru-RU" sz="2400" dirty="0" smtClean="0"/>
              <a:t>  </a:t>
            </a:r>
            <a:r>
              <a:rPr lang="en-US" sz="2400" b="1" dirty="0" smtClean="0"/>
              <a:t>z</a:t>
            </a:r>
            <a:r>
              <a:rPr lang="en-US" sz="2400" dirty="0" smtClean="0"/>
              <a:t> = </a:t>
            </a:r>
            <a:r>
              <a:rPr lang="ru-RU" sz="2400" b="1" dirty="0" smtClean="0"/>
              <a:t> Х </a:t>
            </a:r>
            <a:r>
              <a:rPr lang="en-US" sz="2400" b="1" dirty="0" smtClean="0"/>
              <a:t>→Y</a:t>
            </a:r>
            <a:endParaRPr lang="ru-RU" sz="2400" dirty="0" smtClean="0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  <a:p>
            <a:endParaRPr lang="ru-RU" sz="2400" b="1" dirty="0" smtClean="0"/>
          </a:p>
          <a:p>
            <a:r>
              <a:rPr lang="ru-RU" sz="2400" dirty="0" smtClean="0"/>
              <a:t>Читаем</a:t>
            </a:r>
            <a:r>
              <a:rPr lang="ru-RU" sz="2400" b="1" dirty="0" smtClean="0"/>
              <a:t>: Если  Х  то У </a:t>
            </a:r>
          </a:p>
          <a:p>
            <a:pPr marL="811213" indent="354013"/>
            <a:r>
              <a:rPr lang="ru-RU" sz="2400" b="1" dirty="0" smtClean="0"/>
              <a:t>(Когда Х тогда У)</a:t>
            </a:r>
          </a:p>
          <a:p>
            <a:endParaRPr lang="ru-RU" sz="2400" b="1" dirty="0"/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20072" y="1556792"/>
          <a:ext cx="30480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→Y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развития логики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ru-RU" dirty="0" smtClean="0"/>
              <a:t>ученый </a:t>
            </a:r>
            <a:r>
              <a:rPr lang="ru-RU" dirty="0"/>
              <a:t>и </a:t>
            </a:r>
            <a:r>
              <a:rPr lang="ru-RU" dirty="0" smtClean="0"/>
              <a:t>философ Аристотель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384-322 г.г. до н.э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немецкий ученый и философ </a:t>
            </a:r>
            <a:r>
              <a:rPr lang="ru-RU" dirty="0" smtClean="0"/>
              <a:t>Готфрид  Вильгельм фон </a:t>
            </a:r>
            <a:r>
              <a:rPr lang="ru-RU" dirty="0"/>
              <a:t>Лейбниц (1646-1716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английский математик и логик </a:t>
            </a:r>
            <a:r>
              <a:rPr lang="ru-RU" dirty="0" err="1" smtClean="0"/>
              <a:t>Джорж</a:t>
            </a:r>
            <a:r>
              <a:rPr lang="ru-RU" dirty="0" smtClean="0"/>
              <a:t>  </a:t>
            </a:r>
            <a:r>
              <a:rPr lang="ru-RU" dirty="0"/>
              <a:t>Буль (1815-1864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26" name="Picture 2" descr="http://si-sv.com/Diya-vsego/aforizmi/afor-1/aristo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28756"/>
            <a:ext cx="1440160" cy="1840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ua.convdocs.org/pars_docs/refs/32/31322/31322_html_701051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143363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img1.liveinternet.ru/images/attach/c/4/79/602/79602175_George_Bo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079" y="4941169"/>
            <a:ext cx="1472609" cy="1802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Эквивалентность</a:t>
            </a:r>
            <a:r>
              <a:rPr lang="ru-RU" sz="6000" b="1" dirty="0" smtClean="0"/>
              <a:t> </a:t>
            </a:r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равенство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81128"/>
            <a:ext cx="8496944" cy="1440160"/>
          </a:xfrm>
        </p:spPr>
        <p:txBody>
          <a:bodyPr>
            <a:noAutofit/>
          </a:bodyPr>
          <a:lstStyle/>
          <a:p>
            <a:pPr marL="1519238" indent="-1519238" algn="just">
              <a:buNone/>
            </a:pPr>
            <a:r>
              <a:rPr lang="ru-RU" b="1" dirty="0" smtClean="0"/>
              <a:t>Правило: </a:t>
            </a:r>
            <a:r>
              <a:rPr lang="ru-RU" dirty="0" smtClean="0"/>
              <a:t>Эквивалентность двух логических переменных истинна тогда и только тогда, когда оба высказывания одновременно либо ложны, либо истинны</a:t>
            </a:r>
            <a:endParaRPr lang="ru-R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Обозначение: </a:t>
            </a:r>
            <a:r>
              <a:rPr lang="ru-RU" sz="2400" b="1" dirty="0" smtClean="0"/>
              <a:t>Х </a:t>
            </a:r>
            <a:r>
              <a:rPr lang="en-US" sz="2400" b="1" dirty="0" smtClean="0"/>
              <a:t>↔Y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dirty="0" smtClean="0"/>
              <a:t> </a:t>
            </a:r>
            <a:r>
              <a:rPr lang="ru-RU" sz="2400" dirty="0" smtClean="0"/>
              <a:t>  </a:t>
            </a:r>
            <a:r>
              <a:rPr lang="en-US" sz="2400" b="1" dirty="0" smtClean="0"/>
              <a:t>z</a:t>
            </a:r>
            <a:r>
              <a:rPr lang="en-US" sz="2400" dirty="0" smtClean="0"/>
              <a:t> = </a:t>
            </a:r>
            <a:r>
              <a:rPr lang="ru-RU" sz="2400" b="1" dirty="0" smtClean="0"/>
              <a:t> Х </a:t>
            </a:r>
            <a:r>
              <a:rPr lang="en-US" sz="2400" b="1" dirty="0" smtClean="0"/>
              <a:t>↔Y</a:t>
            </a:r>
            <a:endParaRPr lang="ru-RU" sz="2400" dirty="0" smtClean="0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  <a:p>
            <a:endParaRPr lang="ru-RU" sz="2400" b="1" dirty="0" smtClean="0"/>
          </a:p>
          <a:p>
            <a:pPr marL="1165225" indent="-1165225"/>
            <a:r>
              <a:rPr lang="ru-RU" sz="2400" dirty="0" smtClean="0"/>
              <a:t>Читаем</a:t>
            </a:r>
            <a:r>
              <a:rPr lang="ru-RU" sz="2400" b="1" dirty="0" smtClean="0"/>
              <a:t>: Х </a:t>
            </a:r>
            <a:r>
              <a:rPr lang="ru-RU" sz="2400" dirty="0" smtClean="0"/>
              <a:t>тогда и только тогда, когда </a:t>
            </a:r>
            <a:r>
              <a:rPr lang="ru-RU" sz="2400" b="1" dirty="0" smtClean="0"/>
              <a:t>У</a:t>
            </a:r>
          </a:p>
          <a:p>
            <a:endParaRPr lang="ru-RU" sz="2400" b="1" dirty="0"/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20072" y="1556792"/>
          <a:ext cx="30480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↔Y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3744416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Например:  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Порядок вычисления: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 smtClean="0"/>
              <a:t>инверсия</a:t>
            </a:r>
          </a:p>
          <a:p>
            <a:pPr marL="457200" lvl="0" indent="-4572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 smtClean="0"/>
              <a:t>конъюнкция</a:t>
            </a:r>
          </a:p>
          <a:p>
            <a:pPr marL="457200" lvl="0" indent="-4572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 smtClean="0"/>
              <a:t>дизъюнкция</a:t>
            </a:r>
          </a:p>
          <a:p>
            <a:pPr marL="457200" lvl="0" indent="-457200">
              <a:buClr>
                <a:srgbClr val="FF3300"/>
              </a:buClr>
              <a:buFont typeface="+mj-lt"/>
              <a:buAutoNum type="arabicPeriod"/>
            </a:pPr>
            <a:r>
              <a:rPr lang="ru-RU" sz="2400" dirty="0" smtClean="0"/>
              <a:t>импликация и эквивалентность</a:t>
            </a:r>
          </a:p>
          <a:p>
            <a:endParaRPr lang="ru-RU" sz="2400" b="1" dirty="0"/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Рисунок 11" descr="http://festival.1september.ru/articles/515020/Image9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28416" t="56891" r="50000" b="27359"/>
          <a:stretch>
            <a:fillRect/>
          </a:stretch>
        </p:blipFill>
        <p:spPr bwMode="auto">
          <a:xfrm>
            <a:off x="611560" y="4149080"/>
            <a:ext cx="509006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ЗАКОНЫ АЛГЕБРЫ ЛОГИКИ</a:t>
            </a:r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335572"/>
            <a:ext cx="8748464" cy="4466228"/>
            <a:chOff x="179512" y="1483052"/>
            <a:chExt cx="7588604" cy="3962172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60779" t="36047" r="19293" b="12766"/>
            <a:stretch>
              <a:fillRect/>
            </a:stretch>
          </p:blipFill>
          <p:spPr bwMode="auto">
            <a:xfrm>
              <a:off x="5247836" y="1483052"/>
              <a:ext cx="2520280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4700" t="36047" r="72244" b="12766"/>
            <a:stretch>
              <a:fillRect/>
            </a:stretch>
          </p:blipFill>
          <p:spPr bwMode="auto">
            <a:xfrm>
              <a:off x="179512" y="1484784"/>
              <a:ext cx="2915816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31741" t="36047" r="48900" b="12766"/>
            <a:stretch>
              <a:fillRect/>
            </a:stretch>
          </p:blipFill>
          <p:spPr bwMode="auto">
            <a:xfrm>
              <a:off x="2856824" y="1483052"/>
              <a:ext cx="244827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933" t="36984" r="8774" b="34422"/>
          <a:stretch>
            <a:fillRect/>
          </a:stretch>
        </p:blipFill>
        <p:spPr bwMode="auto">
          <a:xfrm>
            <a:off x="144016" y="1916832"/>
            <a:ext cx="8748464" cy="1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предложенной  логической  схеме  составьте  математическую запись и таблицу истинности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327375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93305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Математическая запись: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8518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Таблица истинности:</a:t>
            </a:r>
            <a:endParaRPr lang="ru-RU" sz="24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45654" t="32110" r="40510" b="61328"/>
          <a:stretch>
            <a:fillRect/>
          </a:stretch>
        </p:blipFill>
        <p:spPr bwMode="auto">
          <a:xfrm>
            <a:off x="4211960" y="3789040"/>
            <a:ext cx="3024336" cy="8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40038" t="44094" r="35611" b="37203"/>
          <a:stretch>
            <a:fillRect/>
          </a:stretch>
        </p:blipFill>
        <p:spPr bwMode="auto">
          <a:xfrm>
            <a:off x="3059832" y="4797151"/>
            <a:ext cx="4608512" cy="199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</a:t>
            </a:r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предложенной  математической  записи нарисуйте  логическую   схему   и составьте   таблицу истинности:</a:t>
            </a:r>
            <a:endParaRPr lang="ru-RU" sz="24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6279" t="46063" r="73798" b="45078"/>
          <a:stretch>
            <a:fillRect/>
          </a:stretch>
        </p:blipFill>
        <p:spPr bwMode="auto">
          <a:xfrm>
            <a:off x="323528" y="2260392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242088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8" t="36047" r="29722" b="48203"/>
          <a:stretch>
            <a:fillRect/>
          </a:stretch>
        </p:blipFill>
        <p:spPr bwMode="auto">
          <a:xfrm>
            <a:off x="1889956" y="3068960"/>
            <a:ext cx="72540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41780" t="43922" r="37743" b="37375"/>
          <a:stretch>
            <a:fillRect/>
          </a:stretch>
        </p:blipFill>
        <p:spPr bwMode="auto">
          <a:xfrm>
            <a:off x="2555776" y="4653136"/>
            <a:ext cx="4104456" cy="17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335699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Схема: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94116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Таблица истинности: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5</a:t>
            </a:r>
          </a:p>
        </p:txBody>
      </p:sp>
      <p:sp>
        <p:nvSpPr>
          <p:cNvPr id="25605" name="AutoShape 5" descr="G:\%D0%9C%D0%B5%D1%82%D0%BE%D0%B4%D0%B8%D1%87%D0%B5%D1%81%D0%BA%D0%BE%D0%B5 %D0%BE%D0%B1%D0%B5%D1%81%D0%BF%D0%B5%D1%87%D0%B5%D0%BD%D0%B8%D0%B5 219\1 %D0%BA%D1%83%D1%80%D1%81\%D0%9B%D0%B5%D0%BA%D1%86%D0%B8%D0%BE%D0%BD%D0%BD%D1%8B%D0%B9 %D0%BC%D0%B0%D1%82%D0%B5%D1%80%D0%B8%D0%B0%D0%BB\%D0%9B%D0%975\%D0%93%D0%BB%D0%B0%D0%B2%D0%B0 5 %E2%80%94 %D0%9B%D0%BE%D0%B3%D0%B8%D1%87%D0%B5%D1%81%D0%BA%D0%B8%D0%B5 %D0%BE%D1%81%D0%BD%D0%BE%D0%B2%D1%8B %D0%BA%D0%BE%D0%BC%D0%BF%D1%8C%D1%8E%D1%82%D0%B5%D1%80%D0%BE%D0%B2_files\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Упростите выражение, используя законы логики</a:t>
            </a:r>
            <a:endParaRPr lang="ru-RU" sz="2400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6279" t="46063" r="73798" b="45078"/>
          <a:stretch>
            <a:fillRect/>
          </a:stretch>
        </p:blipFill>
        <p:spPr bwMode="auto">
          <a:xfrm>
            <a:off x="395536" y="1988840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06896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71" y="3861048"/>
            <a:ext cx="8239377" cy="36004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60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873752"/>
          </a:xfrm>
        </p:spPr>
        <p:txBody>
          <a:bodyPr>
            <a:normAutofit/>
          </a:bodyPr>
          <a:lstStyle/>
          <a:p>
            <a:pPr marL="987425" indent="-987425">
              <a:lnSpc>
                <a:spcPct val="150000"/>
              </a:lnSpc>
              <a:buNone/>
            </a:pPr>
            <a:r>
              <a:rPr lang="ru-RU" b="1" dirty="0" smtClean="0"/>
              <a:t> </a:t>
            </a:r>
            <a:r>
              <a:rPr lang="ru-RU" b="1" dirty="0"/>
              <a:t>Логика</a:t>
            </a:r>
            <a:r>
              <a:rPr lang="ru-RU" dirty="0"/>
              <a:t> – эта наука, изучающая законы и формы </a:t>
            </a:r>
            <a:r>
              <a:rPr lang="ru-RU" dirty="0" smtClean="0"/>
              <a:t>мышления</a:t>
            </a:r>
          </a:p>
          <a:p>
            <a:pPr marL="987425" indent="-987425">
              <a:lnSpc>
                <a:spcPct val="150000"/>
              </a:lnSpc>
              <a:buNone/>
            </a:pPr>
            <a:r>
              <a:rPr lang="ru-RU" b="1" dirty="0" smtClean="0"/>
              <a:t>Логика</a:t>
            </a:r>
            <a:r>
              <a:rPr lang="ru-RU" dirty="0" smtClean="0"/>
              <a:t> -  </a:t>
            </a:r>
            <a:r>
              <a:rPr lang="ru-RU" dirty="0"/>
              <a:t>учение о способах рассуждений и </a:t>
            </a:r>
            <a:r>
              <a:rPr lang="ru-RU" dirty="0" smtClean="0"/>
              <a:t>доказательств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aktor.com.ua/wp-content/uploads/si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03523"/>
            <a:ext cx="3744416" cy="368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мышления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29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800" dirty="0" smtClean="0"/>
              <a:t>Основные формы:</a:t>
            </a:r>
          </a:p>
          <a:p>
            <a:r>
              <a:rPr lang="ru-RU" sz="2800" dirty="0" smtClean="0"/>
              <a:t>Понятие</a:t>
            </a:r>
          </a:p>
          <a:p>
            <a:r>
              <a:rPr lang="ru-RU" sz="2800" dirty="0" smtClean="0"/>
              <a:t>Суждение</a:t>
            </a:r>
          </a:p>
          <a:p>
            <a:r>
              <a:rPr lang="ru-RU" sz="2800" dirty="0" smtClean="0"/>
              <a:t>Умозаключение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harryknow.com/wp-content/uploads/2013/08/tam-nh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1"/>
              </a:clrFrom>
              <a:clrTo>
                <a:srgbClr val="F6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700808"/>
            <a:ext cx="461183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2188840"/>
          </a:xfrm>
        </p:spPr>
        <p:txBody>
          <a:bodyPr>
            <a:normAutofit/>
          </a:bodyPr>
          <a:lstStyle/>
          <a:p>
            <a:pPr marL="1254125" indent="-1254125" algn="just">
              <a:buNone/>
            </a:pPr>
            <a:r>
              <a:rPr lang="ru-RU" b="1" dirty="0" smtClean="0"/>
              <a:t>Понятие </a:t>
            </a:r>
            <a:r>
              <a:rPr lang="ru-RU" dirty="0"/>
              <a:t>– это форма мышления, выделяющая существенные признаки предмета или класса предметов, позволяющих отличить их от других.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915816" y="3212976"/>
            <a:ext cx="5554960" cy="32403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Например: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Компьютер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Трапеция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Портфель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Ураганный ветер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 marL="1695450" indent="-1695450" algn="just">
              <a:buNone/>
            </a:pPr>
            <a:r>
              <a:rPr lang="ru-RU" b="1" dirty="0" smtClean="0"/>
              <a:t>Содержание </a:t>
            </a:r>
            <a:r>
              <a:rPr lang="ru-RU" b="1" dirty="0"/>
              <a:t>понятия </a:t>
            </a:r>
            <a:r>
              <a:rPr lang="ru-RU" dirty="0"/>
              <a:t>– совокупность существенных признаков, отраженных в этом </a:t>
            </a:r>
            <a:r>
              <a:rPr lang="ru-RU" dirty="0" smtClean="0"/>
              <a:t>понятии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i="1" u="sng" dirty="0" smtClean="0"/>
              <a:t>Например:</a:t>
            </a:r>
          </a:p>
          <a:p>
            <a:pPr marL="811213" indent="0" algn="just">
              <a:buNone/>
            </a:pPr>
            <a:r>
              <a:rPr lang="ru-RU" dirty="0" smtClean="0"/>
              <a:t>содержание </a:t>
            </a:r>
            <a:r>
              <a:rPr lang="ru-RU" dirty="0"/>
              <a:t>понятия</a:t>
            </a:r>
            <a:r>
              <a:rPr lang="ru-RU" i="1" dirty="0"/>
              <a:t> персональный </a:t>
            </a:r>
            <a:r>
              <a:rPr lang="ru-RU" i="1" dirty="0" smtClean="0"/>
              <a:t>компьютер </a:t>
            </a:r>
            <a:r>
              <a:rPr lang="ru-RU" dirty="0" smtClean="0"/>
              <a:t>- это </a:t>
            </a:r>
            <a:r>
              <a:rPr lang="ru-RU" dirty="0"/>
              <a:t>универсальное электронное устройство для автоматической обработки информации, предназначенное для одного </a:t>
            </a:r>
            <a:r>
              <a:rPr lang="ru-RU" dirty="0" smtClean="0"/>
              <a:t>пользователя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96944" cy="5040560"/>
          </a:xfrm>
        </p:spPr>
        <p:txBody>
          <a:bodyPr>
            <a:normAutofit/>
          </a:bodyPr>
          <a:lstStyle/>
          <a:p>
            <a:pPr marL="2330450" indent="-2330450" algn="just">
              <a:buNone/>
            </a:pPr>
            <a:r>
              <a:rPr lang="ru-RU" b="1" dirty="0" smtClean="0"/>
              <a:t>Объем </a:t>
            </a:r>
            <a:r>
              <a:rPr lang="ru-RU" b="1" dirty="0"/>
              <a:t>понятия </a:t>
            </a:r>
            <a:r>
              <a:rPr lang="ru-RU" dirty="0"/>
              <a:t>– множество предметов, каждому из которых принадлежат признаки, составляющие содержание понятий.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u="sng" dirty="0" smtClean="0"/>
              <a:t>Например</a:t>
            </a:r>
            <a:r>
              <a:rPr lang="ru-RU" i="1" u="sng" dirty="0"/>
              <a:t>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dirty="0" smtClean="0"/>
              <a:t>Объем </a:t>
            </a:r>
            <a:r>
              <a:rPr lang="ru-RU" dirty="0"/>
              <a:t>понятия </a:t>
            </a:r>
            <a:r>
              <a:rPr lang="ru-RU" i="1" dirty="0"/>
              <a:t>город</a:t>
            </a:r>
            <a:r>
              <a:rPr lang="ru-RU" dirty="0"/>
              <a:t> – это множество, состоящее из городов, носящих имя Москва, Одесса, Казань, </a:t>
            </a:r>
            <a:r>
              <a:rPr lang="ru-RU" dirty="0" smtClean="0"/>
              <a:t>и </a:t>
            </a:r>
            <a:r>
              <a:rPr lang="ru-RU" dirty="0"/>
              <a:t>др. </a:t>
            </a:r>
            <a:endParaRPr lang="ru-RU" dirty="0" smtClean="0"/>
          </a:p>
          <a:p>
            <a:pPr marL="457200" indent="-457200" algn="just">
              <a:buFont typeface="Wingdings" pitchFamily="2" charset="2"/>
              <a:buChar char="Ø"/>
            </a:pPr>
            <a:endParaRPr lang="ru-RU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dirty="0" smtClean="0"/>
              <a:t>Объем </a:t>
            </a:r>
            <a:r>
              <a:rPr lang="ru-RU" dirty="0"/>
              <a:t>понятия </a:t>
            </a:r>
            <a:r>
              <a:rPr lang="ru-RU" i="1" dirty="0"/>
              <a:t>персональный компьютер</a:t>
            </a:r>
            <a:r>
              <a:rPr lang="ru-RU" dirty="0"/>
              <a:t> – совокупность существующих в мире персональных компьютеров.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Суждение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328592"/>
          </a:xfrm>
        </p:spPr>
        <p:txBody>
          <a:bodyPr>
            <a:noAutofit/>
          </a:bodyPr>
          <a:lstStyle/>
          <a:p>
            <a:pPr marL="1695450" indent="-1695450" algn="just">
              <a:buNone/>
            </a:pPr>
            <a:r>
              <a:rPr lang="ru-RU" b="1" dirty="0" smtClean="0"/>
              <a:t> </a:t>
            </a:r>
            <a:r>
              <a:rPr lang="ru-RU" b="1" dirty="0"/>
              <a:t>Суждение </a:t>
            </a:r>
            <a:r>
              <a:rPr lang="ru-RU" sz="1800" dirty="0"/>
              <a:t>(высказывание, утверждение) </a:t>
            </a:r>
            <a:r>
              <a:rPr lang="ru-RU" dirty="0"/>
              <a:t>– это форма мышления, в которой что-либо утверждается или отрицается о свойствах реальных предметов и отношениях между ними. 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Высказывание бывает: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истинным или ложным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простым или составным </a:t>
            </a:r>
            <a:r>
              <a:rPr lang="ru-RU" sz="1800" dirty="0"/>
              <a:t>(сложным</a:t>
            </a:r>
            <a:r>
              <a:rPr lang="ru-RU" sz="1800" dirty="0" smtClean="0"/>
              <a:t>)</a:t>
            </a:r>
            <a:endParaRPr lang="ru-RU" sz="1800" dirty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u="sng" dirty="0" smtClean="0"/>
              <a:t>Например</a:t>
            </a:r>
            <a:r>
              <a:rPr lang="ru-RU" i="1" u="sng" dirty="0"/>
              <a:t>:</a:t>
            </a:r>
            <a:endParaRPr lang="ru-RU" u="sng" dirty="0"/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sz="2000" i="1" dirty="0"/>
              <a:t>Истинное и простое высказывание: </a:t>
            </a:r>
            <a:r>
              <a:rPr lang="ru-RU" sz="2000" b="1" dirty="0"/>
              <a:t>Буква “т” </a:t>
            </a:r>
            <a:r>
              <a:rPr lang="ru-RU" sz="2000" b="1" dirty="0" smtClean="0"/>
              <a:t>– согласная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 </a:t>
            </a:r>
            <a:r>
              <a:rPr lang="ru-RU" sz="2000" i="1" dirty="0"/>
              <a:t>Ложное и сложное высказывание: </a:t>
            </a:r>
            <a:r>
              <a:rPr lang="ru-RU" sz="2000" b="1" dirty="0"/>
              <a:t>Осень наступила, и грачи прилетели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B14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Суждение</a:t>
            </a:r>
            <a:endParaRPr lang="ru-RU" sz="6600" b="1" dirty="0">
              <a:solidFill>
                <a:srgbClr val="B14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Вопросительные </a:t>
            </a:r>
            <a:r>
              <a:rPr lang="ru-RU" dirty="0"/>
              <a:t>и восклицательные предложения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НЕ </a:t>
            </a:r>
            <a:r>
              <a:rPr lang="ru-RU" b="1" dirty="0" smtClean="0"/>
              <a:t>являются </a:t>
            </a:r>
            <a:r>
              <a:rPr lang="ru-RU" dirty="0" smtClean="0"/>
              <a:t>суждениями </a:t>
            </a:r>
            <a:r>
              <a:rPr lang="ru-RU" sz="1600" dirty="0" smtClean="0"/>
              <a:t>(высказываниями)</a:t>
            </a:r>
            <a:endParaRPr lang="ru-RU" sz="1600" dirty="0" smtClean="0"/>
          </a:p>
          <a:p>
            <a:pPr marL="0" indent="0" algn="ctr">
              <a:buNone/>
            </a:pPr>
            <a:endParaRPr lang="ru-RU" dirty="0"/>
          </a:p>
          <a:p>
            <a:pPr>
              <a:buNone/>
            </a:pPr>
            <a:r>
              <a:rPr lang="ru-RU" i="1" u="sng" dirty="0"/>
              <a:t>Например:</a:t>
            </a:r>
            <a:endParaRPr lang="ru-RU" u="sng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i="1" dirty="0" smtClean="0"/>
              <a:t>Уходя</a:t>
            </a:r>
            <a:r>
              <a:rPr lang="ru-RU" i="1" dirty="0"/>
              <a:t>, гасите </a:t>
            </a:r>
            <a:r>
              <a:rPr lang="ru-RU" i="1" dirty="0" smtClean="0"/>
              <a:t>свет!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i="1" dirty="0" smtClean="0"/>
              <a:t>Кто </a:t>
            </a:r>
            <a:r>
              <a:rPr lang="ru-RU" i="1" dirty="0"/>
              <a:t>хочет быть счастливым</a:t>
            </a:r>
            <a:r>
              <a:rPr lang="ru-RU" i="1" dirty="0" smtClean="0"/>
              <a:t>?</a:t>
            </a:r>
          </a:p>
          <a:p>
            <a:pPr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могут </a:t>
            </a:r>
            <a:r>
              <a:rPr lang="ru-RU" dirty="0"/>
              <a:t>выражаться с помощью математических, физических, химических и прочих знаков. </a:t>
            </a: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u="sng" dirty="0" smtClean="0"/>
              <a:t>Например</a:t>
            </a:r>
            <a:r>
              <a:rPr lang="ru-RU" i="1" u="sng" dirty="0"/>
              <a:t>: </a:t>
            </a:r>
            <a:endParaRPr lang="ru-RU" i="1" u="sng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5&gt;3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O+SO</a:t>
            </a:r>
            <a:r>
              <a:rPr lang="ru-RU" baseline="-25000" dirty="0" smtClean="0"/>
              <a:t>2</a:t>
            </a:r>
            <a:r>
              <a:rPr lang="ru-RU" dirty="0" smtClean="0"/>
              <a:t>=H</a:t>
            </a:r>
            <a:r>
              <a:rPr lang="ru-RU" baseline="-25000" dirty="0" smtClean="0"/>
              <a:t>2</a:t>
            </a:r>
            <a:r>
              <a:rPr lang="ru-RU" dirty="0" smtClean="0"/>
              <a:t>SO</a:t>
            </a:r>
            <a:r>
              <a:rPr lang="ru-RU" baseline="-25000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</TotalTime>
  <Words>743</Words>
  <Application>Microsoft Office PowerPoint</Application>
  <PresentationFormat>Экран (4:3)</PresentationFormat>
  <Paragraphs>223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Лекция «Основы логики»</vt:lpstr>
      <vt:lpstr>Этапы развития логики</vt:lpstr>
      <vt:lpstr>Определение</vt:lpstr>
      <vt:lpstr> Формы мышления</vt:lpstr>
      <vt:lpstr>Понятие</vt:lpstr>
      <vt:lpstr>Понятие</vt:lpstr>
      <vt:lpstr>Понятие</vt:lpstr>
      <vt:lpstr>Суждение</vt:lpstr>
      <vt:lpstr>Суждение</vt:lpstr>
      <vt:lpstr>Задание 1</vt:lpstr>
      <vt:lpstr>Задание 2</vt:lpstr>
      <vt:lpstr>Умозаключение</vt:lpstr>
      <vt:lpstr>Алгебра логики</vt:lpstr>
      <vt:lpstr>Алгебра логики</vt:lpstr>
      <vt:lpstr>Логические операции</vt:lpstr>
      <vt:lpstr>Инверсия отрицание</vt:lpstr>
      <vt:lpstr>Конъюнкция логическое умножение</vt:lpstr>
      <vt:lpstr>Дизъюнкция логическое сложение</vt:lpstr>
      <vt:lpstr>Импликация логическое следование</vt:lpstr>
      <vt:lpstr>Эквивалентность  логическое равенство</vt:lpstr>
      <vt:lpstr>Приоритет </vt:lpstr>
      <vt:lpstr>ОСНОВНЫЕ ЗАКОНЫ АЛГЕБРЫ ЛОГИКИ</vt:lpstr>
      <vt:lpstr>Задание 3</vt:lpstr>
      <vt:lpstr>Задание 4</vt:lpstr>
      <vt:lpstr>Задание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OXY</dc:creator>
  <cp:lastModifiedBy>OXY</cp:lastModifiedBy>
  <cp:revision>38</cp:revision>
  <dcterms:created xsi:type="dcterms:W3CDTF">2015-09-23T20:32:12Z</dcterms:created>
  <dcterms:modified xsi:type="dcterms:W3CDTF">2017-04-28T20:49:03Z</dcterms:modified>
</cp:coreProperties>
</file>