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3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7" r:id="rId11"/>
    <p:sldId id="268" r:id="rId12"/>
    <p:sldId id="269" r:id="rId13"/>
    <p:sldId id="271" r:id="rId14"/>
    <p:sldId id="270" r:id="rId15"/>
    <p:sldId id="272" r:id="rId16"/>
    <p:sldId id="273" r:id="rId17"/>
    <p:sldId id="274" r:id="rId18"/>
    <p:sldId id="275" r:id="rId19"/>
    <p:sldId id="276" r:id="rId20"/>
    <p:sldId id="265" r:id="rId21"/>
    <p:sldId id="26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4EA9"/>
    <a:srgbClr val="66FFFF"/>
    <a:srgbClr val="FF00FF"/>
    <a:srgbClr val="FFFF66"/>
    <a:srgbClr val="BDF0F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90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2F3B7-D201-4860-B3B2-DFA9911743F3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3B804-6733-4AB0-9591-5CC786983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9077-DE8D-43F7-8CFE-F9EF07EB434F}" type="datetimeFigureOut">
              <a:rPr lang="ru-RU" smtClean="0"/>
              <a:pPr/>
              <a:t>07.05.2017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4A98-DFF8-4C77-B7BC-C68B4CCD3C6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9077-DE8D-43F7-8CFE-F9EF07EB434F}" type="datetimeFigureOut">
              <a:rPr lang="ru-RU" smtClean="0"/>
              <a:pPr/>
              <a:t>07.05.2017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4A98-DFF8-4C77-B7BC-C68B4CCD3C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9077-DE8D-43F7-8CFE-F9EF07EB434F}" type="datetimeFigureOut">
              <a:rPr lang="ru-RU" smtClean="0"/>
              <a:pPr/>
              <a:t>07.05.2017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4A98-DFF8-4C77-B7BC-C68B4CCD3C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9077-DE8D-43F7-8CFE-F9EF07EB434F}" type="datetimeFigureOut">
              <a:rPr lang="ru-RU" smtClean="0"/>
              <a:pPr/>
              <a:t>07.05.2017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4A98-DFF8-4C77-B7BC-C68B4CCD3C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9077-DE8D-43F7-8CFE-F9EF07EB434F}" type="datetimeFigureOut">
              <a:rPr lang="ru-RU" smtClean="0"/>
              <a:pPr/>
              <a:t>07.05.2017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B3E4A98-DFF8-4C77-B7BC-C68B4CCD3C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9077-DE8D-43F7-8CFE-F9EF07EB434F}" type="datetimeFigureOut">
              <a:rPr lang="ru-RU" smtClean="0"/>
              <a:pPr/>
              <a:t>07.05.2017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4A98-DFF8-4C77-B7BC-C68B4CCD3C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9077-DE8D-43F7-8CFE-F9EF07EB434F}" type="datetimeFigureOut">
              <a:rPr lang="ru-RU" smtClean="0"/>
              <a:pPr/>
              <a:t>07.05.2017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4A98-DFF8-4C77-B7BC-C68B4CCD3C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9077-DE8D-43F7-8CFE-F9EF07EB434F}" type="datetimeFigureOut">
              <a:rPr lang="ru-RU" smtClean="0"/>
              <a:pPr/>
              <a:t>07.05.2017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4A98-DFF8-4C77-B7BC-C68B4CCD3C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9077-DE8D-43F7-8CFE-F9EF07EB434F}" type="datetimeFigureOut">
              <a:rPr lang="ru-RU" smtClean="0"/>
              <a:pPr/>
              <a:t>07.05.2017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4A98-DFF8-4C77-B7BC-C68B4CCD3C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9077-DE8D-43F7-8CFE-F9EF07EB434F}" type="datetimeFigureOut">
              <a:rPr lang="ru-RU" smtClean="0"/>
              <a:pPr/>
              <a:t>07.05.2017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4A98-DFF8-4C77-B7BC-C68B4CCD3C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9077-DE8D-43F7-8CFE-F9EF07EB434F}" type="datetimeFigureOut">
              <a:rPr lang="ru-RU" smtClean="0"/>
              <a:pPr/>
              <a:t>07.05.2017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4A98-DFF8-4C77-B7BC-C68B4CCD3C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D759077-DE8D-43F7-8CFE-F9EF07EB434F}" type="datetimeFigureOut">
              <a:rPr lang="ru-RU" smtClean="0"/>
              <a:pPr/>
              <a:t>07.05.2017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B3E4A98-DFF8-4C77-B7BC-C68B4CCD3C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0">
              <a:srgbClr val="00B0F0"/>
            </a:gs>
            <a:gs pos="0">
              <a:srgbClr val="00B0F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1"/>
            <a:ext cx="8572560" cy="3386161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Развивающая Предметно-пространственная среда в средней группе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3071810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i="1" dirty="0" smtClean="0">
                <a:effectLst/>
              </a:rPr>
              <a:t>                             </a:t>
            </a:r>
            <a:r>
              <a:rPr lang="ru-RU" i="1" dirty="0" smtClean="0">
                <a:solidFill>
                  <a:srgbClr val="00B050"/>
                </a:solidFill>
                <a:effectLst/>
                <a:latin typeface="+mn-lt"/>
              </a:rPr>
              <a:t>Центр «Мир книги»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</a:t>
            </a:r>
            <a:r>
              <a:rPr lang="ru-RU" sz="2600" dirty="0" smtClean="0">
                <a:solidFill>
                  <a:srgbClr val="002060"/>
                </a:solidFill>
                <a:effectLst/>
              </a:rPr>
              <a:t>Включает в себя книжный уголок. Содержание книжного уголка соответствует возрастным особенностям детей. В нем находятся книги с художественными произведениями детских писателей, сказками.  В книжном уголке имеются фотографии писателей, с творчеством которых дети знакомятся и их литературные произведения.</a:t>
            </a:r>
            <a:endParaRPr lang="ru-RU" sz="2600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143248"/>
            <a:ext cx="4214810" cy="3714752"/>
          </a:xfrm>
        </p:spPr>
        <p:txBody>
          <a:bodyPr>
            <a:normAutofit fontScale="85000" lnSpcReduction="10000"/>
          </a:bodyPr>
          <a:lstStyle/>
          <a:p>
            <a:pPr marL="90488" indent="0">
              <a:buNone/>
            </a:pPr>
            <a:r>
              <a:rPr lang="ru-RU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Здесь разные книжки на полках живут.</a:t>
            </a:r>
            <a:br>
              <a:rPr lang="ru-RU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</a:br>
            <a:r>
              <a:rPr lang="ru-RU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Детишкам желающим многое знать,</a:t>
            </a:r>
            <a:br>
              <a:rPr lang="ru-RU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</a:br>
            <a:r>
              <a:rPr lang="ru-RU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Могут о многом они рассказать!</a:t>
            </a:r>
            <a:br>
              <a:rPr lang="ru-RU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</a:br>
            <a:r>
              <a:rPr lang="ru-RU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Сказки здесь покажем вам,</a:t>
            </a:r>
            <a:br>
              <a:rPr lang="ru-RU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</a:br>
            <a:r>
              <a:rPr lang="ru-RU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«Три медведя», «Колобок»</a:t>
            </a:r>
            <a:br>
              <a:rPr lang="ru-RU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</a:br>
            <a:r>
              <a:rPr lang="ru-RU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Или даже «Теремок».</a:t>
            </a:r>
            <a:br>
              <a:rPr lang="ru-RU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</a:br>
            <a:endParaRPr lang="ru-RU" b="1" dirty="0" smtClean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B0F0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Users\User\Desktop\102SSCAM\S83014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000372"/>
            <a:ext cx="4714908" cy="353618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solidFill>
                  <a:srgbClr val="C00000"/>
                </a:solidFill>
                <a:effectLst/>
                <a:latin typeface="+mn-lt"/>
              </a:rPr>
              <a:t>Социально-коммуникативное развитие</a:t>
            </a:r>
            <a:endParaRPr lang="ru-RU" dirty="0"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57222" y="1600200"/>
            <a:ext cx="9286940" cy="5257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Социально-коммуникативное развитие направлено на усвоение норм и ценностей, принятых в обществе, включая моральные и нравственные ценности; развитие общения и взаимодействия ребенка со взрослыми и сверстниками; становление самостоятельности, целенаправленности и </a:t>
            </a:r>
            <a:r>
              <a:rPr lang="ru-RU" dirty="0" err="1" smtClean="0">
                <a:solidFill>
                  <a:srgbClr val="002060"/>
                </a:solidFill>
              </a:rPr>
              <a:t>саморегуляции</a:t>
            </a:r>
            <a:r>
              <a:rPr lang="ru-RU" dirty="0" smtClean="0">
                <a:solidFill>
                  <a:srgbClr val="002060"/>
                </a:solidFill>
              </a:rPr>
              <a:t> собственных действий; 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Организации; формирование позитивных установок к различным видам труда и творчества; формирование основ безопасного поведения в быту, социуме, природе.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/>
                <a:latin typeface="+mn-lt"/>
              </a:rPr>
              <a:t>Центре «Сюжетно – ролевых игр»</a:t>
            </a:r>
            <a:endParaRPr lang="ru-RU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92D050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686800" cy="4880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Оборудование и пособия размещены таким образом, чтобы дети могли легко подбирать игрушки, комбинировать их «под свои игровые творческие замыслы». В связи с тем, что игровые замыслы старших дошкольников  весьма разнообразны, вся игровая стационарная мебель используется многофункционально для различных сюжетно-ролевых игр.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dirty="0" smtClean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                                 </a:t>
            </a:r>
            <a:r>
              <a:rPr lang="ru-RU" sz="24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  <a:t>А вот здесь у нас живут                               </a:t>
            </a:r>
          </a:p>
          <a:p>
            <a:pPr marL="0" indent="0">
              <a:buNone/>
            </a:pPr>
            <a:r>
              <a:rPr lang="ru-RU" sz="24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  <a:t>                                                            Куклы, зайцы, мишки.</a:t>
            </a:r>
          </a:p>
          <a:p>
            <a:pPr marL="0" indent="0">
              <a:buNone/>
            </a:pPr>
            <a:r>
              <a:rPr lang="ru-RU" sz="24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  <a:t>                                                            Ждут, когда же ним придут</a:t>
            </a:r>
          </a:p>
          <a:p>
            <a:pPr marL="0" indent="0">
              <a:buNone/>
            </a:pPr>
            <a:r>
              <a:rPr lang="ru-RU" sz="24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</a:rPr>
              <a:t>                                                            Мамочки-малышки.</a:t>
            </a:r>
            <a:endParaRPr lang="ru-RU" sz="2400" dirty="0" smtClean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ru-RU" sz="2400" b="1" dirty="0" smtClean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102SSCAM\S83014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429000"/>
            <a:ext cx="4357718" cy="3268289"/>
          </a:xfrm>
          <a:prstGeom prst="rect">
            <a:avLst/>
          </a:prstGeom>
          <a:noFill/>
          <a:ln w="38100" cmpd="sng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FF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28652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 </a:t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i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/>
                <a:latin typeface="+mn-lt"/>
              </a:rPr>
              <a:t>Центр «Безопасности»</a:t>
            </a:r>
            <a:br>
              <a:rPr lang="ru-RU" i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/>
                <a:latin typeface="+mn-lt"/>
              </a:rPr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6072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dirty="0" smtClean="0">
                <a:solidFill>
                  <a:srgbClr val="002060"/>
                </a:solidFill>
              </a:rPr>
              <a:t>Отражает безопасность дома, на улице (ПДД) и пожарную безопасность. Он оснащён необходимыми атрибутами, игрушками, дидактическими играми. Хорошим дидактическим пособием служит специально оборудованный столик с разметкой улиц и дорог, и дополнительным набором мелкого строительного материала и дорожных знаков. </a:t>
            </a:r>
          </a:p>
          <a:p>
            <a:pPr marL="0" indent="0">
              <a:buNone/>
            </a:pPr>
            <a:endParaRPr lang="ru-RU" sz="2400" b="1" dirty="0" smtClean="0">
              <a:ln w="18000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b="1" dirty="0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Лучше нет велосипеда –</a:t>
            </a:r>
          </a:p>
          <a:p>
            <a:pPr marL="0" indent="0">
              <a:buNone/>
            </a:pPr>
            <a:r>
              <a:rPr lang="ru-RU" sz="2400" b="1" dirty="0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Едет он быстрей мопеда!</a:t>
            </a:r>
          </a:p>
          <a:p>
            <a:pPr marL="0" indent="0">
              <a:buNone/>
            </a:pPr>
            <a:r>
              <a:rPr lang="ru-RU" sz="2400" b="1" dirty="0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Не забудь, что тут дорога,</a:t>
            </a:r>
          </a:p>
          <a:p>
            <a:pPr marL="0" indent="0">
              <a:buNone/>
            </a:pPr>
            <a:r>
              <a:rPr lang="ru-RU" sz="2400" b="1" dirty="0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Где машин всегда так много!</a:t>
            </a:r>
          </a:p>
          <a:p>
            <a:pPr marL="0" indent="0">
              <a:buNone/>
            </a:pPr>
            <a:r>
              <a:rPr lang="ru-RU" sz="2400" b="1" dirty="0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Поезжай во двор скорей,</a:t>
            </a:r>
          </a:p>
          <a:p>
            <a:pPr marL="0" indent="0">
              <a:buNone/>
            </a:pPr>
            <a:r>
              <a:rPr lang="ru-RU" sz="2400" b="1" dirty="0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Покатай своих друзей!</a:t>
            </a:r>
            <a:endParaRPr lang="ru-RU" sz="2400" dirty="0" smtClean="0">
              <a:ln w="18000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ru-RU" sz="23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C:\Users\User\Desktop\фото старшая\S8301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000372"/>
            <a:ext cx="4533914" cy="3400436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700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latin typeface="+mn-lt"/>
              </a:rPr>
              <a:t>Физическое развитие. </a:t>
            </a:r>
            <a:endParaRPr lang="ru-RU" sz="3700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90488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Физическое развитие включает  в себя приобретение опыта в следующих видах деятельности детей: двигательной, в том числе связанной с выполнением упражнений, направленных на развитие таких физических качеств, как координация и гибкость; 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рук, а также с правильным, не наносящем ущерба организму, выполнением основных движений (ходьба, бег, мягкие прыжки, повороты в обе стороны), формирование начальных представлений о некоторых видах спорта, овладение подвижными играми с правилами; становление целенаправленности и </a:t>
            </a:r>
            <a:r>
              <a:rPr lang="ru-RU" dirty="0" err="1" smtClean="0">
                <a:solidFill>
                  <a:srgbClr val="002060"/>
                </a:solidFill>
              </a:rPr>
              <a:t>саморегуляции</a:t>
            </a:r>
            <a:r>
              <a:rPr lang="ru-RU" dirty="0" smtClean="0">
                <a:solidFill>
                  <a:srgbClr val="002060"/>
                </a:solidFill>
              </a:rPr>
              <a:t> в двигательной сфере; 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/>
          </a:bodyPr>
          <a:lstStyle/>
          <a:p>
            <a:pPr algn="l"/>
            <a:r>
              <a:rPr lang="ru-RU" i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/>
                <a:latin typeface="+mn-lt"/>
              </a:rPr>
              <a:t>Центр «Если хочешь быть</a:t>
            </a:r>
            <a:r>
              <a:rPr lang="ru-RU" sz="4400" i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4400" i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/>
                <a:latin typeface="+mn-lt"/>
              </a:rPr>
              <a:t>здоров!</a:t>
            </a:r>
            <a:r>
              <a:rPr lang="ru-RU" i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/>
                <a:latin typeface="+mn-lt"/>
              </a:rPr>
              <a:t>»</a:t>
            </a:r>
            <a:endParaRPr lang="ru-RU" i="1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92D050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643998" cy="1928826"/>
          </a:xfrm>
        </p:spPr>
        <p:txBody>
          <a:bodyPr>
            <a:normAutofit fontScale="25000" lnSpcReduction="20000"/>
          </a:bodyPr>
          <a:lstStyle/>
          <a:p>
            <a:pPr marL="90488" indent="0">
              <a:buNone/>
            </a:pPr>
            <a:r>
              <a:rPr lang="ru-RU" sz="8000" dirty="0" smtClean="0">
                <a:solidFill>
                  <a:srgbClr val="002060"/>
                </a:solidFill>
              </a:rPr>
              <a:t>Этот центр содержит в себе как традиционное физкультурное оборудование, так и нетрадиционное (нестандартное), изготовленное руками педагогов и родителей. Данное оборудование направлено на развитие физических качеств детей — ловкости, меткости, глазомера, быстроты реакции, силовых качеств. Данный Центр пользуется популярностью у детей, поскольку реализует их потребность в двигательной активности. Увеличение двигательной активности оказывает благоприятное влияние на физическое и умственное развитие, состояние здоровья детей.</a:t>
            </a:r>
          </a:p>
          <a:p>
            <a:pPr marL="90488" indent="0">
              <a:buNone/>
            </a:pPr>
            <a:endParaRPr lang="ru-RU" dirty="0" smtClean="0"/>
          </a:p>
          <a:p>
            <a:pPr marL="90488" indent="0">
              <a:buNone/>
            </a:pPr>
            <a:endParaRPr lang="ru-RU" dirty="0" smtClean="0"/>
          </a:p>
          <a:p>
            <a:pPr marL="90488" indent="0">
              <a:buNone/>
            </a:pPr>
            <a:endParaRPr lang="ru-RU" dirty="0" smtClean="0"/>
          </a:p>
          <a:p>
            <a:pPr marL="90488" indent="0">
              <a:buNone/>
            </a:pPr>
            <a:endParaRPr lang="ru-RU" dirty="0" smtClean="0"/>
          </a:p>
          <a:p>
            <a:pPr marL="90488" indent="0">
              <a:buNone/>
            </a:pPr>
            <a:endParaRPr lang="ru-RU" dirty="0" smtClean="0"/>
          </a:p>
          <a:p>
            <a:pPr marL="90488" indent="0">
              <a:buNone/>
            </a:pPr>
            <a:endParaRPr lang="ru-RU" dirty="0" smtClean="0"/>
          </a:p>
          <a:p>
            <a:pPr marL="90488" indent="0">
              <a:buNone/>
            </a:pPr>
            <a:endParaRPr lang="ru-RU" dirty="0"/>
          </a:p>
        </p:txBody>
      </p:sp>
      <p:pic>
        <p:nvPicPr>
          <p:cNvPr id="4" name="Picture 2" descr="C:\Users\User\Desktop\102SSCAM\S83014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458353" y="3185589"/>
            <a:ext cx="3799457" cy="3143272"/>
          </a:xfrm>
          <a:prstGeom prst="rect">
            <a:avLst/>
          </a:prstGeom>
          <a:noFill/>
          <a:ln w="38100" cmpd="sng">
            <a:solidFill>
              <a:srgbClr val="FF00FF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3500438"/>
            <a:ext cx="4286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8000">
                  <a:solidFill>
                    <a:srgbClr val="D64EA9"/>
                  </a:solidFill>
                  <a:prstDash val="solid"/>
                  <a:miter lim="800000"/>
                </a:ln>
                <a:solidFill>
                  <a:srgbClr val="FF00FF"/>
                </a:solidFill>
              </a:rPr>
              <a:t>Надо всем нам постараться</a:t>
            </a:r>
          </a:p>
          <a:p>
            <a:r>
              <a:rPr lang="ru-RU" sz="2800" b="1" dirty="0" smtClean="0">
                <a:ln w="18000">
                  <a:solidFill>
                    <a:srgbClr val="D64EA9"/>
                  </a:solidFill>
                  <a:prstDash val="solid"/>
                  <a:miter lim="800000"/>
                </a:ln>
                <a:solidFill>
                  <a:srgbClr val="FF00FF"/>
                </a:solidFill>
              </a:rPr>
              <a:t>И привычку завести</a:t>
            </a:r>
          </a:p>
          <a:p>
            <a:r>
              <a:rPr lang="ru-RU" sz="2800" b="1" dirty="0" smtClean="0">
                <a:ln w="18000">
                  <a:solidFill>
                    <a:srgbClr val="D64EA9"/>
                  </a:solidFill>
                  <a:prstDash val="solid"/>
                  <a:miter lim="800000"/>
                </a:ln>
                <a:solidFill>
                  <a:srgbClr val="FF00FF"/>
                </a:solidFill>
              </a:rPr>
              <a:t>Физкультурой заниматься</a:t>
            </a:r>
          </a:p>
          <a:p>
            <a:r>
              <a:rPr lang="ru-RU" sz="2800" b="1" dirty="0" smtClean="0">
                <a:ln w="18000">
                  <a:solidFill>
                    <a:srgbClr val="D64EA9"/>
                  </a:solidFill>
                  <a:prstDash val="solid"/>
                  <a:miter lim="800000"/>
                </a:ln>
                <a:solidFill>
                  <a:srgbClr val="FF00FF"/>
                </a:solidFill>
              </a:rPr>
              <a:t>Чтоб здоровыми расти!</a:t>
            </a:r>
            <a:endParaRPr lang="ru-RU" sz="2800" b="1" dirty="0">
              <a:ln w="18000">
                <a:solidFill>
                  <a:srgbClr val="D64EA9"/>
                </a:solidFill>
                <a:prstDash val="solid"/>
                <a:miter lim="800000"/>
              </a:ln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700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latin typeface="+mn-lt"/>
              </a:rPr>
              <a:t>Познавательное развитие.</a:t>
            </a:r>
            <a:endParaRPr lang="ru-RU" sz="3700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9720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Познавательное развитие предполагает развитие интересов детей, любознательности и познавательной мотивации; формирование познавательных действий, становление сознания; развитие воображения и творческой активности; 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</a:t>
            </a:r>
            <a:r>
              <a:rPr lang="ru-RU" dirty="0" err="1" smtClean="0">
                <a:solidFill>
                  <a:srgbClr val="002060"/>
                </a:solidFill>
              </a:rPr>
              <a:t>социокультурных</a:t>
            </a:r>
            <a:r>
              <a:rPr lang="ru-RU" dirty="0" smtClean="0">
                <a:solidFill>
                  <a:srgbClr val="002060"/>
                </a:solidFill>
              </a:rPr>
              <a:t> ценностях нашего народа, об отечественных традициях и праздниках, о планете Земля, как общем доме людей, об особенностях её природы, многообразии стран и народов мира.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/>
                <a:latin typeface="+mn-lt"/>
              </a:rPr>
              <a:t>Центр сенсорного и математического развития</a:t>
            </a:r>
            <a:r>
              <a:rPr lang="ru-RU" i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/>
            </a:r>
            <a:br>
              <a:rPr lang="ru-RU" i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</a:br>
            <a:endParaRPr lang="ru-RU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3900486" cy="466631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4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Математика</a:t>
            </a:r>
          </a:p>
          <a:p>
            <a:pPr>
              <a:buNone/>
            </a:pPr>
            <a:r>
              <a:rPr lang="ru-RU" sz="34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Учит нас она считать</a:t>
            </a:r>
          </a:p>
          <a:p>
            <a:pPr>
              <a:buNone/>
            </a:pPr>
            <a:r>
              <a:rPr lang="ru-RU" sz="34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И фигуры узнавать.</a:t>
            </a:r>
          </a:p>
          <a:p>
            <a:pPr>
              <a:buNone/>
            </a:pPr>
            <a:r>
              <a:rPr lang="ru-RU" sz="34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Объясняет цифры, знаки,</a:t>
            </a:r>
          </a:p>
          <a:p>
            <a:pPr>
              <a:buNone/>
            </a:pPr>
            <a:r>
              <a:rPr lang="ru-RU" sz="34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И задачки как решать!</a:t>
            </a:r>
          </a:p>
          <a:p>
            <a:pPr>
              <a:buNone/>
            </a:pPr>
            <a:r>
              <a:rPr lang="ru-RU" sz="34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Знать где лево, а где право</a:t>
            </a:r>
          </a:p>
          <a:p>
            <a:pPr>
              <a:buNone/>
            </a:pPr>
            <a:r>
              <a:rPr lang="ru-RU" sz="34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Знать </a:t>
            </a:r>
            <a:r>
              <a:rPr lang="ru-RU" sz="3400" b="1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длинну</a:t>
            </a:r>
            <a:r>
              <a:rPr lang="ru-RU" sz="34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 и ширину.</a:t>
            </a:r>
          </a:p>
          <a:p>
            <a:pPr>
              <a:buNone/>
            </a:pPr>
            <a:r>
              <a:rPr lang="ru-RU" sz="34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Понимать значение: "равный",</a:t>
            </a:r>
          </a:p>
          <a:p>
            <a:pPr>
              <a:buNone/>
            </a:pPr>
            <a:r>
              <a:rPr lang="ru-RU" sz="34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"Больше", "меньше", высоту.</a:t>
            </a:r>
          </a:p>
          <a:p>
            <a:pPr>
              <a:buNone/>
            </a:pPr>
            <a:r>
              <a:rPr lang="ru-RU" sz="34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Математика - точна,</a:t>
            </a:r>
          </a:p>
          <a:p>
            <a:pPr>
              <a:buNone/>
            </a:pPr>
            <a:r>
              <a:rPr lang="ru-RU" sz="34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Дети любят всё считать,</a:t>
            </a:r>
          </a:p>
          <a:p>
            <a:pPr>
              <a:buNone/>
            </a:pPr>
            <a:r>
              <a:rPr lang="ru-RU" sz="34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Нужно только понимать</a:t>
            </a:r>
            <a:r>
              <a:rPr lang="ru-RU" sz="34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endParaRPr lang="ru-RU" sz="3400" dirty="0" smtClean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B0F0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C:\Users\User\Desktop\102SSCAM\S8301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214554"/>
            <a:ext cx="4629165" cy="3471874"/>
          </a:xfrm>
          <a:prstGeom prst="rect">
            <a:avLst/>
          </a:prstGeom>
          <a:noFill/>
          <a:ln w="38100" cmpd="sng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92869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/>
                <a:latin typeface="+mn-lt"/>
              </a:rPr>
              <a:t>Центр конструктивной</a:t>
            </a:r>
            <a:br>
              <a:rPr lang="ru-RU" i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/>
                <a:latin typeface="+mn-lt"/>
              </a:rPr>
            </a:br>
            <a:r>
              <a:rPr lang="ru-RU" i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/>
                <a:latin typeface="+mn-lt"/>
              </a:rPr>
              <a:t>деятельности</a:t>
            </a:r>
            <a:endParaRPr lang="ru-RU" i="1" dirty="0">
              <a:effectLst/>
              <a:latin typeface="+mn-lt"/>
            </a:endParaRPr>
          </a:p>
        </p:txBody>
      </p:sp>
      <p:pic>
        <p:nvPicPr>
          <p:cNvPr id="1026" name="Picture 2" descr="C:\Users\User\Desktop\S83014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55340" y="1702059"/>
            <a:ext cx="4096830" cy="3214710"/>
          </a:xfrm>
          <a:prstGeom prst="rect">
            <a:avLst/>
          </a:prstGeom>
          <a:noFill/>
          <a:ln w="38100" cmpd="sng">
            <a:solidFill>
              <a:srgbClr val="FFFF66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5367994"/>
            <a:ext cx="378621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Вот идёт строительство, строятся дома. Вам создадут комфорт и уют строители всегда.</a:t>
            </a:r>
            <a:br>
              <a:rPr lang="ru-RU" sz="22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1357298"/>
            <a:ext cx="464347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В группе расположен центр строительно-конструктивных игр, в котором в большом разнообразии представлены различные виды и формы конструкторов.  Центр дополнен мелкими игрушками для обыгрывания. Мобильность данного центра позволяет детям разворачивать сюжет игры за его пределами. Это позволяет нашим детям комфортно чувствовать себя в любом уголке группы.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3700" i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/>
                <a:latin typeface="+mn-lt"/>
              </a:rPr>
              <a:t>Центр природы</a:t>
            </a:r>
            <a:endParaRPr lang="ru-RU" sz="3700" i="1" dirty="0">
              <a:effectLst/>
              <a:latin typeface="+mn-lt"/>
            </a:endParaRPr>
          </a:p>
        </p:txBody>
      </p:sp>
      <p:pic>
        <p:nvPicPr>
          <p:cNvPr id="2050" name="Picture 2" descr="C:\Users\User\Desktop\S83014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3116"/>
            <a:ext cx="4852675" cy="4208459"/>
          </a:xfrm>
          <a:prstGeom prst="rect">
            <a:avLst/>
          </a:prstGeom>
          <a:noFill/>
          <a:ln w="38100" cmpd="sng">
            <a:solidFill>
              <a:srgbClr val="66FFFF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1071546"/>
            <a:ext cx="8572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400" dirty="0" smtClean="0">
                <a:solidFill>
                  <a:srgbClr val="002060"/>
                </a:solidFill>
              </a:rPr>
              <a:t>Отмечая погоду в календаре, дети закрепляют знания, полученные в ходе наблюдений в природе.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2214554"/>
            <a:ext cx="33575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Зимой и осенью без листьев</a:t>
            </a:r>
          </a:p>
          <a:p>
            <a:r>
              <a:rPr lang="ru-RU" sz="28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Стоят деревья во дворе!</a:t>
            </a:r>
          </a:p>
          <a:p>
            <a:r>
              <a:rPr lang="ru-RU" sz="28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Трава завяла, нет и птичек,</a:t>
            </a:r>
          </a:p>
          <a:p>
            <a:r>
              <a:rPr lang="ru-RU" sz="2800" dirty="0" smtClean="0">
                <a:ln w="18415" cmpd="sng">
                  <a:solidFill>
                    <a:srgbClr val="66FFFF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стало скучно детворе!</a:t>
            </a:r>
            <a:endParaRPr lang="ru-RU" sz="2800" dirty="0">
              <a:ln w="18415" cmpd="sng">
                <a:solidFill>
                  <a:srgbClr val="66FFFF"/>
                </a:solidFill>
                <a:prstDash val="solid"/>
              </a:ln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0">
              <a:srgbClr val="00B0F0"/>
            </a:gs>
            <a:gs pos="0">
              <a:srgbClr val="00B0F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4572032" cy="635798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marL="0" algn="l"/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 группа «Смешарики» зовется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 здесь ребяткам  живется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молодцы, да удальцы,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танцоры, есть певцы.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Обаятельные и самостоятельные,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Говорливые и спокойные,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уважения достойные.</a:t>
            </a:r>
            <a: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102SSCAM\S83014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3438" y="1428736"/>
            <a:ext cx="4286280" cy="4572000"/>
          </a:xfrm>
          <a:prstGeom prst="rect">
            <a:avLst/>
          </a:prstGeom>
          <a:noFill/>
          <a:ln w="41275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643998" cy="3857652"/>
          </a:xfrm>
        </p:spPr>
        <p:txBody>
          <a:bodyPr>
            <a:noAutofit/>
          </a:bodyPr>
          <a:lstStyle/>
          <a:p>
            <a:pPr marL="360363" algn="l"/>
            <a:r>
              <a:rPr lang="ru-RU" sz="3600" dirty="0" smtClean="0">
                <a:solidFill>
                  <a:srgbClr val="7030A0"/>
                </a:solidFill>
                <a:effectLst/>
                <a:latin typeface="+mn-lt"/>
              </a:rPr>
              <a:t>Развивающая предметно – пространственная среда группы обеспечивает возможность общения и совместной деятельности детей, взрослых, содержательно насыщена, трансформируема, вариативна, доступна и безопасна. </a:t>
            </a:r>
            <a:endParaRPr lang="ru-RU" sz="3600" dirty="0">
              <a:solidFill>
                <a:srgbClr val="7030A0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prstTxWarp prst="textSlantDown">
              <a:avLst/>
            </a:prstTxWarp>
          </a:bodyPr>
          <a:lstStyle/>
          <a:p>
            <a:pPr>
              <a:buNone/>
            </a:pPr>
            <a:r>
              <a:rPr lang="ru-RU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r>
              <a:rPr lang="ru-RU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endParaRPr lang="ru-RU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/>
          <a:lstStyle/>
          <a:p>
            <a:pPr marL="90488" indent="0">
              <a:buNone/>
            </a:pP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</a:rPr>
              <a:t>Предметно – пространственная развивающая среда группы организована с </a:t>
            </a: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</a:rPr>
              <a:t>учѐтом 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</a:rPr>
              <a:t>требований ФГОС, где </a:t>
            </a: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</a:rPr>
              <a:t>чѐтко 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</a:rPr>
              <a:t>прослеживаются все пять образовательных областей: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FF00"/>
                </a:solidFill>
              </a:rPr>
              <a:t>социально-коммуникативная,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FF00"/>
                </a:solidFill>
              </a:rPr>
              <a:t> познавательная,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FF00"/>
                </a:solidFill>
              </a:rPr>
              <a:t>  речевая,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FF00"/>
                </a:solidFill>
              </a:rPr>
              <a:t>  художественно-эстетическая, </a:t>
            </a:r>
          </a:p>
          <a:p>
            <a:pPr marL="179388" indent="-42863">
              <a:buFont typeface="Wingdings" pitchFamily="2" charset="2"/>
              <a:buChar char="v"/>
              <a:tabLst>
                <a:tab pos="179388" algn="l"/>
              </a:tabLst>
            </a:pPr>
            <a:r>
              <a:rPr lang="ru-RU" dirty="0" smtClean="0">
                <a:solidFill>
                  <a:srgbClr val="FFFF00"/>
                </a:solidFill>
              </a:rPr>
              <a:t>    физическая.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  <a:effectLst/>
                <a:latin typeface="+mn-lt"/>
              </a:rPr>
              <a:t>Художественно — эстетическое развитие. </a:t>
            </a:r>
            <a:endParaRPr lang="ru-RU" i="1" dirty="0"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7786742" cy="4214842"/>
          </a:xfrm>
        </p:spPr>
        <p:txBody>
          <a:bodyPr>
            <a:normAutofit/>
          </a:bodyPr>
          <a:lstStyle/>
          <a:p>
            <a:pPr marL="90488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Художественно-эстетическое воспитание направлено на развитие у ребенка любви к прекрасному, обогащение его духовного мира, развитие воображения, эстетических чувств, эстетического отношения к окружающей действительности.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B050"/>
                </a:solidFill>
                <a:effectLst/>
              </a:rPr>
              <a:t>Центр изобразительной деятельн</a:t>
            </a:r>
            <a:r>
              <a:rPr lang="ru-RU" dirty="0" smtClean="0">
                <a:solidFill>
                  <a:srgbClr val="00B050"/>
                </a:solidFill>
                <a:effectLst/>
              </a:rPr>
              <a:t>ости</a:t>
            </a:r>
            <a:endParaRPr lang="ru-RU" dirty="0">
              <a:solidFill>
                <a:srgbClr val="00B050"/>
              </a:solidFill>
              <a:effectLst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-500098" y="1071546"/>
            <a:ext cx="4786346" cy="578645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>В данном центре находится материал и оборудование для художественно-творческой деятельности: рисования, лепки и аппликации (бумага ,трафареты, картон, краски, кисти, клей, карандаши, салфетки, ножницы, раскраски, пластилин, дидактические игры и т. п.).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3" name="Picture 5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571612"/>
            <a:ext cx="4640487" cy="4348673"/>
          </a:xfrm>
          <a:prstGeom prst="rect">
            <a:avLst/>
          </a:prstGeom>
          <a:noFill/>
          <a:ln w="38100" cmpd="sng"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285860"/>
            <a:ext cx="3643338" cy="514353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0" dirty="0" smtClean="0">
                <a:solidFill>
                  <a:srgbClr val="002060"/>
                </a:solidFill>
                <a:effectLst/>
              </a:rPr>
              <a:t>Художником может быть я и не стану,</a:t>
            </a:r>
            <a:r>
              <a:rPr lang="ru-RU" sz="360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3600" dirty="0" smtClean="0">
                <a:solidFill>
                  <a:srgbClr val="002060"/>
                </a:solidFill>
                <a:effectLst/>
              </a:rPr>
            </a:br>
            <a:r>
              <a:rPr lang="ru-RU" sz="3600" b="0" dirty="0" smtClean="0">
                <a:solidFill>
                  <a:srgbClr val="002060"/>
                </a:solidFill>
                <a:effectLst/>
              </a:rPr>
              <a:t>Но вот рисовать, я люблю!</a:t>
            </a:r>
            <a:r>
              <a:rPr lang="ru-RU" sz="360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3600" dirty="0" smtClean="0">
                <a:solidFill>
                  <a:srgbClr val="002060"/>
                </a:solidFill>
                <a:effectLst/>
              </a:rPr>
            </a:br>
            <a:r>
              <a:rPr lang="ru-RU" sz="3600" b="0" dirty="0" smtClean="0">
                <a:solidFill>
                  <a:srgbClr val="002060"/>
                </a:solidFill>
                <a:effectLst/>
              </a:rPr>
              <a:t>Альбомы и ручки, мелки и тетради</a:t>
            </a:r>
            <a:r>
              <a:rPr lang="ru-RU" sz="360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3600" dirty="0" smtClean="0">
                <a:solidFill>
                  <a:srgbClr val="002060"/>
                </a:solidFill>
                <a:effectLst/>
              </a:rPr>
            </a:br>
            <a:r>
              <a:rPr lang="ru-RU" sz="3600" b="0" dirty="0" smtClean="0">
                <a:solidFill>
                  <a:srgbClr val="002060"/>
                </a:solidFill>
                <a:effectLst/>
              </a:rPr>
              <a:t>Всё в этом центре я найду!</a:t>
            </a:r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pic>
        <p:nvPicPr>
          <p:cNvPr id="4" name="Picture 2" descr="C:\Users\User\Desktop\102SSCAM\S83014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657078" y="843460"/>
            <a:ext cx="5460222" cy="4916262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000108"/>
          </a:xfrm>
        </p:spPr>
        <p:txBody>
          <a:bodyPr>
            <a:normAutofit/>
          </a:bodyPr>
          <a:lstStyle/>
          <a:p>
            <a:r>
              <a:rPr lang="ru-RU" i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/>
                <a:latin typeface="+mn-lt"/>
              </a:rPr>
              <a:t>Центр музыкально-театральный</a:t>
            </a:r>
            <a:endParaRPr lang="ru-RU" i="1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92D050"/>
              </a:solidFill>
              <a:effectLst/>
              <a:latin typeface="+mn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1142984"/>
            <a:ext cx="8429684" cy="57150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Это важный объект развивающей среды, поскольку именно театрализованная деятельность помогает сплотить группу, объединить детей интересной идеей. В театре дошкольники раскрываются, демонстрируя неожиданные грани своего характера. Здесь размещаются ширма, различные виды театров. Дети — большие артисты, поэтому с радостью участвуют в постановках и с удовольствием выступают в роли зрителей. Он представлен различного вида театрами (кукольный, настольный, бибабо, пальчиковый). Здесь размещены маски, атрибуты для разыгрывания сказок. Музыкальное развитие ребёнка сводится не только к занятиям с педагогом, но и возможностью самостоятельно играть, импровизировать, свободно музицировать. Для этого в нашей группе создан музыкальный центр «Веселые нотки». Который помогает моим воспитанникам переносить полученный на музыкальных занятиях опыт в другие условия, помогает утвердиться чувству уверенности в себе, активности, инициативе.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928670"/>
            <a:ext cx="4143404" cy="32861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solidFill>
                  <a:srgbClr val="0070C0"/>
                </a:solidFill>
                <a:effectLst/>
              </a:rPr>
              <a:t>Театр, словно чародей, волшебник,</a:t>
            </a:r>
            <a:br>
              <a:rPr lang="ru-RU" sz="2700" dirty="0" smtClean="0">
                <a:solidFill>
                  <a:srgbClr val="0070C0"/>
                </a:solidFill>
                <a:effectLst/>
              </a:rPr>
            </a:br>
            <a:r>
              <a:rPr lang="ru-RU" sz="2700" dirty="0" smtClean="0">
                <a:solidFill>
                  <a:srgbClr val="0070C0"/>
                </a:solidFill>
                <a:effectLst/>
              </a:rPr>
              <a:t>Своею палочкой волшебной проведя,</a:t>
            </a:r>
            <a:br>
              <a:rPr lang="ru-RU" sz="2700" dirty="0" smtClean="0">
                <a:solidFill>
                  <a:srgbClr val="0070C0"/>
                </a:solidFill>
                <a:effectLst/>
              </a:rPr>
            </a:br>
            <a:r>
              <a:rPr lang="ru-RU" sz="2700" dirty="0" smtClean="0">
                <a:solidFill>
                  <a:srgbClr val="0070C0"/>
                </a:solidFill>
                <a:effectLst/>
              </a:rPr>
              <a:t>И вот ребёнок, скромный и застенчивый,</a:t>
            </a:r>
            <a:br>
              <a:rPr lang="ru-RU" sz="2700" dirty="0" smtClean="0">
                <a:solidFill>
                  <a:srgbClr val="0070C0"/>
                </a:solidFill>
                <a:effectLst/>
              </a:rPr>
            </a:br>
            <a:r>
              <a:rPr lang="ru-RU" sz="2700" dirty="0" smtClean="0">
                <a:solidFill>
                  <a:srgbClr val="0070C0"/>
                </a:solidFill>
                <a:effectLst/>
              </a:rPr>
              <a:t>Сегодня вдруг играет короля.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700" dirty="0"/>
          </a:p>
        </p:txBody>
      </p:sp>
      <p:pic>
        <p:nvPicPr>
          <p:cNvPr id="4" name="Picture 2" descr="C:\Users\User\Downloads\20161028_124831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4224350" cy="3168263"/>
          </a:xfrm>
          <a:prstGeom prst="rect">
            <a:avLst/>
          </a:prstGeom>
          <a:noFill/>
          <a:ln w="38100" cmpd="sng">
            <a:solidFill>
              <a:srgbClr val="66FFFF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4180344"/>
            <a:ext cx="39290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Любим все мы выступать, и на музыкальных инструментах играть.</a:t>
            </a:r>
            <a:b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9" name="Picture 2" descr="C:\Users\User\Desktop\102SSCAM\S8301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4457256" cy="3155113"/>
          </a:xfrm>
          <a:prstGeom prst="rect">
            <a:avLst/>
          </a:prstGeom>
          <a:noFill/>
          <a:ln w="38100" cmpd="sng">
            <a:solidFill>
              <a:srgbClr val="66FF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3700" dirty="0" smtClean="0">
                <a:solidFill>
                  <a:srgbClr val="C00000"/>
                </a:solidFill>
                <a:effectLst/>
                <a:latin typeface="+mn-lt"/>
              </a:rPr>
              <a:t>Речевое развитие</a:t>
            </a:r>
            <a:endParaRPr lang="ru-RU" sz="3700" dirty="0"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00768"/>
            <a:ext cx="8229600" cy="308592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642918"/>
            <a:ext cx="4714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443841"/>
            <a:ext cx="8501122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Речевое развитие включает в себя владение речью как средством общения и культуры; обогащение активного словаря; развитие связной, грамматически правильной диалогической и монологической речи; развитие речевого творчества; развитие звуковой и интонационной культуры речи, фонематического слуха; знакомство с книжной культурой, детской литературой, понимание на слух текстов различных жанров детской литературы; формирование звуковой аналитико-синтетической активности как предпосылки обучения грамоте.</a:t>
            </a:r>
            <a:r>
              <a:rPr lang="ru-RU" sz="2800" dirty="0" smtClean="0"/>
              <a:t>      </a:t>
            </a:r>
          </a:p>
          <a:p>
            <a:endParaRPr lang="ru-RU" sz="28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1421</TotalTime>
  <Words>1070</Words>
  <Application>Microsoft Office PowerPoint</Application>
  <PresentationFormat>Экран (4:3)</PresentationFormat>
  <Paragraphs>91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Развивающая Предметно-пространственная среда в средней группе</vt:lpstr>
      <vt:lpstr>Эта группа «Смешарики» зовется Хорошо здесь ребяткам  живется Все молодцы, да удальцы, Есть танцоры, есть певцы. Обаятельные и самостоятельные,  Говорливые и спокойные, Все уважения достойные. </vt:lpstr>
      <vt:lpstr>Слайд 3</vt:lpstr>
      <vt:lpstr>Художественно — эстетическое развитие. </vt:lpstr>
      <vt:lpstr>Центр изобразительной деятельности</vt:lpstr>
      <vt:lpstr>Художником может быть я и не стану, Но вот рисовать, я люблю! Альбомы и ручки, мелки и тетради Всё в этом центре я найду!  </vt:lpstr>
      <vt:lpstr>Центр музыкально-театральный</vt:lpstr>
      <vt:lpstr>Театр, словно чародей, волшебник, Своею палочкой волшебной проведя, И вот ребёнок, скромный и застенчивый, Сегодня вдруг играет короля.    </vt:lpstr>
      <vt:lpstr>Речевое развитие</vt:lpstr>
      <vt:lpstr>                             Центр «Мир книги»  Включает в себя книжный уголок. Содержание книжного уголка соответствует возрастным особенностям детей. В нем находятся книги с художественными произведениями детских писателей, сказками.  В книжном уголке имеются фотографии писателей, с творчеством которых дети знакомятся и их литературные произведения.</vt:lpstr>
      <vt:lpstr> Социально-коммуникативное развитие</vt:lpstr>
      <vt:lpstr>Центре «Сюжетно – ролевых игр»</vt:lpstr>
      <vt:lpstr>      Центр «Безопасности»    </vt:lpstr>
      <vt:lpstr>Физическое развитие. </vt:lpstr>
      <vt:lpstr>Центр «Если хочешь быть здоров!»</vt:lpstr>
      <vt:lpstr>Познавательное развитие.</vt:lpstr>
      <vt:lpstr>Центр сенсорного и математического развития </vt:lpstr>
      <vt:lpstr>Центр конструктивной деятельности</vt:lpstr>
      <vt:lpstr>Центр природы</vt:lpstr>
      <vt:lpstr>Развивающая предметно – пространственная среда группы обеспечивает возможность общения и совместной деятельности детей, взрослых, содержательно насыщена, трансформируема, вариативна, доступна и безопасна. 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125</cp:revision>
  <dcterms:created xsi:type="dcterms:W3CDTF">2016-10-28T12:11:05Z</dcterms:created>
  <dcterms:modified xsi:type="dcterms:W3CDTF">2017-05-07T14:26:59Z</dcterms:modified>
</cp:coreProperties>
</file>