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  <p:sldId id="261" r:id="rId4"/>
    <p:sldId id="262" r:id="rId5"/>
    <p:sldId id="263" r:id="rId6"/>
    <p:sldId id="264" r:id="rId7"/>
    <p:sldId id="265" r:id="rId8"/>
    <p:sldId id="267" r:id="rId9"/>
    <p:sldId id="268" r:id="rId10"/>
    <p:sldId id="269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4B060-78F1-4B19-B513-7DD426AC266E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F98B-1A7B-4D56-AC6B-3F447C83F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169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4B060-78F1-4B19-B513-7DD426AC266E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F98B-1A7B-4D56-AC6B-3F447C83F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986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4B060-78F1-4B19-B513-7DD426AC266E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F98B-1A7B-4D56-AC6B-3F447C83F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535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4B060-78F1-4B19-B513-7DD426AC266E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F98B-1A7B-4D56-AC6B-3F447C83F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678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4B060-78F1-4B19-B513-7DD426AC266E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F98B-1A7B-4D56-AC6B-3F447C83F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334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4B060-78F1-4B19-B513-7DD426AC266E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F98B-1A7B-4D56-AC6B-3F447C83F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91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4B060-78F1-4B19-B513-7DD426AC266E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F98B-1A7B-4D56-AC6B-3F447C83F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636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4B060-78F1-4B19-B513-7DD426AC266E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F98B-1A7B-4D56-AC6B-3F447C83F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56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4B060-78F1-4B19-B513-7DD426AC266E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F98B-1A7B-4D56-AC6B-3F447C83F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787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4B060-78F1-4B19-B513-7DD426AC266E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F98B-1A7B-4D56-AC6B-3F447C83F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307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4B060-78F1-4B19-B513-7DD426AC266E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F98B-1A7B-4D56-AC6B-3F447C83F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13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4B060-78F1-4B19-B513-7DD426AC266E}" type="datetimeFigureOut">
              <a:rPr lang="ru-RU" smtClean="0"/>
              <a:t>24.02.2017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AF98B-1A7B-4D56-AC6B-3F447C83F1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833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infourok.ru/go.html?href=http%3A%2F%2Flib.sportedu.ru%2F2SimQuery.idc%3FAuthor%3D%25F1%25E5%25F0%25E3%25E5%25E5%25E2%2520%25E8" TargetMode="External"/><Relationship Id="rId7" Type="http://schemas.openxmlformats.org/officeDocument/2006/relationships/hyperlink" Target="http://infourok.ru/go.html?href=http%3A%2F%2Flib.sportedu.ru%2F2SimQuery.idc%3FTitle%3D%25F1%25EE%25E2%25F0%25E5%25EC%25E5%25ED%25ED%25FB%25E5%2520%25EF%25F0%25E8%25EE%25F0%25E8%25F2%25E5%25F2%25ED%25FB%25E5%2520%25ED%25E0%25EF%25F0%25E0%25E2%25EB%25E5%25ED%25E8%25FF%2520%25F0%25E0%25E7%25E2%25E8%25F2%25E8%25FF%2520%25EA%25EE%25F0%25F0%25E5%25EA%25F6%25E8%25EE%25ED%25ED%25EE-%25EF%25E5%25E4%25E0%25E3%25EE%25E3%25E8%25F7%25E5%25F1%25EA%25EE%25E9%2520%25F0%25E0%25E1%25EE%25F2%25FB%2520%25E2%2520%25E4%25EE%25F8%25EA%25EE%25EB%25FC%25ED%25EE%25EC%2520%25EE%25E1%25F0%25E0%25E7%25EE%25E2%25E0%25ED%25E8%25E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nfourok.ru/go.html?href=http%3A%2F%2Flib.sportedu.ru%2F2SimQuery.idc%3FAuthor%3D%25F1%25E5%25EB%25E8%25E2%25E5%25F0%25F1%25F2%25EE%25E2%2520%25E2" TargetMode="External"/><Relationship Id="rId5" Type="http://schemas.openxmlformats.org/officeDocument/2006/relationships/hyperlink" Target="http://infourok.ru/go.html?href=http%3A%2F%2Flib.sportedu.ru%2F2SimQuery.idc%3FTitle%3D%25E4%25EE%25F8%25EA%25EE%25EB%25FC%25ED%25EE%25E5%2520%25E2%25EE%25F1%25EF%25E8%25F2%25E0%25ED%25E8%25E5" TargetMode="External"/><Relationship Id="rId4" Type="http://schemas.openxmlformats.org/officeDocument/2006/relationships/hyperlink" Target="http://infourok.ru/go.html?href=http%3A%2F%2Flib.sportedu.ru%2F2SimQuery.idc%3FTitle%3D%25EF%25F0%25EE%25F4%25E8%25EB%25E0%25EA%25F2%25E8%25EA%25E0%2520%25EF%25EB%25EE%25F1%25EA%25EE%25F1%25F2%25EE%25EF%25E8%25F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800" y="114300"/>
            <a:ext cx="11912600" cy="65659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57800" y="365124"/>
            <a:ext cx="6096000" cy="5286375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Профилактика и коррекция плоскостопия у детей дошкольного возраста</a:t>
            </a:r>
            <a:endParaRPr lang="ru-RU" sz="6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7800" y="5651498"/>
            <a:ext cx="5905500" cy="927101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Выполнила: воспитатель Посоха Н.В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7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75953" cy="7029297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72100" y="365125"/>
            <a:ext cx="59817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«Пальчики на ножках» </a:t>
            </a:r>
            <a:endParaRPr lang="ru-RU" sz="5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03200" y="1409701"/>
            <a:ext cx="11785600" cy="5448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Пальчики </a:t>
            </a:r>
            <a:r>
              <a:rPr lang="ru-RU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ножках 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 	</a:t>
            </a:r>
            <a:endParaRPr lang="ru-RU" sz="3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3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Массаж </a:t>
            </a:r>
            <a:r>
              <a:rPr lang="ru-RU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правой рукой </a:t>
            </a:r>
            <a:endParaRPr lang="ru-RU" sz="3000" b="1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3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левого </a:t>
            </a:r>
            <a:r>
              <a:rPr lang="ru-RU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  ладошках</a:t>
            </a:r>
            <a:r>
              <a:rPr lang="ru-RU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	 </a:t>
            </a:r>
            <a:r>
              <a:rPr lang="ru-RU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</a:t>
            </a:r>
            <a:r>
              <a:rPr lang="ru-RU" sz="3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пальчика </a:t>
            </a:r>
            <a:r>
              <a:rPr lang="ru-RU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наоборот</a:t>
            </a:r>
            <a:r>
              <a:rPr lang="ru-RU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Я </a:t>
            </a:r>
            <a:r>
              <a:rPr lang="ru-RU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смело </a:t>
            </a:r>
            <a:r>
              <a:rPr lang="ru-RU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покручу и </a:t>
            </a:r>
            <a:r>
              <a:rPr lang="ru-RU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шагать начну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ru-RU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Разведу </a:t>
            </a:r>
            <a:r>
              <a:rPr lang="ru-RU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вперёд-назад 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3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Играют </a:t>
            </a:r>
            <a:r>
              <a:rPr lang="ru-RU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пальчиками ног. </a:t>
            </a:r>
            <a:endParaRPr lang="ru-RU" sz="3000" b="1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И </a:t>
            </a:r>
            <a:r>
              <a:rPr lang="ru-RU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сожму руками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. 	</a:t>
            </a:r>
            <a:endParaRPr lang="ru-RU" sz="3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3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Сжимают </a:t>
            </a:r>
            <a:r>
              <a:rPr lang="ru-RU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ладонями  </a:t>
            </a:r>
            <a:r>
              <a:rPr lang="ru-RU" sz="3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пальцы </a:t>
            </a:r>
            <a:r>
              <a:rPr lang="ru-RU" sz="3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ног.. </a:t>
            </a:r>
            <a:endParaRPr lang="ru-RU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Здравствуйте</a:t>
            </a:r>
            <a:r>
              <a:rPr lang="ru-RU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пальчики, 	</a:t>
            </a:r>
            <a:r>
              <a:rPr lang="ru-RU" sz="3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Гномики </a:t>
            </a:r>
            <a:r>
              <a:rPr lang="ru-RU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лесные!  </a:t>
            </a:r>
          </a:p>
          <a:p>
            <a:pPr marL="0" indent="0">
              <a:buNone/>
            </a:pPr>
            <a:r>
              <a:rPr lang="ru-RU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Здравствуйте</a:t>
            </a:r>
            <a:r>
              <a:rPr lang="ru-RU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пальчики,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</a:t>
            </a:r>
            <a:r>
              <a:rPr lang="ru-RU" sz="3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Игрушки </a:t>
            </a:r>
            <a:r>
              <a:rPr lang="ru-RU" sz="3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заводные! </a:t>
            </a:r>
            <a:endParaRPr lang="ru-RU" sz="30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69925"/>
            <a:ext cx="5295900" cy="602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9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363" y="-73456"/>
            <a:ext cx="12424725" cy="700491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6565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Список использованной литературы»</a:t>
            </a:r>
            <a:endParaRPr lang="ru-RU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41300" y="1295401"/>
            <a:ext cx="11722100" cy="53594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Клюев М.Е.</a:t>
            </a:r>
            <a:r>
              <a:rPr lang="ru-RU" dirty="0"/>
              <a:t> </a:t>
            </a:r>
            <a:r>
              <a:rPr lang="ru-RU" i="1" dirty="0">
                <a:solidFill>
                  <a:schemeClr val="bg1"/>
                </a:solidFill>
              </a:rPr>
              <a:t>Учет анатомо-физиологических особенностей при проведении физических упражнений с детьми дошкольного возраста. Учебное пособие; </a:t>
            </a:r>
            <a:r>
              <a:rPr lang="ru-RU" i="1" dirty="0" smtClean="0">
                <a:solidFill>
                  <a:schemeClr val="bg1"/>
                </a:solidFill>
              </a:rPr>
              <a:t>Рига</a:t>
            </a:r>
            <a:r>
              <a:rPr lang="ru-RU" dirty="0" smtClean="0">
                <a:solidFill>
                  <a:schemeClr val="bg1"/>
                </a:solidFill>
              </a:rPr>
              <a:t>1997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rgbClr val="FFFF00"/>
                </a:solidFill>
              </a:rPr>
              <a:t>Ловейко </a:t>
            </a:r>
            <a:r>
              <a:rPr lang="ru-RU" b="1" dirty="0">
                <a:solidFill>
                  <a:srgbClr val="FFFF00"/>
                </a:solidFill>
              </a:rPr>
              <a:t>И.Д</a:t>
            </a:r>
            <a:r>
              <a:rPr lang="ru-RU" b="1" dirty="0"/>
              <a:t>.</a:t>
            </a:r>
            <a:r>
              <a:rPr lang="ru-RU" dirty="0"/>
              <a:t> </a:t>
            </a:r>
            <a:r>
              <a:rPr lang="ru-RU" i="1" dirty="0">
                <a:solidFill>
                  <a:schemeClr val="bg1"/>
                </a:solidFill>
              </a:rPr>
              <a:t>Лечебная физическая культура при дефектах </a:t>
            </a:r>
            <a:r>
              <a:rPr lang="ru-RU" i="1" dirty="0" smtClean="0">
                <a:solidFill>
                  <a:schemeClr val="bg1"/>
                </a:solidFill>
              </a:rPr>
              <a:t>осанки</a:t>
            </a:r>
            <a:r>
              <a:rPr lang="ru-RU" i="1" dirty="0">
                <a:solidFill>
                  <a:schemeClr val="bg1"/>
                </a:solidFill>
              </a:rPr>
              <a:t>, сколиозе и плоскостопии. Москва </a:t>
            </a:r>
            <a:r>
              <a:rPr lang="ru-RU" dirty="0">
                <a:solidFill>
                  <a:schemeClr val="bg1"/>
                </a:solidFill>
              </a:rPr>
              <a:t>1982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Милюкова </a:t>
            </a:r>
            <a:r>
              <a:rPr lang="ru-RU" b="1" dirty="0" err="1" smtClean="0">
                <a:solidFill>
                  <a:srgbClr val="FFFF00"/>
                </a:solidFill>
              </a:rPr>
              <a:t>И.В.Евдокимова</a:t>
            </a:r>
            <a:r>
              <a:rPr lang="ru-RU" b="1" dirty="0" smtClean="0">
                <a:solidFill>
                  <a:srgbClr val="FFFF00"/>
                </a:solidFill>
              </a:rPr>
              <a:t> Т.А.</a:t>
            </a:r>
            <a:r>
              <a:rPr lang="ru-RU" dirty="0" smtClean="0"/>
              <a:t> </a:t>
            </a:r>
            <a:r>
              <a:rPr lang="ru-RU" i="1" dirty="0" smtClean="0">
                <a:solidFill>
                  <a:schemeClr val="bg1"/>
                </a:solidFill>
              </a:rPr>
              <a:t>Полная энциклопедия для лечебной гимнастики.</a:t>
            </a:r>
            <a:r>
              <a:rPr lang="ru-RU" dirty="0" smtClean="0">
                <a:solidFill>
                  <a:schemeClr val="bg1"/>
                </a:solidFill>
              </a:rPr>
              <a:t>2003.</a:t>
            </a:r>
          </a:p>
          <a:p>
            <a:r>
              <a:rPr lang="ru-RU" b="0" i="0" u="none" strike="noStrike" dirty="0" smtClean="0">
                <a:solidFill>
                  <a:srgbClr val="FFFF00"/>
                </a:solidFill>
                <a:effectLst/>
                <a:latin typeface="Times New Roman, serif"/>
                <a:hlinkClick r:id="rId3"/>
              </a:rPr>
              <a:t>Сергеев И.</a:t>
            </a:r>
            <a:r>
              <a:rPr lang="ru-RU" b="0" i="0" dirty="0" smtClean="0">
                <a:solidFill>
                  <a:srgbClr val="FFFF00"/>
                </a:solidFill>
                <a:effectLst/>
                <a:latin typeface="Times New Roman, serif"/>
              </a:rPr>
              <a:t> </a:t>
            </a:r>
            <a:r>
              <a:rPr lang="ru-RU" b="0" i="0" u="none" strike="noStrike" dirty="0" smtClean="0">
                <a:effectLst/>
                <a:latin typeface="Times New Roman, serif"/>
                <a:hlinkClick r:id="rId4"/>
              </a:rPr>
              <a:t>Профилактика плоскостопия</a:t>
            </a:r>
            <a:r>
              <a:rPr lang="ru-RU" b="0" i="0" dirty="0" smtClean="0">
                <a:effectLst/>
                <a:latin typeface="Times New Roman, serif"/>
              </a:rPr>
              <a:t> //</a:t>
            </a:r>
            <a:r>
              <a:rPr lang="ru-RU" b="0" i="0" u="none" strike="noStrike" dirty="0" smtClean="0">
                <a:effectLst/>
                <a:latin typeface="Times New Roman, serif"/>
                <a:hlinkClick r:id="rId5"/>
              </a:rPr>
              <a:t>Дошкольное воспитание</a:t>
            </a:r>
            <a:r>
              <a:rPr lang="ru-RU" b="0" i="0" dirty="0" smtClean="0">
                <a:effectLst/>
                <a:latin typeface="Times New Roman, serif"/>
              </a:rPr>
              <a:t>. </a:t>
            </a:r>
            <a:r>
              <a:rPr lang="ru-RU" b="0" i="0" dirty="0" smtClean="0">
                <a:solidFill>
                  <a:schemeClr val="bg1"/>
                </a:solidFill>
                <a:effectLst/>
                <a:latin typeface="Times New Roman, serif"/>
              </a:rPr>
              <a:t>1985, № 6, с. 58-60.</a:t>
            </a:r>
          </a:p>
          <a:p>
            <a:r>
              <a:rPr lang="ru-RU" dirty="0">
                <a:solidFill>
                  <a:srgbClr val="FFFF00"/>
                </a:solidFill>
                <a:hlinkClick r:id="rId6"/>
              </a:rPr>
              <a:t>Селиверстов В.И </a:t>
            </a:r>
            <a:r>
              <a:rPr lang="ru-RU" dirty="0">
                <a:hlinkClick r:id="rId6"/>
              </a:rPr>
              <a:t>.</a:t>
            </a:r>
            <a:r>
              <a:rPr lang="ru-RU" u="sng" dirty="0">
                <a:hlinkClick r:id="rId7"/>
              </a:rPr>
              <a:t>Современные приоритетные направления развития коррекционно-педагогической работы в дошкольном образовании</a:t>
            </a:r>
            <a:r>
              <a:rPr lang="ru-RU" dirty="0"/>
              <a:t>//</a:t>
            </a:r>
            <a:r>
              <a:rPr lang="ru-RU" dirty="0">
                <a:hlinkClick r:id="rId5"/>
              </a:rPr>
              <a:t>Дошкольное воспитание</a:t>
            </a:r>
            <a:r>
              <a:rPr lang="ru-RU" dirty="0"/>
              <a:t>. </a:t>
            </a:r>
            <a:r>
              <a:rPr lang="ru-RU" dirty="0">
                <a:solidFill>
                  <a:schemeClr val="bg1"/>
                </a:solidFill>
              </a:rPr>
              <a:t>1997, № 12, с. 2-6.</a:t>
            </a:r>
          </a:p>
        </p:txBody>
      </p:sp>
    </p:spTree>
    <p:extLst>
      <p:ext uri="{BB962C8B-B14F-4D97-AF65-F5344CB8AC3E}">
        <p14:creationId xmlns:p14="http://schemas.microsoft.com/office/powerpoint/2010/main" val="53222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0" y="114300"/>
            <a:ext cx="12192000" cy="66167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451100" y="-482599"/>
            <a:ext cx="6248400" cy="121919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0" y="508000"/>
            <a:ext cx="12280900" cy="4965700"/>
          </a:xfrm>
        </p:spPr>
        <p:txBody>
          <a:bodyPr numCol="1">
            <a:noAutofit/>
          </a:bodyPr>
          <a:lstStyle/>
          <a:p>
            <a:pPr algn="just"/>
            <a:r>
              <a:rPr lang="ru-RU" b="1" u="sng" dirty="0" smtClean="0">
                <a:solidFill>
                  <a:srgbClr val="FFFF00"/>
                </a:solidFill>
              </a:rPr>
              <a:t>Оздоровительные:</a:t>
            </a:r>
            <a:endParaRPr lang="ru-RU" dirty="0">
              <a:solidFill>
                <a:srgbClr val="FFFF00"/>
              </a:solidFill>
            </a:endParaRPr>
          </a:p>
          <a:p>
            <a:pPr algn="just">
              <a:lnSpc>
                <a:spcPts val="2400"/>
              </a:lnSpc>
            </a:pPr>
            <a:r>
              <a:rPr lang="ru-RU" dirty="0" smtClean="0">
                <a:solidFill>
                  <a:schemeClr val="bg1"/>
                </a:solidFill>
              </a:rPr>
              <a:t>-  коррекция плоскостопия;</a:t>
            </a:r>
          </a:p>
          <a:p>
            <a:pPr algn="just">
              <a:lnSpc>
                <a:spcPts val="2400"/>
              </a:lnSpc>
            </a:pPr>
            <a:r>
              <a:rPr lang="ru-RU" dirty="0" smtClean="0">
                <a:solidFill>
                  <a:schemeClr val="bg1"/>
                </a:solidFill>
              </a:rPr>
              <a:t>-  использование специальных физических упражнений и массажа для профилактики и коррекции плоскостопия.</a:t>
            </a:r>
          </a:p>
          <a:p>
            <a:pPr>
              <a:lnSpc>
                <a:spcPts val="2400"/>
              </a:lnSpc>
            </a:pPr>
            <a:r>
              <a:rPr lang="ru-RU" b="1" u="sng" dirty="0" smtClean="0">
                <a:solidFill>
                  <a:srgbClr val="FFFF00"/>
                </a:solidFill>
              </a:rPr>
              <a:t>Образовательные:</a:t>
            </a:r>
            <a:endParaRPr lang="ru-RU" dirty="0" smtClean="0">
              <a:solidFill>
                <a:srgbClr val="FFFF00"/>
              </a:solidFill>
            </a:endParaRPr>
          </a:p>
          <a:p>
            <a:pPr>
              <a:lnSpc>
                <a:spcPts val="2400"/>
              </a:lnSpc>
            </a:pPr>
            <a:r>
              <a:rPr lang="ru-RU" sz="2000" dirty="0" smtClean="0">
                <a:solidFill>
                  <a:srgbClr val="FFFF00"/>
                </a:solidFill>
              </a:rPr>
              <a:t>-</a:t>
            </a:r>
            <a:r>
              <a:rPr lang="ru-RU" sz="2000" dirty="0">
                <a:solidFill>
                  <a:srgbClr val="FFFF00"/>
                </a:solidFill>
              </a:rPr>
              <a:t> 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формирование двигательных умений и навыков ребенка в соответствии с </a:t>
            </a:r>
            <a:r>
              <a:rPr lang="ru-RU" dirty="0" smtClean="0">
                <a:solidFill>
                  <a:schemeClr val="bg1"/>
                </a:solidFill>
              </a:rPr>
              <a:t>его индивидуальными </a:t>
            </a:r>
            <a:r>
              <a:rPr lang="ru-RU" dirty="0">
                <a:solidFill>
                  <a:schemeClr val="bg1"/>
                </a:solidFill>
              </a:rPr>
              <a:t>особенностями для профилактики и коррекции плоскостопия;</a:t>
            </a:r>
          </a:p>
          <a:p>
            <a:pPr>
              <a:lnSpc>
                <a:spcPts val="2400"/>
              </a:lnSpc>
            </a:pPr>
            <a:r>
              <a:rPr lang="ru-RU" dirty="0">
                <a:solidFill>
                  <a:schemeClr val="bg1"/>
                </a:solidFill>
              </a:rPr>
              <a:t>-  осознанное овладение движениями, развитие самоконтроля и самоанализа при выполнении физических упражнений.</a:t>
            </a:r>
          </a:p>
          <a:p>
            <a:pPr algn="just">
              <a:lnSpc>
                <a:spcPts val="2400"/>
              </a:lnSpc>
            </a:pPr>
            <a:r>
              <a:rPr lang="ru-RU" b="1" u="sng" dirty="0" smtClean="0">
                <a:solidFill>
                  <a:srgbClr val="FFFF00"/>
                </a:solidFill>
              </a:rPr>
              <a:t>Воспитательные:</a:t>
            </a:r>
            <a:endParaRPr lang="ru-RU" dirty="0">
              <a:solidFill>
                <a:srgbClr val="FFFF00"/>
              </a:solidFill>
            </a:endParaRPr>
          </a:p>
          <a:p>
            <a:pPr algn="just">
              <a:lnSpc>
                <a:spcPts val="2400"/>
              </a:lnSpc>
            </a:pPr>
            <a:r>
              <a:rPr lang="ru-RU" sz="2000" dirty="0" smtClean="0">
                <a:solidFill>
                  <a:srgbClr val="FFFF00"/>
                </a:solidFill>
              </a:rPr>
              <a:t>-</a:t>
            </a:r>
            <a:r>
              <a:rPr lang="ru-RU" sz="2000" dirty="0">
                <a:solidFill>
                  <a:srgbClr val="FFFF00"/>
                </a:solidFill>
              </a:rPr>
              <a:t> </a:t>
            </a:r>
            <a:r>
              <a:rPr lang="ru-RU" sz="2000" dirty="0" smtClean="0">
                <a:solidFill>
                  <a:schemeClr val="bg1"/>
                </a:solidFill>
              </a:rPr>
              <a:t>   </a:t>
            </a:r>
            <a:r>
              <a:rPr lang="ru-RU" dirty="0">
                <a:solidFill>
                  <a:schemeClr val="bg1"/>
                </a:solidFill>
              </a:rPr>
              <a:t>воспитание физических качеств;</a:t>
            </a:r>
          </a:p>
          <a:p>
            <a:pPr algn="just">
              <a:lnSpc>
                <a:spcPts val="2400"/>
              </a:lnSpc>
            </a:pPr>
            <a:r>
              <a:rPr lang="ru-RU" dirty="0" smtClean="0">
                <a:solidFill>
                  <a:schemeClr val="bg1"/>
                </a:solidFill>
              </a:rPr>
              <a:t>- приучать </a:t>
            </a:r>
            <a:r>
              <a:rPr lang="ru-RU" dirty="0">
                <a:solidFill>
                  <a:schemeClr val="bg1"/>
                </a:solidFill>
              </a:rPr>
              <a:t>к самостоятельному созданию условий для выполнения физических упражнений;</a:t>
            </a:r>
          </a:p>
          <a:p>
            <a:pPr algn="just">
              <a:lnSpc>
                <a:spcPts val="2400"/>
              </a:lnSpc>
            </a:pPr>
            <a:r>
              <a:rPr lang="ru-RU" dirty="0" smtClean="0">
                <a:solidFill>
                  <a:schemeClr val="bg1"/>
                </a:solidFill>
              </a:rPr>
              <a:t>- воспитывать </a:t>
            </a:r>
            <a:r>
              <a:rPr lang="ru-RU" dirty="0">
                <a:solidFill>
                  <a:schemeClr val="bg1"/>
                </a:solidFill>
              </a:rPr>
              <a:t>доброжелательные отношения со сверстниками в совместной двигательной деятельности.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4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27000" y="152400"/>
            <a:ext cx="11963400" cy="65405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300" y="241300"/>
            <a:ext cx="6921500" cy="5511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Плоскостопие</a:t>
            </a: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5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изменение формы стопы, характеризующееся опущением её продольного и поперечного сводов</a:t>
            </a:r>
            <a:r>
              <a:rPr lang="ru-RU" sz="53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V="1">
            <a:off x="11023600" y="7620000"/>
            <a:ext cx="323850" cy="241300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1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139700"/>
            <a:ext cx="11887199" cy="65405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774700" y="444500"/>
            <a:ext cx="10909300" cy="1892300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профилактики плоскостопия можно применять</a:t>
            </a:r>
            <a:r>
              <a:rPr lang="ru-RU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68299" y="1295400"/>
            <a:ext cx="11671299" cy="5562600"/>
          </a:xfrm>
        </p:spPr>
        <p:txBody>
          <a:bodyPr>
            <a:normAutofit/>
          </a:bodyPr>
          <a:lstStyle/>
          <a:p>
            <a:pPr lvl="0" algn="just"/>
            <a:r>
              <a:rPr lang="ru-RU" dirty="0" smtClean="0">
                <a:solidFill>
                  <a:srgbClr val="FFFF00"/>
                </a:solidFill>
              </a:rPr>
              <a:t> </a:t>
            </a:r>
          </a:p>
          <a:p>
            <a:pPr lvl="0" algn="just"/>
            <a:r>
              <a:rPr lang="ru-RU" sz="4000" b="1" dirty="0" smtClean="0">
                <a:solidFill>
                  <a:srgbClr val="FFFF00"/>
                </a:solidFill>
              </a:rPr>
              <a:t>Закаливание</a:t>
            </a:r>
            <a:r>
              <a:rPr lang="ru-RU" sz="4000" b="1" dirty="0" smtClean="0">
                <a:solidFill>
                  <a:schemeClr val="bg1"/>
                </a:solidFill>
              </a:rPr>
              <a:t>: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общее и местное (ножная ванна).</a:t>
            </a:r>
          </a:p>
          <a:p>
            <a:pPr lvl="0" algn="just"/>
            <a:endParaRPr lang="ru-RU" dirty="0" smtClean="0">
              <a:solidFill>
                <a:srgbClr val="FFFF00"/>
              </a:solidFill>
            </a:endParaRPr>
          </a:p>
          <a:p>
            <a:pPr lvl="0" algn="just"/>
            <a:endParaRPr lang="ru-RU" dirty="0">
              <a:solidFill>
                <a:srgbClr val="FFFF00"/>
              </a:solidFill>
            </a:endParaRPr>
          </a:p>
          <a:p>
            <a:pPr lvl="0" algn="r"/>
            <a:r>
              <a:rPr lang="ru-RU" sz="4000" b="1" dirty="0" smtClean="0">
                <a:solidFill>
                  <a:srgbClr val="FFFF00"/>
                </a:solidFill>
              </a:rPr>
              <a:t>                                                                       </a:t>
            </a:r>
          </a:p>
          <a:p>
            <a:pPr lvl="0" algn="r"/>
            <a:r>
              <a:rPr lang="ru-RU" sz="4000" b="1" dirty="0" err="1" smtClean="0">
                <a:solidFill>
                  <a:srgbClr val="FFFF00"/>
                </a:solidFill>
              </a:rPr>
              <a:t>Босохождение</a:t>
            </a:r>
            <a:r>
              <a:rPr lang="ru-RU" b="1" dirty="0" smtClean="0">
                <a:solidFill>
                  <a:srgbClr val="FFFF00"/>
                </a:solidFill>
              </a:rPr>
              <a:t>.</a:t>
            </a:r>
            <a:r>
              <a:rPr lang="ru-RU" b="1" dirty="0" smtClean="0"/>
              <a:t> </a:t>
            </a:r>
          </a:p>
          <a:p>
            <a:pPr lvl="0" algn="r"/>
            <a:r>
              <a:rPr lang="ru-RU" b="1" dirty="0" smtClean="0">
                <a:solidFill>
                  <a:schemeClr val="bg1"/>
                </a:solidFill>
              </a:rPr>
              <a:t>Особенно </a:t>
            </a:r>
            <a:r>
              <a:rPr lang="ru-RU" b="1" dirty="0">
                <a:solidFill>
                  <a:schemeClr val="bg1"/>
                </a:solidFill>
              </a:rPr>
              <a:t>полезно по рыхлой </a:t>
            </a:r>
            <a:r>
              <a:rPr lang="ru-RU" b="1" dirty="0" smtClean="0">
                <a:solidFill>
                  <a:schemeClr val="bg1"/>
                </a:solidFill>
              </a:rPr>
              <a:t>  почве,</a:t>
            </a:r>
          </a:p>
          <a:p>
            <a:pPr lvl="0" algn="r"/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песку, камешкам, гальке, </a:t>
            </a:r>
            <a:r>
              <a:rPr lang="ru-RU" b="1" dirty="0" smtClean="0">
                <a:solidFill>
                  <a:schemeClr val="bg1"/>
                </a:solidFill>
              </a:rPr>
              <a:t>по </a:t>
            </a:r>
            <a:r>
              <a:rPr lang="ru-RU" b="1" dirty="0">
                <a:solidFill>
                  <a:schemeClr val="bg1"/>
                </a:solidFill>
              </a:rPr>
              <a:t>воде </a:t>
            </a:r>
            <a:endParaRPr lang="ru-RU" b="1" dirty="0" smtClean="0">
              <a:solidFill>
                <a:schemeClr val="bg1"/>
              </a:solidFill>
            </a:endParaRPr>
          </a:p>
          <a:p>
            <a:pPr lvl="0" algn="r"/>
            <a:r>
              <a:rPr lang="ru-RU" b="1" dirty="0" smtClean="0">
                <a:solidFill>
                  <a:schemeClr val="bg1"/>
                </a:solidFill>
              </a:rPr>
              <a:t>     возле берега</a:t>
            </a:r>
          </a:p>
          <a:p>
            <a:pPr lvl="0" algn="r"/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(по асфальту босиком лучше не ходить).</a:t>
            </a:r>
          </a:p>
          <a:p>
            <a:pPr algn="just"/>
            <a:endParaRPr lang="ru-RU" b="1" dirty="0" smtClean="0"/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2895599"/>
            <a:ext cx="5740400" cy="3619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6400" y="1892300"/>
            <a:ext cx="4013198" cy="205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1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2725" y="0"/>
            <a:ext cx="12424725" cy="7004911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558800" y="365125"/>
            <a:ext cx="6692900" cy="5172075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Комплексы </a:t>
            </a:r>
            <a:r>
              <a:rPr lang="ru-RU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игровых упражнений для профилактики плоскостопия</a:t>
            </a:r>
            <a:r>
              <a:rPr lang="ru-RU" b="1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504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977" y="-85649"/>
            <a:ext cx="12375953" cy="7029297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215901"/>
            <a:ext cx="10515600" cy="843039"/>
          </a:xfrm>
        </p:spPr>
        <p:txBody>
          <a:bodyPr/>
          <a:lstStyle/>
          <a:p>
            <a:pPr algn="ctr"/>
            <a:r>
              <a:rPr lang="ru-RU" b="1" i="0" dirty="0" smtClean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«Веселый зоосад».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04800" y="876300"/>
            <a:ext cx="11531600" cy="636889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Упражнение «Танцующий верблюд». </a:t>
            </a:r>
            <a:endParaRPr lang="ru-RU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Ходьба </a:t>
            </a:r>
            <a:r>
              <a:rPr lang="ru-RU" dirty="0">
                <a:solidFill>
                  <a:schemeClr val="bg1"/>
                </a:solidFill>
              </a:rPr>
              <a:t>на месте с поочередным подниманием пятки (носки от пола не отрывать) .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Начиная тренировку,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Верблюды танцуют ловко.</a:t>
            </a:r>
          </a:p>
          <a:p>
            <a:r>
              <a:rPr lang="ru-RU" dirty="0">
                <a:solidFill>
                  <a:srgbClr val="FFFF00"/>
                </a:solidFill>
              </a:rPr>
              <a:t>2. Упражнение «Жирафы».</a:t>
            </a:r>
            <a:r>
              <a:rPr lang="ru-RU" dirty="0">
                <a:solidFill>
                  <a:schemeClr val="bg1"/>
                </a:solidFill>
              </a:rPr>
              <a:t> 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Ходьба </a:t>
            </a:r>
            <a:r>
              <a:rPr lang="ru-RU" dirty="0">
                <a:solidFill>
                  <a:schemeClr val="bg1"/>
                </a:solidFill>
              </a:rPr>
              <a:t>на носках, руки вверх.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Пробираются вперед,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Здесь жирафов кто – то ждет.</a:t>
            </a:r>
          </a:p>
          <a:p>
            <a:r>
              <a:rPr lang="ru-RU" dirty="0">
                <a:solidFill>
                  <a:srgbClr val="FFFF00"/>
                </a:solidFill>
              </a:rPr>
              <a:t>3. Упражнение «Косолапые медведи».</a:t>
            </a:r>
            <a:r>
              <a:rPr lang="ru-RU" dirty="0"/>
              <a:t>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Ходьба </a:t>
            </a:r>
            <a:r>
              <a:rPr lang="ru-RU" dirty="0">
                <a:solidFill>
                  <a:schemeClr val="bg1"/>
                </a:solidFill>
              </a:rPr>
              <a:t>на внешнем своде стопы, руки на поясе.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0" y="1836623"/>
            <a:ext cx="6426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977" y="-85649"/>
            <a:ext cx="12375953" cy="7029297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314700" y="365125"/>
            <a:ext cx="5930900" cy="93027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«Сбор урожая»</a:t>
            </a:r>
            <a:endParaRPr lang="ru-RU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15900" y="1295400"/>
            <a:ext cx="10021838" cy="5219700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1.Упражнение</a:t>
            </a:r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« Прокати»-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сидя на стульчике. Катание ногой массажного мяча.( по 10-15 сек каждой ногой).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Вот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пузатый кабачок- отлежал себе бочок.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Упражнение. « Подтяни»-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сидя на стульчике. Подтягивание пальцами ног дорожки с грузом весом  500 г (по два раза)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Репу </a:t>
            </a: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дружно все тянули, чуть корзину не перевернули.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3.Упражнене. </a:t>
            </a:r>
            <a:r>
              <a:rPr lang="ru-RU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 </a:t>
            </a:r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Захвати»-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сидя на стульчике. Захватывание и бросание предметов стопами </a:t>
            </a:r>
            <a:endParaRPr lang="ru-R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ног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(8-10 раз) темп произвольный.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арбузы собирали и в машину их кидали.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7738" y="630237"/>
            <a:ext cx="1581150" cy="2295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6300" y="3356559"/>
            <a:ext cx="2255739" cy="14896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6743" y="4986921"/>
            <a:ext cx="2937743" cy="169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75" y="-146911"/>
            <a:ext cx="12424725" cy="7004911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863600" y="25114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Самомассаж стоп.</a:t>
            </a:r>
            <a:endParaRPr lang="ru-RU" sz="6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85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24725" cy="7004911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«Курочки и петушок».</a:t>
            </a:r>
            <a:b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304800" y="1244601"/>
            <a:ext cx="11887200" cy="55117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Наседка нередко ругала цыплят: </a:t>
            </a:r>
            <a:r>
              <a:rPr lang="ru-RU" sz="3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ru-RU" sz="3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Поглаживание </a:t>
            </a:r>
            <a:r>
              <a:rPr lang="ru-RU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подъема ноги.</a:t>
            </a:r>
          </a:p>
          <a:p>
            <a:pPr marL="0" indent="0">
              <a:buNone/>
            </a:pPr>
            <a:r>
              <a:rPr lang="ru-RU" sz="3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«Кончайте клеваться, кому говорят!</a:t>
            </a:r>
            <a:r>
              <a:rPr lang="ru-RU" sz="3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>
              <a:buNone/>
            </a:pPr>
            <a:r>
              <a:rPr lang="ru-RU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Массаж </a:t>
            </a:r>
            <a:r>
              <a:rPr lang="ru-RU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щиколоток.</a:t>
            </a:r>
          </a:p>
          <a:p>
            <a:pPr marL="0" indent="0">
              <a:buNone/>
            </a:pPr>
            <a:r>
              <a:rPr lang="ru-RU" sz="3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много клюется, тот мало </a:t>
            </a:r>
            <a:r>
              <a:rPr lang="ru-RU" sz="3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клюет,  </a:t>
            </a:r>
          </a:p>
          <a:p>
            <a:pPr marL="0" indent="0">
              <a:buNone/>
            </a:pPr>
            <a:r>
              <a:rPr lang="ru-RU" sz="3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Похлопывание </a:t>
            </a:r>
            <a:r>
              <a:rPr lang="ru-RU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пальцами по ноге </a:t>
            </a:r>
            <a:r>
              <a:rPr lang="ru-RU" sz="3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 marL="0" indent="0">
              <a:buNone/>
            </a:pPr>
            <a:r>
              <a:rPr lang="ru-RU" sz="3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щиколотки вверх.</a:t>
            </a:r>
          </a:p>
          <a:p>
            <a:pPr marL="0" indent="0">
              <a:buNone/>
            </a:pPr>
            <a:r>
              <a:rPr lang="ru-RU" sz="3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мало клюет, тот плохо растет</a:t>
            </a:r>
            <a:r>
              <a:rPr lang="ru-RU" sz="31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3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3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Поколачивание </a:t>
            </a:r>
            <a:r>
              <a:rPr lang="ru-RU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кулачками по </a:t>
            </a:r>
            <a:r>
              <a:rPr lang="ru-RU" sz="3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ноге</a:t>
            </a:r>
          </a:p>
          <a:p>
            <a:pPr marL="0" indent="0">
              <a:buNone/>
            </a:pPr>
            <a:r>
              <a:rPr lang="ru-RU" sz="3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снизу вверх.</a:t>
            </a:r>
          </a:p>
          <a:p>
            <a:pPr marL="0" indent="0">
              <a:buNone/>
            </a:pPr>
            <a:r>
              <a:rPr lang="ru-RU" sz="3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мало растет, тот болен и </a:t>
            </a:r>
            <a:r>
              <a:rPr lang="ru-RU" sz="3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</a:t>
            </a:r>
            <a:r>
              <a:rPr lang="ru-RU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>
              <a:buNone/>
            </a:pPr>
            <a:r>
              <a:rPr lang="ru-RU" sz="3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Поглаживание </a:t>
            </a:r>
            <a:r>
              <a:rPr lang="ru-RU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ноги ладонями.</a:t>
            </a:r>
          </a:p>
          <a:p>
            <a:pPr marL="0" indent="0">
              <a:buNone/>
            </a:pPr>
            <a:r>
              <a:rPr lang="ru-RU" sz="3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худ и бессилен, того заклюют!» </a:t>
            </a:r>
            <a:endParaRPr lang="ru-RU" sz="31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3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Поглаживание </a:t>
            </a:r>
            <a:r>
              <a:rPr lang="ru-RU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коленок.</a:t>
            </a:r>
          </a:p>
          <a:p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275" y="939800"/>
            <a:ext cx="5241925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3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269</Words>
  <Application>Microsoft Office PowerPoint</Application>
  <PresentationFormat>Широкоэкранный</PresentationFormat>
  <Paragraphs>82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Roman, serif</vt:lpstr>
      <vt:lpstr>Тема Office</vt:lpstr>
      <vt:lpstr>Профилактика и коррекция плоскостопия у детей дошкольного возраста</vt:lpstr>
      <vt:lpstr>Задачи</vt:lpstr>
      <vt:lpstr>Плоскостопие — изменение формы стопы, характеризующееся опущением её продольного и поперечного сводов.</vt:lpstr>
      <vt:lpstr>Для профилактики плоскостопия можно применять: </vt:lpstr>
      <vt:lpstr>Комплексы игровых упражнений для профилактики плоскостопия </vt:lpstr>
      <vt:lpstr>«Веселый зоосад».</vt:lpstr>
      <vt:lpstr>«Сбор урожая»</vt:lpstr>
      <vt:lpstr>Самомассаж стоп.</vt:lpstr>
      <vt:lpstr>«Курочки и петушок». </vt:lpstr>
      <vt:lpstr>«Пальчики на ножках» </vt:lpstr>
      <vt:lpstr>Список использованной литературы»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Коррекция плоскостопия у детей дошкольного возрастак</dc:title>
  <dc:creator>Microsoft</dc:creator>
  <cp:lastModifiedBy>Microsoft</cp:lastModifiedBy>
  <cp:revision>18</cp:revision>
  <dcterms:created xsi:type="dcterms:W3CDTF">2017-02-24T11:14:41Z</dcterms:created>
  <dcterms:modified xsi:type="dcterms:W3CDTF">2017-02-24T13:49:21Z</dcterms:modified>
</cp:coreProperties>
</file>