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3" r:id="rId2"/>
    <p:sldId id="272" r:id="rId3"/>
    <p:sldId id="268" r:id="rId4"/>
    <p:sldId id="270" r:id="rId5"/>
    <p:sldId id="259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6A4"/>
    <a:srgbClr val="F7FDFF"/>
    <a:srgbClr val="6600CC"/>
    <a:srgbClr val="006666"/>
    <a:srgbClr val="CC3300"/>
    <a:srgbClr val="FF66FF"/>
    <a:srgbClr val="00FF00"/>
    <a:srgbClr val="00FFF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02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FCCE-95F6-4E0A-A9B2-400E58A49FE0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BA12-EA41-4235-9CAD-037533532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4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67D55-19A3-4161-B521-E60B8061BB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1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67D55-19A3-4161-B521-E60B8061BB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1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.png"/><Relationship Id="rId3" Type="http://schemas.openxmlformats.org/officeDocument/2006/relationships/image" Target="../media/image120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4.png"/><Relationship Id="rId21" Type="http://schemas.openxmlformats.org/officeDocument/2006/relationships/image" Target="../media/image49.pn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70.png"/><Relationship Id="rId7" Type="http://schemas.openxmlformats.org/officeDocument/2006/relationships/image" Target="../media/image7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52.png"/><Relationship Id="rId4" Type="http://schemas.openxmlformats.org/officeDocument/2006/relationships/image" Target="../media/image4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18" Type="http://schemas.openxmlformats.org/officeDocument/2006/relationships/image" Target="../media/image64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2.png"/><Relationship Id="rId20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5" Type="http://schemas.openxmlformats.org/officeDocument/2006/relationships/image" Target="../media/image61.png"/><Relationship Id="rId19" Type="http://schemas.openxmlformats.org/officeDocument/2006/relationships/image" Target="../media/image65.png"/><Relationship Id="rId4" Type="http://schemas.openxmlformats.org/officeDocument/2006/relationships/image" Target="../media/image520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390.png"/><Relationship Id="rId26" Type="http://schemas.openxmlformats.org/officeDocument/2006/relationships/image" Target="../media/image77.png"/><Relationship Id="rId3" Type="http://schemas.openxmlformats.org/officeDocument/2006/relationships/image" Target="../media/image1.jpeg"/><Relationship Id="rId21" Type="http://schemas.openxmlformats.org/officeDocument/2006/relationships/image" Target="../media/image43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380.png"/><Relationship Id="rId25" Type="http://schemas.openxmlformats.org/officeDocument/2006/relationships/image" Target="../media/image76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50.png"/><Relationship Id="rId20" Type="http://schemas.openxmlformats.org/officeDocument/2006/relationships/image" Target="../media/image420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460.png"/><Relationship Id="rId5" Type="http://schemas.openxmlformats.org/officeDocument/2006/relationships/image" Target="../media/image67.png"/><Relationship Id="rId15" Type="http://schemas.openxmlformats.org/officeDocument/2006/relationships/image" Target="../media/image76.png"/><Relationship Id="rId23" Type="http://schemas.openxmlformats.org/officeDocument/2006/relationships/image" Target="../media/image450.png"/><Relationship Id="rId28" Type="http://schemas.openxmlformats.org/officeDocument/2006/relationships/image" Target="../media/image79.png"/><Relationship Id="rId10" Type="http://schemas.openxmlformats.org/officeDocument/2006/relationships/image" Target="../media/image72.png"/><Relationship Id="rId19" Type="http://schemas.openxmlformats.org/officeDocument/2006/relationships/image" Target="../media/image410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60.png"/><Relationship Id="rId22" Type="http://schemas.openxmlformats.org/officeDocument/2006/relationships/image" Target="../media/image440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4826" y="-24596"/>
            <a:ext cx="9145465" cy="6893229"/>
            <a:chOff x="-4826" y="-24596"/>
            <a:chExt cx="9145465" cy="689322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868"/>
            <a:stretch/>
          </p:blipFill>
          <p:spPr>
            <a:xfrm>
              <a:off x="-3361" y="3182"/>
              <a:ext cx="9144000" cy="1081339"/>
            </a:xfrm>
            <a:prstGeom prst="rect">
              <a:avLst/>
            </a:prstGeom>
          </p:spPr>
        </p:pic>
        <p:sp>
          <p:nvSpPr>
            <p:cNvPr id="56" name="Прямоугольник 55"/>
            <p:cNvSpPr/>
            <p:nvPr/>
          </p:nvSpPr>
          <p:spPr>
            <a:xfrm>
              <a:off x="1305002" y="-24596"/>
              <a:ext cx="614803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spc="50" dirty="0" smtClean="0">
                  <a:ln w="135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Подготовка к ЕГЭ. </a:t>
              </a:r>
            </a:p>
            <a:p>
              <a:pPr algn="ctr"/>
              <a:r>
                <a:rPr lang="ru-RU" sz="3200" spc="50" dirty="0" smtClean="0">
                  <a:ln w="135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11 класс профильный уровень.</a:t>
              </a:r>
              <a:endParaRPr lang="ru-RU" sz="3200" dirty="0">
                <a:ln w="135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50355" y="4531100"/>
              <a:ext cx="8612372" cy="1699580"/>
              <a:chOff x="425302" y="4616160"/>
              <a:chExt cx="8612372" cy="1699580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25302" y="4637426"/>
                <a:ext cx="8612372" cy="1678314"/>
              </a:xfrm>
              <a:prstGeom prst="rect">
                <a:avLst/>
              </a:prstGeom>
              <a:solidFill>
                <a:srgbClr val="F7FDFF"/>
              </a:solidFill>
              <a:ln w="44450" cmpd="dbl">
                <a:solidFill>
                  <a:srgbClr val="078D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776176" y="4616160"/>
                <a:ext cx="7974419" cy="16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ru-RU" sz="5400" b="1" spc="50" dirty="0">
                    <a:ln w="13500">
                      <a:solidFill>
                        <a:srgbClr val="0486A4">
                          <a:alpha val="6500"/>
                        </a:srgbClr>
                      </a:solidFill>
                      <a:prstDash val="solid"/>
                    </a:ln>
                    <a:solidFill>
                      <a:srgbClr val="0486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Задачи с параметрами.</a:t>
                </a:r>
              </a:p>
              <a:p>
                <a:pPr algn="ctr"/>
                <a:r>
                  <a:rPr lang="ru-RU" sz="4000" spc="50" dirty="0">
                    <a:ln w="13500">
                      <a:solidFill>
                        <a:srgbClr val="990000"/>
                      </a:solidFill>
                      <a:prstDash val="solid"/>
                    </a:ln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Графические </a:t>
                </a:r>
                <a:r>
                  <a:rPr lang="ru-RU" sz="4000" spc="50" dirty="0" smtClean="0">
                    <a:ln w="13500">
                      <a:solidFill>
                        <a:srgbClr val="990000"/>
                      </a:solidFill>
                      <a:prstDash val="solid"/>
                    </a:ln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методы </a:t>
                </a:r>
                <a:r>
                  <a:rPr lang="ru-RU" sz="4000" spc="50" dirty="0">
                    <a:ln w="13500">
                      <a:solidFill>
                        <a:srgbClr val="990000"/>
                      </a:solidFill>
                      <a:prstDash val="solid"/>
                    </a:ln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решения.</a:t>
                </a:r>
              </a:p>
            </p:txBody>
          </p:sp>
        </p:grpSp>
        <p:pic>
          <p:nvPicPr>
            <p:cNvPr id="83" name="Picture 2" descr="https://fs00.infourok.ru/images/doc/291/291054/img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1" t="31798" r="1014" b="9726"/>
            <a:stretch/>
          </p:blipFill>
          <p:spPr bwMode="auto">
            <a:xfrm>
              <a:off x="250355" y="1363145"/>
              <a:ext cx="2737314" cy="2500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 descr="https://www.digiseller.ru/preview/165490/p1_2268582_12c84627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0" t="13025" r="2049" b="36538"/>
            <a:stretch/>
          </p:blipFill>
          <p:spPr bwMode="auto">
            <a:xfrm>
              <a:off x="5715857" y="1363144"/>
              <a:ext cx="3165973" cy="250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Прямоугольник 86"/>
            <p:cNvSpPr/>
            <p:nvPr/>
          </p:nvSpPr>
          <p:spPr>
            <a:xfrm>
              <a:off x="5715856" y="1369676"/>
              <a:ext cx="3165973" cy="2532524"/>
            </a:xfrm>
            <a:prstGeom prst="rect">
              <a:avLst/>
            </a:prstGeom>
            <a:noFill/>
            <a:ln w="44450" cmpd="dbl">
              <a:solidFill>
                <a:srgbClr val="078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76442" y="1378383"/>
              <a:ext cx="2689960" cy="2523816"/>
            </a:xfrm>
            <a:prstGeom prst="rect">
              <a:avLst/>
            </a:prstGeom>
            <a:noFill/>
            <a:ln w="44450" cmpd="dbl">
              <a:solidFill>
                <a:srgbClr val="078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fs01.infourok.ru/images/doc/42/53102/img4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r="32839"/>
            <a:stretch/>
          </p:blipFill>
          <p:spPr bwMode="auto">
            <a:xfrm>
              <a:off x="3218467" y="1378383"/>
              <a:ext cx="2257303" cy="284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Прямоугольник 98"/>
            <p:cNvSpPr/>
            <p:nvPr/>
          </p:nvSpPr>
          <p:spPr>
            <a:xfrm>
              <a:off x="3218466" y="1357117"/>
              <a:ext cx="2257303" cy="2867559"/>
            </a:xfrm>
            <a:prstGeom prst="rect">
              <a:avLst/>
            </a:prstGeom>
            <a:noFill/>
            <a:ln w="44450" cmpd="dbl">
              <a:solidFill>
                <a:srgbClr val="078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868"/>
            <a:stretch/>
          </p:blipFill>
          <p:spPr>
            <a:xfrm>
              <a:off x="-4826" y="6581553"/>
              <a:ext cx="9144000" cy="287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56283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63928" cy="6876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0871" y="1886716"/>
            <a:ext cx="8992183" cy="4871977"/>
          </a:xfrm>
          <a:prstGeom prst="rect">
            <a:avLst/>
          </a:prstGeom>
          <a:solidFill>
            <a:srgbClr val="F7FDFF"/>
          </a:solidFill>
          <a:ln w="44450" cmpd="dbl">
            <a:solidFill>
              <a:srgbClr val="078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5255" y="4729100"/>
                <a:ext cx="389218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1).  </m:t>
                      </m:r>
                      <m:sSup>
                        <m:sSupPr>
                          <m:ctrlPr>
                            <a:rPr lang="ru-RU" sz="260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−3≥0 ⇒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5" y="4729100"/>
                <a:ext cx="3892180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5255" y="5194487"/>
                <a:ext cx="8555227" cy="569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Имеем:</m:t>
                      </m:r>
                      <m:r>
                        <a:rPr lang="en-US" sz="2600" b="0" i="1" smtClean="0">
                          <a:latin typeface="Cambria Math"/>
                        </a:rPr>
                        <m:t>𝑦</m:t>
                      </m:r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−2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−3−</m:t>
                          </m:r>
                          <m:sSup>
                            <m:sSupPr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ru-RU" sz="2600" dirty="0"/>
                            <m:t> </m:t>
                          </m:r>
                        </m:e>
                      </m:d>
                      <m:r>
                        <a:rPr lang="ru-RU" sz="2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i="1"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6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5" y="5194487"/>
                <a:ext cx="8555227" cy="5693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412987" y="6227991"/>
                <a:ext cx="788871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Итак, при </m:t>
                      </m:r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 </m:t>
                      </m:r>
                      <m:d>
                        <m:dPr>
                          <m:endChr m:val=""/>
                          <m:ctrlP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</m:e>
                      </m:d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+∞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b="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600" b="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+6</m:t>
                      </m:r>
                    </m:oMath>
                  </m:oMathPara>
                </a14:m>
                <a:endParaRPr lang="ru-RU" sz="26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7" y="6227991"/>
                <a:ext cx="7888719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082065" y="3443764"/>
                <a:ext cx="7349555" cy="49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effectLst/>
                          <a:latin typeface="Cambria Math"/>
                        </a:rPr>
                        <m:t>𝑦</m:t>
                      </m:r>
                      <m:r>
                        <a:rPr lang="en-US" sz="26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6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6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b="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600" b="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b="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600" b="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</a:rPr>
                            <m:t>+2</m:t>
                          </m:r>
                          <m:r>
                            <a:rPr lang="en-US" sz="2600" b="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ru-RU" sz="2600" b="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effectLst/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b="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600" b="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effectLst/>
                          <a:latin typeface="Cambria Math"/>
                        </a:rPr>
                        <m:t>2</m:t>
                      </m:r>
                      <m:r>
                        <a:rPr lang="en-US" sz="2600" b="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effectLst/>
                          <a:latin typeface="Cambria Math"/>
                        </a:rPr>
                        <m:t>𝑥</m:t>
                      </m:r>
                      <m:r>
                        <a:rPr lang="ru-RU" sz="2600" b="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effectLst/>
                          <a:latin typeface="Cambria Math"/>
                        </a:rPr>
                        <m:t>−1</m:t>
                      </m:r>
                      <m:r>
                        <a:rPr lang="ru-RU" sz="260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65" y="3443764"/>
                <a:ext cx="7349555" cy="498855"/>
              </a:xfrm>
              <a:prstGeom prst="rect">
                <a:avLst/>
              </a:prstGeom>
              <a:blipFill rotWithShape="1">
                <a:blip r:embed="rId6"/>
                <a:stretch>
                  <a:fillRect l="-332"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55" y="2911538"/>
                <a:ext cx="3454792" cy="62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i="1">
                          <a:latin typeface="Cambria Math"/>
                        </a:rPr>
                        <m:t>Расмотрим функции:</m:t>
                      </m:r>
                    </m:oMath>
                  </m:oMathPara>
                </a14:m>
                <a:endParaRPr lang="ru-RU" sz="2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55" y="2911538"/>
                <a:ext cx="3454792" cy="6254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35976" y="5713969"/>
                <a:ext cx="535915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ru-RU" sz="2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i="1"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+7=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76" y="5713969"/>
                <a:ext cx="5359159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546241" y="5707040"/>
                <a:ext cx="204177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+6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41" y="5707040"/>
                <a:ext cx="2041777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28174" y="4697199"/>
                <a:ext cx="400027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 </m:t>
                      </m:r>
                      <m:d>
                        <m:dPr>
                          <m:endChr m:val=""/>
                          <m:ctrlP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</m:e>
                      </m:d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ru-RU" sz="26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4" y="4697199"/>
                <a:ext cx="4000275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" y="10632"/>
            <a:ext cx="9180000" cy="1724014"/>
          </a:xfrm>
          <a:prstGeom prst="rect">
            <a:avLst/>
          </a:prstGeom>
          <a:solidFill>
            <a:srgbClr val="049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0871" y="116214"/>
                <a:ext cx="8968702" cy="1512850"/>
              </a:xfrm>
              <a:prstGeom prst="rect">
                <a:avLst/>
              </a:prstGeom>
              <a:ln w="44450" cmpd="dbl">
                <a:solidFill>
                  <a:schemeClr val="bg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75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№1.  </m:t>
                      </m:r>
                      <m:r>
                        <a:rPr lang="ru-RU" sz="2750" b="1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При каких значения параметра </m:t>
                      </m:r>
                      <m:r>
                        <a:rPr lang="en-US" sz="2750" b="1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750" b="1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 неравенство </m:t>
                      </m:r>
                    </m:oMath>
                  </m:oMathPara>
                </a14:m>
                <a:endParaRPr lang="ru-RU" sz="2750" b="1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/>
                </a:endParaRPr>
              </a:p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75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5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5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ru-RU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ru-RU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ru-RU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+1 </m:t>
                      </m:r>
                    </m:oMath>
                  </m:oMathPara>
                </a14:m>
                <a:endParaRPr lang="ru-RU" sz="275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Cambria Math"/>
                </a:endParaRPr>
              </a:p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75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mbria Math"/>
                        </a:rPr>
                        <m:t>имеет единственное целое решение.</m:t>
                      </m:r>
                    </m:oMath>
                  </m:oMathPara>
                </a14:m>
                <a:endParaRPr lang="ru-RU" sz="2750" b="1" i="1" dirty="0"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1" y="116214"/>
                <a:ext cx="8968702" cy="1512850"/>
              </a:xfrm>
              <a:prstGeom prst="rect">
                <a:avLst/>
              </a:prstGeom>
              <a:blipFill rotWithShape="1">
                <a:blip r:embed="rId12"/>
                <a:stretch>
                  <a:fillRect b="-1176"/>
                </a:stretch>
              </a:blipFill>
              <a:ln w="44450" cmpd="dbl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45614" y="1893692"/>
                <a:ext cx="24275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u="sng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Решение.</m:t>
                      </m:r>
                    </m:oMath>
                  </m:oMathPara>
                </a14:m>
                <a:endParaRPr lang="ru-RU" sz="2800" u="sng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14" y="1893692"/>
                <a:ext cx="2427515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2065" y="3895708"/>
                <a:ext cx="4226252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effectLst/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effectLst/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600" b="0" i="1" smtClean="0">
                          <a:effectLst/>
                          <a:latin typeface="Cambria Math"/>
                          <a:ea typeface="Cambria Math"/>
                        </a:rPr>
                        <m:t>, где </m:t>
                      </m:r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ru-RU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b="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600" b="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6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65" y="3895708"/>
                <a:ext cx="4226252" cy="76892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8530" y="2340359"/>
                <a:ext cx="8879554" cy="731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60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</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</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</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ru-RU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ru-RU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600" i="1">
                                  <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600" b="1" i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0" y="2340359"/>
                <a:ext cx="8879554" cy="73129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471649" y="1899246"/>
            <a:ext cx="3882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n>
                  <a:solidFill>
                    <a:srgbClr val="0486A4"/>
                  </a:solidFill>
                </a:ln>
                <a:solidFill>
                  <a:srgbClr val="0486A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Графический метод.</a:t>
            </a:r>
            <a:endParaRPr lang="ru-RU" sz="2800" u="sng" dirty="0">
              <a:ln>
                <a:solidFill>
                  <a:srgbClr val="0486A4"/>
                </a:solidFill>
              </a:ln>
              <a:solidFill>
                <a:srgbClr val="0486A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0259" y="144516"/>
                <a:ext cx="9141962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Рассмотрим решение двух задач с параметрами:</m:t>
                      </m:r>
                    </m:oMath>
                  </m:oMathPara>
                </a14:m>
                <a:endParaRPr lang="ru-RU" sz="2700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1) неравенство (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графически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й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метод);</m:t>
                      </m:r>
                    </m:oMath>
                  </m:oMathPara>
                </a14:m>
                <a:endParaRPr lang="ru-RU" sz="2700" b="0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70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уравнение (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координатно−параметрически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й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 метод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)</m:t>
                      </m:r>
                      <m:r>
                        <a:rPr lang="ru-RU" sz="27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27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59" y="144516"/>
                <a:ext cx="9141962" cy="133882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35250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6" grpId="0"/>
      <p:bldP spid="109" grpId="0"/>
      <p:bldP spid="110" grpId="0"/>
      <p:bldP spid="11" grpId="0"/>
      <p:bldP spid="12" grpId="0"/>
      <p:bldP spid="14" grpId="0"/>
      <p:bldP spid="15" grpId="0"/>
      <p:bldP spid="23" grpId="0"/>
      <p:bldP spid="16" grpId="0"/>
      <p:bldP spid="2" grpId="0"/>
      <p:bldP spid="1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63928" cy="6876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0871" y="1893476"/>
            <a:ext cx="8992183" cy="4799902"/>
          </a:xfrm>
          <a:prstGeom prst="rect">
            <a:avLst/>
          </a:prstGeom>
          <a:solidFill>
            <a:srgbClr val="F7FDFF"/>
          </a:solidFill>
          <a:ln w="44450" cmpd="dbl">
            <a:solidFill>
              <a:srgbClr val="078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10632"/>
            <a:ext cx="9180000" cy="1724014"/>
          </a:xfrm>
          <a:prstGeom prst="rect">
            <a:avLst/>
          </a:prstGeom>
          <a:solidFill>
            <a:srgbClr val="049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0871" y="116214"/>
                <a:ext cx="8968702" cy="1512850"/>
              </a:xfrm>
              <a:prstGeom prst="rect">
                <a:avLst/>
              </a:prstGeom>
              <a:ln w="44450" cmpd="dbl">
                <a:solidFill>
                  <a:schemeClr val="bg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75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При каких значения параметра </m:t>
                      </m:r>
                      <m:r>
                        <a:rPr lang="en-US" sz="275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𝑎</m:t>
                      </m:r>
                      <m:r>
                        <a:rPr lang="ru-RU" sz="275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 неравенство </m:t>
                      </m:r>
                    </m:oMath>
                  </m:oMathPara>
                </a14:m>
                <a:endParaRPr lang="ru-RU" sz="275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Cambria Math"/>
                </a:endParaRPr>
              </a:p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75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5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5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ru-RU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ru-RU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ru-RU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75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75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75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+1 </m:t>
                      </m:r>
                    </m:oMath>
                  </m:oMathPara>
                </a14:m>
                <a:endParaRPr lang="ru-RU" sz="275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Cambria Math"/>
                </a:endParaRPr>
              </a:p>
              <a:p>
                <a:pPr algn="ctr">
                  <a:lnSpc>
                    <a:spcPct val="8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75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mbria Math"/>
                        </a:rPr>
                        <m:t>имеет единственное целое решение.</m:t>
                      </m:r>
                    </m:oMath>
                  </m:oMathPara>
                </a14:m>
                <a:endParaRPr lang="ru-RU" sz="2750" b="1" i="1" dirty="0"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1" y="116214"/>
                <a:ext cx="8968702" cy="1512850"/>
              </a:xfrm>
              <a:prstGeom prst="rect">
                <a:avLst/>
              </a:prstGeom>
              <a:blipFill rotWithShape="1">
                <a:blip r:embed="rId3"/>
                <a:stretch>
                  <a:fillRect b="-1176"/>
                </a:stretch>
              </a:blipFill>
              <a:ln w="44450" cmpd="dbl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39255" y="2117923"/>
                <a:ext cx="351291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).  </m:t>
                      </m:r>
                      <m:sSup>
                        <m:sSupPr>
                          <m:ctrlPr>
                            <a:rPr lang="ru-RU" sz="260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−3&lt;0 ⇒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55" y="2117923"/>
                <a:ext cx="351291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0308" y="2706063"/>
                <a:ext cx="8803692" cy="620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Имеем:</m:t>
                      </m:r>
                      <m:r>
                        <a:rPr lang="en-US" sz="2600" b="0" i="1" smtClean="0">
                          <a:latin typeface="Cambria Math"/>
                        </a:rPr>
                        <m:t>𝑦</m:t>
                      </m:r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i="1">
                              <a:latin typeface="Cambria Math"/>
                            </a:rPr>
                            <m:t>3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ru-RU" sz="2600" dirty="0"/>
                            <m:t> </m:t>
                          </m:r>
                        </m:e>
                      </m:d>
                      <m:r>
                        <a:rPr lang="ru-RU" sz="2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i="1"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6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8" y="2706063"/>
                <a:ext cx="8803692" cy="620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86119" y="5321615"/>
                <a:ext cx="6159009" cy="501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Итак, при </m:t>
                      </m:r>
                      <m:r>
                        <a:rPr lang="en-US" sz="26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ru-RU" sz="2600" i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6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26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b="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600" b="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−2</m:t>
                      </m:r>
                    </m:oMath>
                  </m:oMathPara>
                </a14:m>
                <a:endParaRPr lang="ru-RU" sz="26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9" y="5321615"/>
                <a:ext cx="6159009" cy="501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403285" y="4057838"/>
                <a:ext cx="46360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2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i="1"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285" y="4057838"/>
                <a:ext cx="4636013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22996" y="4694730"/>
                <a:ext cx="41646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6" y="4694730"/>
                <a:ext cx="4164602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407839" y="4694730"/>
                <a:ext cx="256717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=3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839" y="4694730"/>
                <a:ext cx="2567178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86119" y="3347558"/>
                <a:ext cx="546027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6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/>
                            </a:rPr>
                            <m:t>+4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2600" dirty="0"/>
                            <m:t> </m:t>
                          </m:r>
                        </m:e>
                      </m:d>
                      <m:r>
                        <a:rPr lang="ru-RU" sz="2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i="1"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9" y="3347558"/>
                <a:ext cx="5460277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626447" y="2103855"/>
                <a:ext cx="208256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ru-RU" sz="26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47" y="2103855"/>
                <a:ext cx="2082560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562366" y="3355040"/>
                <a:ext cx="327884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ru-RU" sz="2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600" dirty="0"/>
                                <m:t> </m:t>
                              </m:r>
                            </m:e>
                          </m:d>
                        </m:e>
                      </m:d>
                      <m:r>
                        <a:rPr lang="ru-RU" sz="2600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366" y="3355040"/>
                <a:ext cx="3278846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86612" y="4035397"/>
                <a:ext cx="228338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i="1" smtClean="0">
                          <a:latin typeface="Cambria Math"/>
                        </a:rPr>
                        <m:t>+</m:t>
                      </m:r>
                      <m:r>
                        <a:rPr lang="ru-RU" sz="26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i="1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12" y="4035397"/>
                <a:ext cx="2283382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40999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" y="-18085"/>
            <a:ext cx="9139938" cy="6858000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100872" y="1517196"/>
            <a:ext cx="5537074" cy="5259623"/>
          </a:xfrm>
          <a:prstGeom prst="rect">
            <a:avLst/>
          </a:prstGeom>
          <a:solidFill>
            <a:srgbClr val="F7FDFF"/>
          </a:solidFill>
          <a:ln w="44450" cmpd="dbl">
            <a:solidFill>
              <a:srgbClr val="078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015406" y="1762749"/>
            <a:ext cx="871200" cy="5014070"/>
          </a:xfrm>
          <a:prstGeom prst="rect">
            <a:avLst/>
          </a:prstGeom>
          <a:solidFill>
            <a:srgbClr val="DDD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32174" y="1762749"/>
            <a:ext cx="1108737" cy="4988282"/>
          </a:xfrm>
          <a:prstGeom prst="rect">
            <a:avLst/>
          </a:prstGeom>
          <a:solidFill>
            <a:srgbClr val="FFE1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875898" y="1737938"/>
            <a:ext cx="1108737" cy="5024813"/>
          </a:xfrm>
          <a:prstGeom prst="rect">
            <a:avLst/>
          </a:prstGeom>
          <a:solidFill>
            <a:srgbClr val="FFE1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V="1">
            <a:off x="7233332" y="1632121"/>
            <a:ext cx="0" cy="5184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6922691" y="1399880"/>
            <a:ext cx="35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endParaRPr lang="ru-RU" sz="2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8832607" y="5846786"/>
            <a:ext cx="360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</a:t>
            </a:r>
            <a:endParaRPr lang="ru-RU" sz="2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7006596" y="5858477"/>
            <a:ext cx="2174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6010838" y="5956451"/>
            <a:ext cx="302824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457639" y="1632121"/>
            <a:ext cx="0" cy="501309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0800000">
            <a:off x="7241547" y="4584983"/>
            <a:ext cx="216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6684729" y="1975244"/>
            <a:ext cx="1545796" cy="2623453"/>
            <a:chOff x="6651158" y="1861454"/>
            <a:chExt cx="1545796" cy="2623453"/>
          </a:xfrm>
        </p:grpSpPr>
        <p:sp>
          <p:nvSpPr>
            <p:cNvPr id="22" name="Полилиния 21"/>
            <p:cNvSpPr/>
            <p:nvPr/>
          </p:nvSpPr>
          <p:spPr>
            <a:xfrm>
              <a:off x="7434954" y="1861454"/>
              <a:ext cx="762000" cy="2612571"/>
            </a:xfrm>
            <a:custGeom>
              <a:avLst/>
              <a:gdLst>
                <a:gd name="connsiteX0" fmla="*/ 0 w 762000"/>
                <a:gd name="connsiteY0" fmla="*/ 2612571 h 2612571"/>
                <a:gd name="connsiteX1" fmla="*/ 228600 w 762000"/>
                <a:gd name="connsiteY1" fmla="*/ 2362200 h 2612571"/>
                <a:gd name="connsiteX2" fmla="*/ 446315 w 762000"/>
                <a:gd name="connsiteY2" fmla="*/ 1676400 h 2612571"/>
                <a:gd name="connsiteX3" fmla="*/ 685800 w 762000"/>
                <a:gd name="connsiteY3" fmla="*/ 533400 h 2612571"/>
                <a:gd name="connsiteX4" fmla="*/ 762000 w 762000"/>
                <a:gd name="connsiteY4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2612571">
                  <a:moveTo>
                    <a:pt x="0" y="2612571"/>
                  </a:moveTo>
                  <a:cubicBezTo>
                    <a:pt x="77107" y="2565399"/>
                    <a:pt x="154214" y="2518228"/>
                    <a:pt x="228600" y="2362200"/>
                  </a:cubicBezTo>
                  <a:cubicBezTo>
                    <a:pt x="302986" y="2206172"/>
                    <a:pt x="370115" y="1981200"/>
                    <a:pt x="446315" y="1676400"/>
                  </a:cubicBezTo>
                  <a:cubicBezTo>
                    <a:pt x="522515" y="1371600"/>
                    <a:pt x="633186" y="812800"/>
                    <a:pt x="685800" y="533400"/>
                  </a:cubicBezTo>
                  <a:cubicBezTo>
                    <a:pt x="738414" y="254000"/>
                    <a:pt x="750207" y="127000"/>
                    <a:pt x="762000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 flipH="1">
              <a:off x="6651158" y="1872336"/>
              <a:ext cx="762000" cy="2612571"/>
            </a:xfrm>
            <a:custGeom>
              <a:avLst/>
              <a:gdLst>
                <a:gd name="connsiteX0" fmla="*/ 0 w 762000"/>
                <a:gd name="connsiteY0" fmla="*/ 2612571 h 2612571"/>
                <a:gd name="connsiteX1" fmla="*/ 228600 w 762000"/>
                <a:gd name="connsiteY1" fmla="*/ 2362200 h 2612571"/>
                <a:gd name="connsiteX2" fmla="*/ 446315 w 762000"/>
                <a:gd name="connsiteY2" fmla="*/ 1676400 h 2612571"/>
                <a:gd name="connsiteX3" fmla="*/ 685800 w 762000"/>
                <a:gd name="connsiteY3" fmla="*/ 533400 h 2612571"/>
                <a:gd name="connsiteX4" fmla="*/ 762000 w 762000"/>
                <a:gd name="connsiteY4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2612571">
                  <a:moveTo>
                    <a:pt x="0" y="2612571"/>
                  </a:moveTo>
                  <a:cubicBezTo>
                    <a:pt x="77107" y="2565399"/>
                    <a:pt x="154214" y="2518228"/>
                    <a:pt x="228600" y="2362200"/>
                  </a:cubicBezTo>
                  <a:cubicBezTo>
                    <a:pt x="302986" y="2206172"/>
                    <a:pt x="370115" y="1981200"/>
                    <a:pt x="446315" y="1676400"/>
                  </a:cubicBezTo>
                  <a:cubicBezTo>
                    <a:pt x="522515" y="1371600"/>
                    <a:pt x="633186" y="812800"/>
                    <a:pt x="685800" y="533400"/>
                  </a:cubicBezTo>
                  <a:cubicBezTo>
                    <a:pt x="738414" y="254000"/>
                    <a:pt x="750207" y="127000"/>
                    <a:pt x="762000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6" name="Прямая соединительная линия 65"/>
          <p:cNvCxnSpPr/>
          <p:nvPr/>
        </p:nvCxnSpPr>
        <p:spPr>
          <a:xfrm>
            <a:off x="6998892" y="1737938"/>
            <a:ext cx="0" cy="501309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903961" y="1762749"/>
            <a:ext cx="0" cy="501309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олилиния 71"/>
          <p:cNvSpPr/>
          <p:nvPr/>
        </p:nvSpPr>
        <p:spPr>
          <a:xfrm>
            <a:off x="7435952" y="3662529"/>
            <a:ext cx="468086" cy="2754915"/>
          </a:xfrm>
          <a:custGeom>
            <a:avLst/>
            <a:gdLst>
              <a:gd name="connsiteX0" fmla="*/ 0 w 468086"/>
              <a:gd name="connsiteY0" fmla="*/ 2754086 h 2754915"/>
              <a:gd name="connsiteX1" fmla="*/ 108858 w 468086"/>
              <a:gd name="connsiteY1" fmla="*/ 2645229 h 2754915"/>
              <a:gd name="connsiteX2" fmla="*/ 239486 w 468086"/>
              <a:gd name="connsiteY2" fmla="*/ 2068286 h 2754915"/>
              <a:gd name="connsiteX3" fmla="*/ 468086 w 468086"/>
              <a:gd name="connsiteY3" fmla="*/ 0 h 275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86" h="2754915">
                <a:moveTo>
                  <a:pt x="0" y="2754086"/>
                </a:moveTo>
                <a:cubicBezTo>
                  <a:pt x="34472" y="2756807"/>
                  <a:pt x="68944" y="2759529"/>
                  <a:pt x="108858" y="2645229"/>
                </a:cubicBezTo>
                <a:cubicBezTo>
                  <a:pt x="148772" y="2530929"/>
                  <a:pt x="179615" y="2509157"/>
                  <a:pt x="239486" y="2068286"/>
                </a:cubicBezTo>
                <a:cubicBezTo>
                  <a:pt x="299357" y="1627415"/>
                  <a:pt x="383721" y="813707"/>
                  <a:pt x="468086" y="0"/>
                </a:cubicBezTo>
              </a:path>
            </a:pathLst>
          </a:cu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flipH="1">
            <a:off x="7000508" y="3662525"/>
            <a:ext cx="468086" cy="2754915"/>
          </a:xfrm>
          <a:custGeom>
            <a:avLst/>
            <a:gdLst>
              <a:gd name="connsiteX0" fmla="*/ 0 w 468086"/>
              <a:gd name="connsiteY0" fmla="*/ 2754086 h 2754915"/>
              <a:gd name="connsiteX1" fmla="*/ 108858 w 468086"/>
              <a:gd name="connsiteY1" fmla="*/ 2645229 h 2754915"/>
              <a:gd name="connsiteX2" fmla="*/ 239486 w 468086"/>
              <a:gd name="connsiteY2" fmla="*/ 2068286 h 2754915"/>
              <a:gd name="connsiteX3" fmla="*/ 468086 w 468086"/>
              <a:gd name="connsiteY3" fmla="*/ 0 h 275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86" h="2754915">
                <a:moveTo>
                  <a:pt x="0" y="2754086"/>
                </a:moveTo>
                <a:cubicBezTo>
                  <a:pt x="34472" y="2756807"/>
                  <a:pt x="68944" y="2759529"/>
                  <a:pt x="108858" y="2645229"/>
                </a:cubicBezTo>
                <a:cubicBezTo>
                  <a:pt x="148772" y="2530929"/>
                  <a:pt x="179615" y="2509157"/>
                  <a:pt x="239486" y="2068286"/>
                </a:cubicBezTo>
                <a:cubicBezTo>
                  <a:pt x="299357" y="1627415"/>
                  <a:pt x="383721" y="813707"/>
                  <a:pt x="468086" y="0"/>
                </a:cubicBezTo>
              </a:path>
            </a:pathLst>
          </a:cu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7903954" y="2018787"/>
            <a:ext cx="324000" cy="1643743"/>
          </a:xfrm>
          <a:custGeom>
            <a:avLst/>
            <a:gdLst>
              <a:gd name="connsiteX0" fmla="*/ 0 w 348342"/>
              <a:gd name="connsiteY0" fmla="*/ 1643743 h 1643743"/>
              <a:gd name="connsiteX1" fmla="*/ 261257 w 348342"/>
              <a:gd name="connsiteY1" fmla="*/ 533400 h 1643743"/>
              <a:gd name="connsiteX2" fmla="*/ 348342 w 348342"/>
              <a:gd name="connsiteY2" fmla="*/ 0 h 164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2" h="1643743">
                <a:moveTo>
                  <a:pt x="0" y="1643743"/>
                </a:moveTo>
                <a:cubicBezTo>
                  <a:pt x="101600" y="1225550"/>
                  <a:pt x="203200" y="807357"/>
                  <a:pt x="261257" y="533400"/>
                </a:cubicBezTo>
                <a:cubicBezTo>
                  <a:pt x="319314" y="259443"/>
                  <a:pt x="333828" y="129721"/>
                  <a:pt x="348342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flipH="1">
            <a:off x="6677014" y="2018783"/>
            <a:ext cx="324000" cy="1643743"/>
          </a:xfrm>
          <a:custGeom>
            <a:avLst/>
            <a:gdLst>
              <a:gd name="connsiteX0" fmla="*/ 0 w 348342"/>
              <a:gd name="connsiteY0" fmla="*/ 1643743 h 1643743"/>
              <a:gd name="connsiteX1" fmla="*/ 261257 w 348342"/>
              <a:gd name="connsiteY1" fmla="*/ 533400 h 1643743"/>
              <a:gd name="connsiteX2" fmla="*/ 348342 w 348342"/>
              <a:gd name="connsiteY2" fmla="*/ 0 h 164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2" h="1643743">
                <a:moveTo>
                  <a:pt x="0" y="1643743"/>
                </a:moveTo>
                <a:cubicBezTo>
                  <a:pt x="101600" y="1225550"/>
                  <a:pt x="203200" y="807357"/>
                  <a:pt x="261257" y="533400"/>
                </a:cubicBezTo>
                <a:cubicBezTo>
                  <a:pt x="319314" y="259443"/>
                  <a:pt x="333828" y="129721"/>
                  <a:pt x="348342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10800000">
            <a:off x="7241546" y="6425498"/>
            <a:ext cx="216000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6647233" y="5883901"/>
            <a:ext cx="472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7" name="Text Box 53"/>
          <p:cNvSpPr txBox="1">
            <a:spLocks noChangeArrowheads="1"/>
          </p:cNvSpPr>
          <p:nvPr/>
        </p:nvSpPr>
        <p:spPr bwMode="auto">
          <a:xfrm>
            <a:off x="7833285" y="5880249"/>
            <a:ext cx="472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4" name="Text Box 53"/>
          <p:cNvSpPr txBox="1">
            <a:spLocks noChangeArrowheads="1"/>
          </p:cNvSpPr>
          <p:nvPr/>
        </p:nvSpPr>
        <p:spPr bwMode="auto">
          <a:xfrm>
            <a:off x="7155520" y="4518366"/>
            <a:ext cx="472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6336400" y="5043841"/>
            <a:ext cx="2405742" cy="0"/>
          </a:xfrm>
          <a:prstGeom prst="line">
            <a:avLst/>
          </a:prstGeom>
          <a:ln w="19050">
            <a:solidFill>
              <a:srgbClr val="99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6125129" y="4694302"/>
                <a:ext cx="9450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9900CC"/>
                    </a:solidFill>
                  </a:ln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129" y="4694302"/>
                <a:ext cx="94500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6875835" y="6166933"/>
            <a:ext cx="472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0800000">
            <a:off x="7128920" y="5019166"/>
            <a:ext cx="0" cy="936000"/>
          </a:xfrm>
          <a:prstGeom prst="line">
            <a:avLst/>
          </a:prstGeom>
          <a:ln w="19050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7792962" y="5044276"/>
            <a:ext cx="0" cy="936000"/>
          </a:xfrm>
          <a:prstGeom prst="line">
            <a:avLst/>
          </a:prstGeom>
          <a:ln w="19050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>
            <a:off x="7470707" y="5624052"/>
            <a:ext cx="0" cy="684000"/>
          </a:xfrm>
          <a:prstGeom prst="line">
            <a:avLst/>
          </a:prstGeom>
          <a:ln w="38100">
            <a:solidFill>
              <a:srgbClr val="FFC00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76616" y="1530258"/>
                <a:ext cx="22206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ru-RU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6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(∗)</m:t>
                      </m:r>
                    </m:oMath>
                  </m:oMathPara>
                </a14:m>
                <a:endParaRPr lang="ru-RU" sz="2600" i="1" dirty="0">
                  <a:ln>
                    <a:solidFill>
                      <a:srgbClr val="9900CC"/>
                    </a:solidFill>
                  </a:ln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616" y="1530258"/>
                <a:ext cx="2220608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Овал 52"/>
          <p:cNvSpPr/>
          <p:nvPr/>
        </p:nvSpPr>
        <p:spPr>
          <a:xfrm>
            <a:off x="7416676" y="5933387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7267645" y="5922816"/>
            <a:ext cx="472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53774" y="1906418"/>
                <a:ext cx="5405647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Проведем произвольную прямую </m:t>
                      </m:r>
                    </m:oMath>
                  </m:oMathPara>
                </a14:m>
                <a:endParaRPr lang="ru-RU" sz="2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6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ru-RU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260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600" i="0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ru-RU" sz="2600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74" y="1906418"/>
                <a:ext cx="5405647" cy="892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8122584" y="4698440"/>
                <a:ext cx="558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584" y="4698440"/>
                <a:ext cx="55816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43141" y="2692950"/>
                <a:ext cx="5703806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0" smtClean="0">
                          <a:latin typeface="Cambria Math"/>
                          <a:ea typeface="Cambria Math"/>
                        </a:rPr>
                        <m:t>Неравенству </m:t>
                      </m:r>
                      <m:d>
                        <m:dPr>
                          <m:ctrlPr>
                            <a:rPr lang="ru-RU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600" b="0" i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e>
                      </m:d>
                      <m:r>
                        <a:rPr lang="ru-RU" sz="2600" b="0" i="0" smtClean="0">
                          <a:latin typeface="Cambria Math"/>
                          <a:ea typeface="Cambria Math"/>
                        </a:rPr>
                        <m:t>удовлетворяет</m:t>
                      </m:r>
                    </m:oMath>
                  </m:oMathPara>
                </a14:m>
                <a:endParaRPr lang="ru-RU" sz="2600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0" smtClean="0">
                          <a:latin typeface="Cambria Math"/>
                          <a:ea typeface="Cambria Math"/>
                        </a:rPr>
                        <m:t>множество точек графика функции</m:t>
                      </m:r>
                    </m:oMath>
                  </m:oMathPara>
                </a14:m>
                <a:endParaRPr lang="ru-RU" sz="2600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расположенные ниже</m:t>
                      </m:r>
                    </m:oMath>
                  </m:oMathPara>
                </a14:m>
                <a:endParaRPr lang="ru-RU" sz="2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прямой 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41" y="2692950"/>
                <a:ext cx="5703806" cy="16927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1398" y="4244681"/>
                <a:ext cx="5562741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А это соответствует отрезку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ru-RU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6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на оси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о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, где находятся все </m:t>
                      </m:r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ru-RU" sz="26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600" b="0" i="1" smtClean="0">
                        <a:latin typeface="Cambria Math"/>
                        <a:ea typeface="Cambria Math"/>
                      </a:rPr>
                      <m:t>удовлетворяющие неравенству </m:t>
                    </m:r>
                    <m:r>
                      <a:rPr lang="ru-RU" sz="2600" b="0" i="1" smtClean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(∗)</m:t>
                    </m:r>
                  </m:oMath>
                </a14:m>
                <a:r>
                  <a:rPr lang="ru-RU" sz="2600" dirty="0" smtClean="0"/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8" y="4244681"/>
                <a:ext cx="5562741" cy="12926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23808" y="5440344"/>
                <a:ext cx="5514138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Но при этом значении </m:t>
                      </m:r>
                      <m:r>
                        <a:rPr lang="en-US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 имеем </m:t>
                      </m:r>
                    </m:oMath>
                  </m:oMathPara>
                </a14:m>
                <a:endParaRPr lang="ru-RU" sz="2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более одного целого решения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, что </m:t>
                      </m:r>
                    </m:oMath>
                  </m:oMathPara>
                </a14:m>
                <a:endParaRPr lang="ru-RU" sz="26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600" b="0" i="1" smtClean="0">
                        <a:latin typeface="Cambria Math"/>
                        <a:ea typeface="Cambria Math"/>
                      </a:rPr>
                      <m:t>не удовлетворяет условию задачи.</m:t>
                    </m:r>
                  </m:oMath>
                </a14:m>
                <a:r>
                  <a:rPr lang="ru-RU" sz="2600" dirty="0" smtClean="0"/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8" y="5440344"/>
                <a:ext cx="5514138" cy="12926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7137971" y="5050465"/>
            <a:ext cx="628819" cy="1372708"/>
            <a:chOff x="7148604" y="5061098"/>
            <a:chExt cx="628819" cy="1372708"/>
          </a:xfrm>
        </p:grpSpPr>
        <p:sp>
          <p:nvSpPr>
            <p:cNvPr id="14" name="Полилиния 13"/>
            <p:cNvSpPr/>
            <p:nvPr/>
          </p:nvSpPr>
          <p:spPr>
            <a:xfrm>
              <a:off x="7453423" y="5061098"/>
              <a:ext cx="324000" cy="1371600"/>
            </a:xfrm>
            <a:custGeom>
              <a:avLst/>
              <a:gdLst>
                <a:gd name="connsiteX0" fmla="*/ 0 w 308344"/>
                <a:gd name="connsiteY0" fmla="*/ 1371600 h 1371600"/>
                <a:gd name="connsiteX1" fmla="*/ 95693 w 308344"/>
                <a:gd name="connsiteY1" fmla="*/ 1275907 h 1371600"/>
                <a:gd name="connsiteX2" fmla="*/ 191386 w 308344"/>
                <a:gd name="connsiteY2" fmla="*/ 903767 h 1371600"/>
                <a:gd name="connsiteX3" fmla="*/ 308344 w 308344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4" h="1371600">
                  <a:moveTo>
                    <a:pt x="0" y="1371600"/>
                  </a:moveTo>
                  <a:cubicBezTo>
                    <a:pt x="31897" y="1362739"/>
                    <a:pt x="63795" y="1353879"/>
                    <a:pt x="95693" y="1275907"/>
                  </a:cubicBezTo>
                  <a:cubicBezTo>
                    <a:pt x="127591" y="1197935"/>
                    <a:pt x="155944" y="1116418"/>
                    <a:pt x="191386" y="903767"/>
                  </a:cubicBezTo>
                  <a:cubicBezTo>
                    <a:pt x="226828" y="691116"/>
                    <a:pt x="267586" y="345558"/>
                    <a:pt x="30834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 flipH="1">
              <a:off x="7148604" y="5062206"/>
              <a:ext cx="324000" cy="1371600"/>
            </a:xfrm>
            <a:custGeom>
              <a:avLst/>
              <a:gdLst>
                <a:gd name="connsiteX0" fmla="*/ 0 w 308344"/>
                <a:gd name="connsiteY0" fmla="*/ 1371600 h 1371600"/>
                <a:gd name="connsiteX1" fmla="*/ 95693 w 308344"/>
                <a:gd name="connsiteY1" fmla="*/ 1275907 h 1371600"/>
                <a:gd name="connsiteX2" fmla="*/ 191386 w 308344"/>
                <a:gd name="connsiteY2" fmla="*/ 903767 h 1371600"/>
                <a:gd name="connsiteX3" fmla="*/ 308344 w 308344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4" h="1371600">
                  <a:moveTo>
                    <a:pt x="0" y="1371600"/>
                  </a:moveTo>
                  <a:cubicBezTo>
                    <a:pt x="31897" y="1362739"/>
                    <a:pt x="63795" y="1353879"/>
                    <a:pt x="95693" y="1275907"/>
                  </a:cubicBezTo>
                  <a:cubicBezTo>
                    <a:pt x="127591" y="1197935"/>
                    <a:pt x="155944" y="1116418"/>
                    <a:pt x="191386" y="903767"/>
                  </a:cubicBezTo>
                  <a:cubicBezTo>
                    <a:pt x="226828" y="691116"/>
                    <a:pt x="267586" y="345558"/>
                    <a:pt x="30834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Овал 53"/>
          <p:cNvSpPr/>
          <p:nvPr/>
        </p:nvSpPr>
        <p:spPr>
          <a:xfrm>
            <a:off x="7623514" y="5933391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198960" y="5922505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806224" y="5630760"/>
                <a:ext cx="391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24" y="5630760"/>
                <a:ext cx="39132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7739740" y="5630760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740" y="5630760"/>
                <a:ext cx="38587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23807" y="18879"/>
            <a:ext cx="8917103" cy="1257845"/>
            <a:chOff x="123807" y="18879"/>
            <a:chExt cx="8917103" cy="125784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23807" y="109107"/>
              <a:ext cx="8917103" cy="1167617"/>
            </a:xfrm>
            <a:prstGeom prst="rect">
              <a:avLst/>
            </a:prstGeom>
            <a:solidFill>
              <a:srgbClr val="F7FDFF"/>
            </a:solidFill>
            <a:ln w="19050">
              <a:solidFill>
                <a:srgbClr val="078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648046" y="18879"/>
                  <a:ext cx="8146654" cy="118808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n>
                              <a:solidFill>
                                <a:srgbClr val="0066FF"/>
                              </a:solidFill>
                            </a:ln>
                            <a:solidFill>
                              <a:srgbClr val="0066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n>
                                  <a:solidFill>
                                    <a:srgbClr val="0066FF"/>
                                  </a:solidFill>
                                </a:ln>
                                <a:solidFill>
                                  <a:srgbClr val="0066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rgbClr val="0066FF"/>
                                  </a:solidFill>
                                </a:ln>
                                <a:solidFill>
                                  <a:srgbClr val="0066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2800" i="1" smtClean="0">
                                        <a:ln>
                                          <a:solidFill>
                                            <a:srgbClr val="C00000"/>
                                          </a:solidFill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n>
                                              <a:solidFill>
                                                <a:srgbClr val="C00000"/>
                                              </a:solidFill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>
                                            <a:ln>
                                              <a:solidFill>
                                                <a:srgbClr val="C00000"/>
                                              </a:solidFill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>
                                            <a:ln>
                                              <a:solidFill>
                                                <a:srgbClr val="C00000"/>
                                              </a:solidFill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>
                                        <a:ln>
                                          <a:solidFill>
                                            <a:srgbClr val="C00000"/>
                                          </a:solidFill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>
                                    <a:ln>
                                      <a:solidFill>
                                        <a:srgbClr val="C00000"/>
                                      </a:solidFill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+6</m:t>
                                </m:r>
                                <m:r>
                                  <a:rPr lang="ru-RU" sz="2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 при </m:t>
                                </m:r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∈ 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en-US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−∞</m:t>
                                    </m:r>
                                  </m:e>
                                </m:d>
                                <m:r>
                                  <a:rPr lang="ru-RU" sz="2800" b="0" i="1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sz="2800" b="0" i="1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sz="2800" b="0" i="1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+∞</m:t>
                                    </m:r>
                                  </m:e>
                                </m:d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 smtClean="0">
                                        <a:ln>
                                          <a:solidFill>
                                            <a:srgbClr val="6600CC"/>
                                          </a:solidFill>
                                        </a:ln>
                                        <a:solidFill>
                                          <a:srgbClr val="6600CC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rgbClr val="6600CC"/>
                                          </a:solidFill>
                                        </a:ln>
                                        <a:solidFill>
                                          <a:srgbClr val="6600CC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n>
                                              <a:solidFill>
                                                <a:srgbClr val="6600CC"/>
                                              </a:solidFill>
                                            </a:ln>
                                            <a:solidFill>
                                              <a:srgbClr val="6600CC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>
                                            <a:ln>
                                              <a:solidFill>
                                                <a:srgbClr val="6600CC"/>
                                              </a:solidFill>
                                            </a:ln>
                                            <a:solidFill>
                                              <a:srgbClr val="6600CC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>
                                            <a:ln>
                                              <a:solidFill>
                                                <a:srgbClr val="6600CC"/>
                                              </a:solidFill>
                                            </a:ln>
                                            <a:solidFill>
                                              <a:srgbClr val="6600CC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>
                                        <a:ln>
                                          <a:solidFill>
                                            <a:srgbClr val="6600CC"/>
                                          </a:solidFill>
                                        </a:ln>
                                        <a:solidFill>
                                          <a:srgbClr val="6600CC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n>
                                      <a:solidFill>
                                        <a:srgbClr val="6600CC"/>
                                      </a:solidFill>
                                    </a:ln>
                                    <a:solidFill>
                                      <a:srgbClr val="6600CC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ru-RU" sz="2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 при </m:t>
                                </m:r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en-US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sz="2800" b="0" i="1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                      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800" dirty="0" smtClean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6" name="Прямоугольник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046" y="18879"/>
                  <a:ext cx="8146654" cy="11880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Прямоугольник 56"/>
            <p:cNvSpPr/>
            <p:nvPr/>
          </p:nvSpPr>
          <p:spPr>
            <a:xfrm rot="10800000">
              <a:off x="174204" y="147013"/>
              <a:ext cx="8820000" cy="1098000"/>
            </a:xfrm>
            <a:prstGeom prst="rect">
              <a:avLst/>
            </a:prstGeom>
            <a:noFill/>
            <a:ln w="44450" cmpd="dbl">
              <a:solidFill>
                <a:srgbClr val="078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86024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51" grpId="0" animBg="1"/>
      <p:bldP spid="51" grpId="1" animBg="1"/>
      <p:bldP spid="2" grpId="0" animBg="1"/>
      <p:bldP spid="2" grpId="1" animBg="1"/>
      <p:bldP spid="50" grpId="0" animBg="1"/>
      <p:bldP spid="50" grpId="1" animBg="1"/>
      <p:bldP spid="9" grpId="0" animBg="1"/>
      <p:bldP spid="10" grpId="0"/>
      <p:bldP spid="11" grpId="0"/>
      <p:bldP spid="12" grpId="0"/>
      <p:bldP spid="60" grpId="0" animBg="1"/>
      <p:bldP spid="72" grpId="0" animBg="1"/>
      <p:bldP spid="74" grpId="0" animBg="1"/>
      <p:bldP spid="75" grpId="0" animBg="1"/>
      <p:bldP spid="77" grpId="0" animBg="1"/>
      <p:bldP spid="86" grpId="0"/>
      <p:bldP spid="86" grpId="1"/>
      <p:bldP spid="87" grpId="0"/>
      <p:bldP spid="87" grpId="1"/>
      <p:bldP spid="104" grpId="0"/>
      <p:bldP spid="104" grpId="1"/>
      <p:bldP spid="108" grpId="0"/>
      <p:bldP spid="44" grpId="0"/>
      <p:bldP spid="44" grpId="1"/>
      <p:bldP spid="6" grpId="0"/>
      <p:bldP spid="53" grpId="0" animBg="1"/>
      <p:bldP spid="61" grpId="0"/>
      <p:bldP spid="61" grpId="1"/>
      <p:bldP spid="63" grpId="0"/>
      <p:bldP spid="68" grpId="0"/>
      <p:bldP spid="73" grpId="0"/>
      <p:bldP spid="76" grpId="0"/>
      <p:bldP spid="83" grpId="0"/>
      <p:bldP spid="54" grpId="0" animBg="1"/>
      <p:bldP spid="52" grpId="0" animBg="1"/>
      <p:bldP spid="49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" y="-18085"/>
            <a:ext cx="9139938" cy="6858000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100872" y="1491070"/>
            <a:ext cx="5537074" cy="5263422"/>
          </a:xfrm>
          <a:prstGeom prst="rect">
            <a:avLst/>
          </a:prstGeom>
          <a:solidFill>
            <a:srgbClr val="F7FDFF"/>
          </a:solidFill>
          <a:ln w="44450" cmpd="dbl">
            <a:solidFill>
              <a:srgbClr val="078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V="1">
            <a:off x="7232419" y="1633638"/>
            <a:ext cx="0" cy="5184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6943957" y="1399880"/>
            <a:ext cx="35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endParaRPr lang="ru-RU" sz="2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8831694" y="5848303"/>
            <a:ext cx="360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</a:t>
            </a:r>
            <a:endParaRPr lang="ru-RU" sz="2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7005683" y="5859994"/>
            <a:ext cx="2174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6009925" y="5957968"/>
            <a:ext cx="302824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7435039" y="3664046"/>
            <a:ext cx="468086" cy="2754915"/>
          </a:xfrm>
          <a:custGeom>
            <a:avLst/>
            <a:gdLst>
              <a:gd name="connsiteX0" fmla="*/ 0 w 468086"/>
              <a:gd name="connsiteY0" fmla="*/ 2754086 h 2754915"/>
              <a:gd name="connsiteX1" fmla="*/ 108858 w 468086"/>
              <a:gd name="connsiteY1" fmla="*/ 2645229 h 2754915"/>
              <a:gd name="connsiteX2" fmla="*/ 239486 w 468086"/>
              <a:gd name="connsiteY2" fmla="*/ 2068286 h 2754915"/>
              <a:gd name="connsiteX3" fmla="*/ 468086 w 468086"/>
              <a:gd name="connsiteY3" fmla="*/ 0 h 275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86" h="2754915">
                <a:moveTo>
                  <a:pt x="0" y="2754086"/>
                </a:moveTo>
                <a:cubicBezTo>
                  <a:pt x="34472" y="2756807"/>
                  <a:pt x="68944" y="2759529"/>
                  <a:pt x="108858" y="2645229"/>
                </a:cubicBezTo>
                <a:cubicBezTo>
                  <a:pt x="148772" y="2530929"/>
                  <a:pt x="179615" y="2509157"/>
                  <a:pt x="239486" y="2068286"/>
                </a:cubicBezTo>
                <a:cubicBezTo>
                  <a:pt x="299357" y="1627415"/>
                  <a:pt x="383721" y="813707"/>
                  <a:pt x="468086" y="0"/>
                </a:cubicBezTo>
              </a:path>
            </a:pathLst>
          </a:cu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flipH="1">
            <a:off x="6999595" y="3664042"/>
            <a:ext cx="468086" cy="2754915"/>
          </a:xfrm>
          <a:custGeom>
            <a:avLst/>
            <a:gdLst>
              <a:gd name="connsiteX0" fmla="*/ 0 w 468086"/>
              <a:gd name="connsiteY0" fmla="*/ 2754086 h 2754915"/>
              <a:gd name="connsiteX1" fmla="*/ 108858 w 468086"/>
              <a:gd name="connsiteY1" fmla="*/ 2645229 h 2754915"/>
              <a:gd name="connsiteX2" fmla="*/ 239486 w 468086"/>
              <a:gd name="connsiteY2" fmla="*/ 2068286 h 2754915"/>
              <a:gd name="connsiteX3" fmla="*/ 468086 w 468086"/>
              <a:gd name="connsiteY3" fmla="*/ 0 h 275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86" h="2754915">
                <a:moveTo>
                  <a:pt x="0" y="2754086"/>
                </a:moveTo>
                <a:cubicBezTo>
                  <a:pt x="34472" y="2756807"/>
                  <a:pt x="68944" y="2759529"/>
                  <a:pt x="108858" y="2645229"/>
                </a:cubicBezTo>
                <a:cubicBezTo>
                  <a:pt x="148772" y="2530929"/>
                  <a:pt x="179615" y="2509157"/>
                  <a:pt x="239486" y="2068286"/>
                </a:cubicBezTo>
                <a:cubicBezTo>
                  <a:pt x="299357" y="1627415"/>
                  <a:pt x="383721" y="813707"/>
                  <a:pt x="468086" y="0"/>
                </a:cubicBezTo>
              </a:path>
            </a:pathLst>
          </a:cu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7903041" y="2020304"/>
            <a:ext cx="324000" cy="1643743"/>
          </a:xfrm>
          <a:custGeom>
            <a:avLst/>
            <a:gdLst>
              <a:gd name="connsiteX0" fmla="*/ 0 w 348342"/>
              <a:gd name="connsiteY0" fmla="*/ 1643743 h 1643743"/>
              <a:gd name="connsiteX1" fmla="*/ 261257 w 348342"/>
              <a:gd name="connsiteY1" fmla="*/ 533400 h 1643743"/>
              <a:gd name="connsiteX2" fmla="*/ 348342 w 348342"/>
              <a:gd name="connsiteY2" fmla="*/ 0 h 164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2" h="1643743">
                <a:moveTo>
                  <a:pt x="0" y="1643743"/>
                </a:moveTo>
                <a:cubicBezTo>
                  <a:pt x="101600" y="1225550"/>
                  <a:pt x="203200" y="807357"/>
                  <a:pt x="261257" y="533400"/>
                </a:cubicBezTo>
                <a:cubicBezTo>
                  <a:pt x="319314" y="259443"/>
                  <a:pt x="333828" y="129721"/>
                  <a:pt x="348342" y="0"/>
                </a:cubicBezTo>
              </a:path>
            </a:pathLst>
          </a:cu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flipH="1">
            <a:off x="6676101" y="2020300"/>
            <a:ext cx="324000" cy="1643743"/>
          </a:xfrm>
          <a:custGeom>
            <a:avLst/>
            <a:gdLst>
              <a:gd name="connsiteX0" fmla="*/ 0 w 348342"/>
              <a:gd name="connsiteY0" fmla="*/ 1643743 h 1643743"/>
              <a:gd name="connsiteX1" fmla="*/ 261257 w 348342"/>
              <a:gd name="connsiteY1" fmla="*/ 533400 h 1643743"/>
              <a:gd name="connsiteX2" fmla="*/ 348342 w 348342"/>
              <a:gd name="connsiteY2" fmla="*/ 0 h 164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2" h="1643743">
                <a:moveTo>
                  <a:pt x="0" y="1643743"/>
                </a:moveTo>
                <a:cubicBezTo>
                  <a:pt x="101600" y="1225550"/>
                  <a:pt x="203200" y="807357"/>
                  <a:pt x="261257" y="533400"/>
                </a:cubicBezTo>
                <a:cubicBezTo>
                  <a:pt x="319314" y="259443"/>
                  <a:pt x="333828" y="129721"/>
                  <a:pt x="348342" y="0"/>
                </a:cubicBezTo>
              </a:path>
            </a:pathLst>
          </a:cu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6130689" y="6440230"/>
            <a:ext cx="2268000" cy="0"/>
          </a:xfrm>
          <a:prstGeom prst="line">
            <a:avLst/>
          </a:prstGeom>
          <a:ln w="1905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052457" y="5747073"/>
            <a:ext cx="2786742" cy="0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53"/>
          <p:cNvSpPr txBox="1">
            <a:spLocks noChangeArrowheads="1"/>
          </p:cNvSpPr>
          <p:nvPr/>
        </p:nvSpPr>
        <p:spPr bwMode="auto">
          <a:xfrm>
            <a:off x="6864036" y="6353512"/>
            <a:ext cx="472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ru-RU" sz="2000" b="1" dirty="0">
              <a:solidFill>
                <a:srgbClr val="FF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9" name="Text Box 53"/>
          <p:cNvSpPr txBox="1">
            <a:spLocks noChangeArrowheads="1"/>
          </p:cNvSpPr>
          <p:nvPr/>
        </p:nvSpPr>
        <p:spPr bwMode="auto">
          <a:xfrm>
            <a:off x="6972895" y="5412972"/>
            <a:ext cx="472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FF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rot="5400000">
            <a:off x="6863047" y="6079004"/>
            <a:ext cx="720000" cy="0"/>
          </a:xfrm>
          <a:prstGeom prst="line">
            <a:avLst/>
          </a:prstGeom>
          <a:ln w="38100">
            <a:solidFill>
              <a:srgbClr val="FF00FF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7183828" y="5703530"/>
            <a:ext cx="90000" cy="9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619264" y="5703526"/>
            <a:ext cx="90000" cy="9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69740" y="3458336"/>
                <a:ext cx="20322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6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40" y="3458336"/>
                <a:ext cx="2032288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081186" y="3229760"/>
                <a:ext cx="3635419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−2≤</m:t>
                      </m:r>
                      <m:f>
                        <m:fPr>
                          <m:ctrlPr>
                            <a:rPr lang="ru-RU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ru-RU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86" y="3229760"/>
                <a:ext cx="3635419" cy="844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0375" y="3850820"/>
                <a:ext cx="2849947" cy="1653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1   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5" y="3850820"/>
                <a:ext cx="2849947" cy="16532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863150" y="3937908"/>
                <a:ext cx="2283126" cy="1573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3   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150" y="3937908"/>
                <a:ext cx="2283126" cy="15738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13175" y="5463023"/>
                <a:ext cx="3008837" cy="977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+12≥0</m:t>
                              </m:r>
                            </m:e>
                            <m:e>
                              <m:r>
                                <a:rPr lang="ru-RU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−6&lt;0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5" y="5463023"/>
                <a:ext cx="3008837" cy="9771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001530" y="5463023"/>
                <a:ext cx="2604321" cy="97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&lt;0⇒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  <m:r>
                                <m:rPr>
                                  <m:nor/>
                                </m:rPr>
                                <a:rPr lang="ru-RU" sz="2600" b="0" i="0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ru-RU" sz="2600" dirty="0"/>
                                <m:t> 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600" b="0" i="1" smtClean="0">
                                      <a:latin typeface="Cambria Math"/>
                                      <a:ea typeface="Cambria Math"/>
                                    </a:rPr>
                                    <m:t>−1,5</m:t>
                                  </m:r>
                                </m:e>
                              </m:d>
                              <m:r>
                                <a:rPr lang="ru-RU" sz="2600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d>
                                <m:dPr>
                                  <m:begChr m:val=""/>
                                  <m:ctrlPr>
                                    <a:rPr lang="ru-RU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530" y="5463023"/>
                <a:ext cx="2604321" cy="9700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848008" y="6262049"/>
                <a:ext cx="317683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Ответ:</m:t>
                      </m:r>
                      <m:r>
                        <a:rPr lang="en-US" sz="2600" b="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600" b="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6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600" b="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1,5</m:t>
                          </m:r>
                        </m:e>
                      </m:d>
                      <m:r>
                        <a:rPr lang="ru-RU" sz="2600" b="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6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6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ru-RU" sz="26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08" y="6262049"/>
                <a:ext cx="3176832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Прямая соединительная линия 105"/>
          <p:cNvCxnSpPr/>
          <p:nvPr/>
        </p:nvCxnSpPr>
        <p:spPr>
          <a:xfrm>
            <a:off x="6335487" y="5045358"/>
            <a:ext cx="2405742" cy="0"/>
          </a:xfrm>
          <a:prstGeom prst="line">
            <a:avLst/>
          </a:prstGeom>
          <a:ln w="19050">
            <a:solidFill>
              <a:srgbClr val="99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6124216" y="4695819"/>
                <a:ext cx="9450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0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9900CC"/>
                    </a:solidFill>
                  </a:ln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216" y="4695819"/>
                <a:ext cx="94500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 rot="10800000">
            <a:off x="7128007" y="5020683"/>
            <a:ext cx="0" cy="936000"/>
          </a:xfrm>
          <a:prstGeom prst="line">
            <a:avLst/>
          </a:prstGeom>
          <a:ln w="19050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7792049" y="5045793"/>
            <a:ext cx="0" cy="936000"/>
          </a:xfrm>
          <a:prstGeom prst="line">
            <a:avLst/>
          </a:prstGeom>
          <a:ln w="19050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>
            <a:off x="7469794" y="5625569"/>
            <a:ext cx="0" cy="684000"/>
          </a:xfrm>
          <a:prstGeom prst="line">
            <a:avLst/>
          </a:prstGeom>
          <a:ln w="28575">
            <a:solidFill>
              <a:srgbClr val="FFC00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02188" y="1464976"/>
                <a:ext cx="22206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ru-RU" sz="26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600" i="1">
                          <a:latin typeface="Cambria Math"/>
                          <a:ea typeface="Cambria Math"/>
                        </a:rPr>
                        <m:t>(∗)</m:t>
                      </m:r>
                    </m:oMath>
                  </m:oMathPara>
                </a14:m>
                <a:endParaRPr lang="ru-RU" sz="2600" i="1" dirty="0">
                  <a:ln>
                    <a:solidFill>
                      <a:srgbClr val="9900CC"/>
                    </a:solidFill>
                  </a:ln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188" y="1464976"/>
                <a:ext cx="2220608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7198047" y="5924022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415763" y="5934904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622601" y="5934908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426653" y="5934908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7283871" y="5923254"/>
            <a:ext cx="472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10800000">
            <a:off x="6113363" y="6209024"/>
            <a:ext cx="2268000" cy="0"/>
          </a:xfrm>
          <a:prstGeom prst="line">
            <a:avLst/>
          </a:prstGeom>
          <a:ln w="1905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7270912" y="6160738"/>
            <a:ext cx="90000" cy="90000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553944" y="6171620"/>
            <a:ext cx="90000" cy="90000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53774" y="1814977"/>
                <a:ext cx="5423792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Проведем прямые </m:t>
                      </m:r>
                      <m:r>
                        <a:rPr lang="en-US" sz="26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6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ru-RU" sz="2600" b="0" i="0" smtClean="0">
                          <a:latin typeface="Cambria Math"/>
                          <a:ea typeface="Cambria Math"/>
                        </a:rPr>
                        <m:t>, которые</m:t>
                      </m:r>
                    </m:oMath>
                  </m:oMathPara>
                </a14:m>
                <a:endParaRPr lang="ru-RU" sz="2600" b="0" i="0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0" smtClean="0">
                          <a:latin typeface="Cambria Math"/>
                          <a:ea typeface="Cambria Math"/>
                        </a:rPr>
                        <m:t>довлетворяют условию задачи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74" y="1814977"/>
                <a:ext cx="5423792" cy="812530"/>
              </a:xfrm>
              <a:prstGeom prst="rect">
                <a:avLst/>
              </a:prstGeom>
              <a:blipFill rotWithShape="1">
                <a:blip r:embed="rId13"/>
                <a:stretch>
                  <a:fillRect l="-899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8121671" y="4699957"/>
                <a:ext cx="558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ru-RU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671" y="4699957"/>
                <a:ext cx="558166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8209613" y="5398422"/>
                <a:ext cx="558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(2)</m:t>
                      </m:r>
                    </m:oMath>
                  </m:oMathPara>
                </a14:m>
                <a:endParaRPr lang="ru-RU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613" y="5398422"/>
                <a:ext cx="558166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8304467" y="5956488"/>
                <a:ext cx="558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(3)</m:t>
                      </m:r>
                    </m:oMath>
                  </m:oMathPara>
                </a14:m>
                <a:endParaRPr lang="ru-RU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467" y="5956488"/>
                <a:ext cx="558166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8320311" y="6264366"/>
                <a:ext cx="558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(4)</m:t>
                      </m:r>
                    </m:oMath>
                  </m:oMathPara>
                </a14:m>
                <a:endParaRPr lang="ru-RU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311" y="6264366"/>
                <a:ext cx="558166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5264" y="2501836"/>
                <a:ext cx="375032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600" b="0" i="1" smtClean="0">
                        <a:latin typeface="Cambria Math"/>
                        <a:ea typeface="Cambria Math"/>
                      </a:rPr>
                      <m:t>Это, например,прямые</m:t>
                    </m:r>
                  </m:oMath>
                </a14:m>
                <a:r>
                  <a:rPr lang="ru-RU" sz="2600" b="0" i="0" dirty="0" smtClean="0">
                    <a:latin typeface="Cambria Math"/>
                    <a:ea typeface="Cambria Math"/>
                  </a:rPr>
                  <a:t>: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4" y="2501836"/>
                <a:ext cx="3750322" cy="492443"/>
              </a:xfrm>
              <a:prstGeom prst="rect">
                <a:avLst/>
              </a:prstGeom>
              <a:blipFill rotWithShape="1">
                <a:blip r:embed="rId18"/>
                <a:stretch>
                  <a:fillRect t="-11111" r="-1948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3732784" y="2532717"/>
                <a:ext cx="7414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ru-RU" sz="24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4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784" y="2532717"/>
                <a:ext cx="741485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4292655" y="2548107"/>
                <a:ext cx="7414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ru-RU" sz="240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4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55" y="2548107"/>
                <a:ext cx="741485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4832729" y="2548107"/>
                <a:ext cx="746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d>
                      <m:r>
                        <a:rPr lang="ru-RU" sz="2400" b="0" i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4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729" y="2548107"/>
                <a:ext cx="746294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97166" y="2884807"/>
                <a:ext cx="54516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и множество других,для которых: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6" y="2884807"/>
                <a:ext cx="5451621" cy="49244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Группа 58"/>
          <p:cNvGrpSpPr/>
          <p:nvPr/>
        </p:nvGrpSpPr>
        <p:grpSpPr>
          <a:xfrm>
            <a:off x="110744" y="18879"/>
            <a:ext cx="8917103" cy="1257845"/>
            <a:chOff x="123807" y="18879"/>
            <a:chExt cx="8917103" cy="1257845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23807" y="109107"/>
              <a:ext cx="8917103" cy="1167617"/>
            </a:xfrm>
            <a:prstGeom prst="rect">
              <a:avLst/>
            </a:prstGeom>
            <a:solidFill>
              <a:srgbClr val="F7FDFF"/>
            </a:solidFill>
            <a:ln w="19050">
              <a:solidFill>
                <a:srgbClr val="078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Прямоугольник 64"/>
                <p:cNvSpPr/>
                <p:nvPr/>
              </p:nvSpPr>
              <p:spPr>
                <a:xfrm>
                  <a:off x="648046" y="18879"/>
                  <a:ext cx="8146654" cy="118808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n>
                              <a:solidFill>
                                <a:srgbClr val="0066FF"/>
                              </a:solidFill>
                            </a:ln>
                            <a:solidFill>
                              <a:srgbClr val="0066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n>
                                  <a:solidFill>
                                    <a:srgbClr val="0066FF"/>
                                  </a:solidFill>
                                </a:ln>
                                <a:solidFill>
                                  <a:srgbClr val="0066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rgbClr val="0066FF"/>
                                  </a:solidFill>
                                </a:ln>
                                <a:solidFill>
                                  <a:srgbClr val="0066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2800" i="1" smtClean="0">
                                        <a:ln>
                                          <a:solidFill>
                                            <a:srgbClr val="C00000"/>
                                          </a:solidFill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n>
                                              <a:solidFill>
                                                <a:srgbClr val="C00000"/>
                                              </a:solidFill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>
                                            <a:ln>
                                              <a:solidFill>
                                                <a:srgbClr val="C00000"/>
                                              </a:solidFill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>
                                            <a:ln>
                                              <a:solidFill>
                                                <a:srgbClr val="C00000"/>
                                              </a:solidFill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>
                                        <a:ln>
                                          <a:solidFill>
                                            <a:srgbClr val="C00000"/>
                                          </a:solidFill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>
                                    <a:ln>
                                      <a:solidFill>
                                        <a:srgbClr val="C00000"/>
                                      </a:solidFill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+6</m:t>
                                </m:r>
                                <m:r>
                                  <a:rPr lang="ru-RU" sz="2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 при </m:t>
                                </m:r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∈ 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en-US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−∞</m:t>
                                    </m:r>
                                  </m:e>
                                </m:d>
                                <m:r>
                                  <a:rPr lang="ru-RU" sz="2800" b="0" i="1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sz="2800" b="0" i="1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sz="2800" b="0" i="1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+∞</m:t>
                                    </m:r>
                                  </m:e>
                                </m:d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 smtClean="0">
                                        <a:ln>
                                          <a:solidFill>
                                            <a:srgbClr val="6600CC"/>
                                          </a:solidFill>
                                        </a:ln>
                                        <a:solidFill>
                                          <a:srgbClr val="6600CC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rgbClr val="6600CC"/>
                                          </a:solidFill>
                                        </a:ln>
                                        <a:solidFill>
                                          <a:srgbClr val="6600CC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n>
                                              <a:solidFill>
                                                <a:srgbClr val="6600CC"/>
                                              </a:solidFill>
                                            </a:ln>
                                            <a:solidFill>
                                              <a:srgbClr val="6600CC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>
                                            <a:ln>
                                              <a:solidFill>
                                                <a:srgbClr val="6600CC"/>
                                              </a:solidFill>
                                            </a:ln>
                                            <a:solidFill>
                                              <a:srgbClr val="6600CC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>
                                            <a:ln>
                                              <a:solidFill>
                                                <a:srgbClr val="6600CC"/>
                                              </a:solidFill>
                                            </a:ln>
                                            <a:solidFill>
                                              <a:srgbClr val="6600CC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>
                                        <a:ln>
                                          <a:solidFill>
                                            <a:srgbClr val="6600CC"/>
                                          </a:solidFill>
                                        </a:ln>
                                        <a:solidFill>
                                          <a:srgbClr val="6600CC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n>
                                      <a:solidFill>
                                        <a:srgbClr val="6600CC"/>
                                      </a:solidFill>
                                    </a:ln>
                                    <a:solidFill>
                                      <a:srgbClr val="6600CC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ru-RU" sz="2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 при </m:t>
                                </m:r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en-US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sz="2800" b="0" i="1">
                                    <a:ln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80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ln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</a:ln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                      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800" dirty="0" smtClean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65" name="Прямоугольник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046" y="18879"/>
                  <a:ext cx="8146654" cy="118808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Прямоугольник 65"/>
            <p:cNvSpPr/>
            <p:nvPr/>
          </p:nvSpPr>
          <p:spPr>
            <a:xfrm rot="10800000">
              <a:off x="174204" y="147013"/>
              <a:ext cx="8820000" cy="1098000"/>
            </a:xfrm>
            <a:prstGeom prst="rect">
              <a:avLst/>
            </a:prstGeom>
            <a:noFill/>
            <a:ln w="44450" cmpd="dbl">
              <a:solidFill>
                <a:srgbClr val="078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336828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88" grpId="0"/>
      <p:bldP spid="89" grpId="0"/>
      <p:bldP spid="85" grpId="0" animBg="1"/>
      <p:bldP spid="93" grpId="0" animBg="1"/>
      <p:bldP spid="92" grpId="0"/>
      <p:bldP spid="95" grpId="0"/>
      <p:bldP spid="96" grpId="0"/>
      <p:bldP spid="97" grpId="0"/>
      <p:bldP spid="98" grpId="0"/>
      <p:bldP spid="101" grpId="0"/>
      <p:bldP spid="100" grpId="0"/>
      <p:bldP spid="108" grpId="1"/>
      <p:bldP spid="52" grpId="1" animBg="1"/>
      <p:bldP spid="53" grpId="1" animBg="1"/>
      <p:bldP spid="54" grpId="1" animBg="1"/>
      <p:bldP spid="55" grpId="0" animBg="1"/>
      <p:bldP spid="58" grpId="0" animBg="1"/>
      <p:bldP spid="62" grpId="0" animBg="1"/>
      <p:bldP spid="63" grpId="0"/>
      <p:bldP spid="68" grpId="1"/>
      <p:bldP spid="69" grpId="0"/>
      <p:bldP spid="70" grpId="0"/>
      <p:bldP spid="71" grpId="0"/>
      <p:bldP spid="73" grpId="0"/>
      <p:bldP spid="76" grpId="0"/>
      <p:bldP spid="80" grpId="0"/>
      <p:bldP spid="82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253047" cy="6876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1817" y="2198914"/>
            <a:ext cx="8992183" cy="4494463"/>
          </a:xfrm>
          <a:prstGeom prst="rect">
            <a:avLst/>
          </a:prstGeom>
          <a:solidFill>
            <a:srgbClr val="F7FDFF"/>
          </a:solidFill>
          <a:ln w="44450" cmpd="dbl">
            <a:solidFill>
              <a:srgbClr val="078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64432" y="2210279"/>
                <a:ext cx="24275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u="sng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Решение.</m:t>
                      </m:r>
                    </m:oMath>
                  </m:oMathPara>
                </a14:m>
                <a:endParaRPr lang="ru-RU" sz="2800" u="sng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32" y="2210279"/>
                <a:ext cx="242751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850607" y="3286635"/>
                <a:ext cx="5965336" cy="95692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607" y="3286635"/>
                <a:ext cx="5965336" cy="956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-2177" y="235"/>
            <a:ext cx="9266110" cy="2024508"/>
          </a:xfrm>
          <a:prstGeom prst="rect">
            <a:avLst/>
          </a:prstGeom>
          <a:solidFill>
            <a:srgbClr val="049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5319" y="111318"/>
                <a:ext cx="9120236" cy="1829732"/>
              </a:xfrm>
              <a:prstGeom prst="rect">
                <a:avLst/>
              </a:prstGeom>
              <a:ln w="44450" cmpd="dbl">
                <a:solidFill>
                  <a:schemeClr val="bg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№2. </m:t>
                      </m:r>
                      <m:r>
                        <a:rPr lang="ru-RU" sz="28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Найдите все</m:t>
                      </m:r>
                      <m:r>
                        <a:rPr lang="ru-RU" sz="28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 значения параметра </m:t>
                      </m:r>
                      <m:r>
                        <a:rPr lang="en-US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𝑎</m:t>
                      </m:r>
                      <m:r>
                        <a:rPr lang="ru-RU" sz="28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 при каждом из </m:t>
                      </m:r>
                    </m:oMath>
                  </m:oMathPara>
                </a14:m>
                <a:endParaRPr lang="ru-RU" sz="28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1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</a:rPr>
                        <m:t>к</m:t>
                      </m:r>
                      <m:r>
                        <a:rPr lang="ru-RU" sz="28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оторых уравнение  </m:t>
                      </m:r>
                      <m:f>
                        <m:fPr>
                          <m:ctrlPr>
                            <a:rPr lang="ru-RU" sz="28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ru-RU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mbria Math"/>
                        </a:rPr>
                        <m:t>=1</m:t>
                      </m:r>
                      <m:r>
                        <a:rPr lang="en-US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mbria Math"/>
                        </a:rPr>
                        <m:t>имеет</m:t>
                      </m:r>
                      <m:r>
                        <a:rPr lang="en-US" sz="28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8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mbria Math"/>
                        </a:rPr>
                        <m:t>ровно один корень.</m:t>
                      </m:r>
                    </m:oMath>
                  </m:oMathPara>
                </a14:m>
                <a:endParaRPr lang="ru-RU" sz="2800" b="1" i="1" dirty="0"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9" y="111318"/>
                <a:ext cx="9120236" cy="1829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44450" cmpd="dbl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534922" y="4388774"/>
                <a:ext cx="6781795" cy="95692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922" y="4388774"/>
                <a:ext cx="6781795" cy="9569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53151" y="5486151"/>
                <a:ext cx="3797085" cy="101784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51" y="5486151"/>
                <a:ext cx="3797085" cy="10178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378190" y="5587469"/>
                <a:ext cx="4341370" cy="9115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=0             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≠0,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≠3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≠−3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190" y="5587469"/>
                <a:ext cx="4341370" cy="9115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1951347" y="2679069"/>
            <a:ext cx="67682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u="sng" dirty="0" smtClean="0">
                <a:ln>
                  <a:solidFill>
                    <a:srgbClr val="0486A4"/>
                  </a:solidFill>
                </a:ln>
                <a:solidFill>
                  <a:srgbClr val="0486A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Координатно-параметрический метод.</a:t>
            </a:r>
            <a:endParaRPr lang="ru-RU" sz="2600" u="sng" dirty="0">
              <a:ln>
                <a:solidFill>
                  <a:srgbClr val="0486A4"/>
                </a:solidFill>
              </a:ln>
              <a:solidFill>
                <a:srgbClr val="0486A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777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56" grpId="0"/>
      <p:bldP spid="17" grpId="0"/>
      <p:bldP spid="18" grpId="0"/>
      <p:bldP spid="1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" y="-18085"/>
            <a:ext cx="9139938" cy="6858000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00872" y="1530259"/>
            <a:ext cx="5189585" cy="5202747"/>
          </a:xfrm>
          <a:prstGeom prst="rect">
            <a:avLst/>
          </a:prstGeom>
          <a:solidFill>
            <a:srgbClr val="F7FDFF"/>
          </a:solidFill>
          <a:ln w="44450" cmpd="dbl">
            <a:solidFill>
              <a:srgbClr val="078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5497291" y="1411549"/>
            <a:ext cx="3684261" cy="4589758"/>
            <a:chOff x="5497291" y="1411549"/>
            <a:chExt cx="3684261" cy="4589758"/>
          </a:xfrm>
        </p:grpSpPr>
        <p:sp>
          <p:nvSpPr>
            <p:cNvPr id="12" name="Text Box 74"/>
            <p:cNvSpPr txBox="1">
              <a:spLocks noChangeArrowheads="1"/>
            </p:cNvSpPr>
            <p:nvPr/>
          </p:nvSpPr>
          <p:spPr bwMode="auto">
            <a:xfrm>
              <a:off x="6262704" y="3328118"/>
              <a:ext cx="21747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ru-RU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5497291" y="1411549"/>
              <a:ext cx="3684261" cy="4589758"/>
              <a:chOff x="5497291" y="1411549"/>
              <a:chExt cx="3684261" cy="4589758"/>
            </a:xfrm>
          </p:grpSpPr>
          <p:sp>
            <p:nvSpPr>
              <p:cNvPr id="9" name="Line 25"/>
              <p:cNvSpPr>
                <a:spLocks noChangeShapeType="1"/>
              </p:cNvSpPr>
              <p:nvPr/>
            </p:nvSpPr>
            <p:spPr bwMode="auto">
              <a:xfrm flipH="1" flipV="1">
                <a:off x="6524829" y="1645307"/>
                <a:ext cx="1870" cy="43560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92558" y="1411549"/>
                    <a:ext cx="358748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ru-RU" sz="240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 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92558" y="1411549"/>
                    <a:ext cx="358748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21216" y="3296484"/>
                    <a:ext cx="360336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24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 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821216" y="3296484"/>
                    <a:ext cx="360336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Line 6"/>
              <p:cNvSpPr>
                <a:spLocks noChangeShapeType="1"/>
              </p:cNvSpPr>
              <p:nvPr/>
            </p:nvSpPr>
            <p:spPr bwMode="auto">
              <a:xfrm flipV="1">
                <a:off x="5497291" y="3414445"/>
                <a:ext cx="350409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Text Box 53"/>
              <p:cNvSpPr txBox="1">
                <a:spLocks noChangeArrowheads="1"/>
              </p:cNvSpPr>
              <p:nvPr/>
            </p:nvSpPr>
            <p:spPr bwMode="auto">
              <a:xfrm>
                <a:off x="6256177" y="2671565"/>
                <a:ext cx="47209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ru-RU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61" name="Text Box 53"/>
              <p:cNvSpPr txBox="1">
                <a:spLocks noChangeArrowheads="1"/>
              </p:cNvSpPr>
              <p:nvPr/>
            </p:nvSpPr>
            <p:spPr bwMode="auto">
              <a:xfrm>
                <a:off x="7030657" y="3413726"/>
                <a:ext cx="47209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ru-RU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7212540" y="334244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16200000">
                <a:off x="6519887" y="2666399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Полилиния 3"/>
          <p:cNvSpPr/>
          <p:nvPr/>
        </p:nvSpPr>
        <p:spPr>
          <a:xfrm>
            <a:off x="5711663" y="2750567"/>
            <a:ext cx="3060000" cy="3006000"/>
          </a:xfrm>
          <a:custGeom>
            <a:avLst/>
            <a:gdLst>
              <a:gd name="connsiteX0" fmla="*/ 2971800 w 2971800"/>
              <a:gd name="connsiteY0" fmla="*/ 3004470 h 3004470"/>
              <a:gd name="connsiteX1" fmla="*/ 2133600 w 2971800"/>
              <a:gd name="connsiteY1" fmla="*/ 685813 h 3004470"/>
              <a:gd name="connsiteX2" fmla="*/ 1458686 w 2971800"/>
              <a:gd name="connsiteY2" fmla="*/ 13 h 3004470"/>
              <a:gd name="connsiteX3" fmla="*/ 772886 w 2971800"/>
              <a:gd name="connsiteY3" fmla="*/ 696698 h 3004470"/>
              <a:gd name="connsiteX4" fmla="*/ 0 w 2971800"/>
              <a:gd name="connsiteY4" fmla="*/ 2993584 h 30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3004470">
                <a:moveTo>
                  <a:pt x="2971800" y="3004470"/>
                </a:moveTo>
                <a:cubicBezTo>
                  <a:pt x="2678793" y="2095513"/>
                  <a:pt x="2385786" y="1186556"/>
                  <a:pt x="2133600" y="685813"/>
                </a:cubicBezTo>
                <a:cubicBezTo>
                  <a:pt x="1881414" y="185070"/>
                  <a:pt x="1685472" y="-1801"/>
                  <a:pt x="1458686" y="13"/>
                </a:cubicBezTo>
                <a:cubicBezTo>
                  <a:pt x="1231900" y="1827"/>
                  <a:pt x="1016000" y="197770"/>
                  <a:pt x="772886" y="696698"/>
                </a:cubicBezTo>
                <a:cubicBezTo>
                  <a:pt x="529772" y="1195626"/>
                  <a:pt x="264886" y="2094605"/>
                  <a:pt x="0" y="2993584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76321" y="34332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595263" y="2636584"/>
            <a:ext cx="3406121" cy="1121565"/>
          </a:xfrm>
          <a:prstGeom prst="line">
            <a:avLst/>
          </a:prstGeom>
          <a:ln w="28575">
            <a:solidFill>
              <a:srgbClr val="66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5791201" y="3197367"/>
            <a:ext cx="3210183" cy="1067351"/>
          </a:xfrm>
          <a:prstGeom prst="line">
            <a:avLst/>
          </a:prstGeom>
          <a:ln w="28575">
            <a:solidFill>
              <a:srgbClr val="00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7644256" y="3036693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090571" y="3952282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09849" y="1590129"/>
                <a:ext cx="405636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Построим в системе </m:t>
                      </m:r>
                      <m:r>
                        <a:rPr lang="en-US" sz="2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𝑎𝑂𝑥</m:t>
                      </m:r>
                      <m:r>
                        <a:rPr lang="ru-RU" sz="2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sz="26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9" y="1590129"/>
                <a:ext cx="4056367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82812" y="2082572"/>
                <a:ext cx="525874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1)</m:t>
                      </m:r>
                      <m:r>
                        <a:rPr lang="ru-RU" sz="2600" b="0" i="1" smtClean="0">
                          <a:latin typeface="Cambria Math"/>
                        </a:rPr>
                        <m:t> график функции </m:t>
                      </m:r>
                      <m:r>
                        <a:rPr lang="en-US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ru-RU" sz="26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6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6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12" y="2082572"/>
                <a:ext cx="5258747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119823" y="5112304"/>
                <a:ext cx="4905445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ru-RU" sz="2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=0</m:t>
                      </m:r>
                      <m:r>
                        <a:rPr lang="ru-RU" sz="2600" b="0" i="1" smtClean="0">
                          <a:latin typeface="Cambria Math"/>
                        </a:rPr>
                        <m:t>, </m:t>
                      </m:r>
                      <m:r>
                        <a:rPr lang="en-US" sz="26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6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6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, </m:t>
                      </m:r>
                      <m:r>
                        <a:rPr lang="en-US" sz="26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6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6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6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600" b="0" i="1" smtClean="0">
                          <a:latin typeface="Cambria Math"/>
                        </a:rPr>
                        <m:t>строим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3" y="5112304"/>
                <a:ext cx="4905445" cy="8440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82812" y="5821278"/>
                <a:ext cx="4526175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пунктирными линиями, т.к.</m:t>
                      </m:r>
                    </m:oMath>
                  </m:oMathPara>
                </a14:m>
                <a:endParaRPr lang="ru-RU" sz="2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≠0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sz="26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2600" b="0" i="1" smtClean="0">
                          <a:latin typeface="Cambria Math"/>
                        </a:rPr>
                        <m:t>;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sz="2600" b="0" i="1" smtClean="0">
                          <a:latin typeface="Cambria Math"/>
                        </a:rPr>
                        <m:t>−</m:t>
                      </m:r>
                      <m:r>
                        <a:rPr lang="en-US" sz="2600" b="0" i="0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12" y="5821278"/>
                <a:ext cx="4526175" cy="8925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7672476" y="3345581"/>
            <a:ext cx="472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 rot="4197062">
                <a:off x="7905337" y="4951673"/>
                <a:ext cx="164493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197062">
                <a:off x="7905337" y="4951673"/>
                <a:ext cx="1644937" cy="3755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6577855" y="5599503"/>
                <a:ext cx="8098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55" y="5599503"/>
                <a:ext cx="80983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Line 25"/>
          <p:cNvSpPr>
            <a:spLocks noChangeShapeType="1"/>
          </p:cNvSpPr>
          <p:nvPr/>
        </p:nvSpPr>
        <p:spPr bwMode="auto">
          <a:xfrm flipH="1" flipV="1">
            <a:off x="6535711" y="1797707"/>
            <a:ext cx="1870" cy="4212000"/>
          </a:xfrm>
          <a:prstGeom prst="line">
            <a:avLst/>
          </a:prstGeom>
          <a:noFill/>
          <a:ln w="22225">
            <a:solidFill>
              <a:schemeClr val="bg1"/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 rot="20378822">
                <a:off x="8210858" y="2105682"/>
                <a:ext cx="9909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b="0" i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n>
                                <a:solidFill>
                                  <a:srgbClr val="7030A0"/>
                                </a:solidFill>
                              </a:ln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ln>
                                <a:solidFill>
                                  <a:srgbClr val="7030A0"/>
                                </a:solidFill>
                              </a:ln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n>
                                <a:solidFill>
                                  <a:srgbClr val="7030A0"/>
                                </a:solidFill>
                              </a:ln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78822">
                <a:off x="8210858" y="2105682"/>
                <a:ext cx="990977" cy="6127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 rot="1229493">
                <a:off x="8072403" y="3530694"/>
                <a:ext cx="120257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29493">
                <a:off x="8072403" y="3530694"/>
                <a:ext cx="1202573" cy="6127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142860" y="2576768"/>
                <a:ext cx="230303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</a:rPr>
                        <m:t>𝑥</m:t>
                      </m:r>
                      <m:r>
                        <a:rPr lang="ru-RU" sz="2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6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0" y="2576768"/>
                <a:ext cx="2303039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153660" y="3442647"/>
                <a:ext cx="4908973" cy="84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=−1+2=1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0" y="3442647"/>
                <a:ext cx="4908973" cy="8414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121761" y="4222138"/>
                <a:ext cx="44307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  <m:r>
                            <a:rPr lang="ru-RU" sz="2600" b="0" i="1" smtClean="0">
                              <a:latin typeface="Cambria Math"/>
                            </a:rPr>
                            <m:t>;1</m:t>
                          </m:r>
                        </m:e>
                      </m:d>
                      <m:r>
                        <a:rPr lang="ru-RU" sz="2600" b="0" i="1" smtClean="0">
                          <a:latin typeface="Cambria Math"/>
                        </a:rPr>
                        <m:t>−вершина параболы.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" y="4222138"/>
                <a:ext cx="4430700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75518" y="3075301"/>
                <a:ext cx="511493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=0;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=2−нули функции;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8" y="3075301"/>
                <a:ext cx="5114939" cy="4924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Овал 44"/>
          <p:cNvSpPr/>
          <p:nvPr/>
        </p:nvSpPr>
        <p:spPr>
          <a:xfrm>
            <a:off x="6487115" y="337844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70351" y="62500"/>
                <a:ext cx="8963035" cy="1240853"/>
              </a:xfrm>
              <a:prstGeom prst="rect">
                <a:avLst/>
              </a:prstGeom>
              <a:ln w="44450" cmpd="dbl">
                <a:solidFill>
                  <a:schemeClr val="bg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endParaRPr lang="ru-RU" sz="800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ru-RU" sz="2800" b="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80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=0             </m:t>
                              </m:r>
                            </m:e>
                            <m:e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≠0, 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≠3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≠−3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en-US" sz="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1" y="62500"/>
                <a:ext cx="8963035" cy="124085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44450" cmpd="dbl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13776" y="4738486"/>
                <a:ext cx="33057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2)</m:t>
                      </m:r>
                      <m:r>
                        <a:rPr lang="ru-RU" sz="2600" b="0" i="1" smtClean="0">
                          <a:latin typeface="Cambria Math"/>
                        </a:rPr>
                        <m:t> графики прямых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6" y="4738486"/>
                <a:ext cx="3305713" cy="4924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25396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 animBg="1"/>
      <p:bldP spid="44" grpId="0" animBg="1"/>
      <p:bldP spid="46" grpId="0" animBg="1"/>
      <p:bldP spid="57" grpId="0"/>
      <p:bldP spid="64" grpId="0"/>
      <p:bldP spid="65" grpId="0"/>
      <p:bldP spid="66" grpId="0"/>
      <p:bldP spid="67" grpId="0"/>
      <p:bldP spid="33" grpId="0"/>
      <p:bldP spid="34" grpId="0"/>
      <p:bldP spid="70" grpId="0" animBg="1"/>
      <p:bldP spid="35" grpId="0"/>
      <p:bldP spid="72" grpId="0"/>
      <p:bldP spid="73" grpId="0"/>
      <p:bldP spid="75" grpId="0"/>
      <p:bldP spid="76" grpId="0"/>
      <p:bldP spid="47" grpId="0"/>
      <p:bldP spid="45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" y="-18085"/>
            <a:ext cx="9139938" cy="6858000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5443464" y="5845399"/>
            <a:ext cx="3209439" cy="926796"/>
          </a:xfrm>
          <a:prstGeom prst="rect">
            <a:avLst/>
          </a:prstGeom>
          <a:solidFill>
            <a:srgbClr val="F7FDFF"/>
          </a:solidFill>
          <a:ln w="44450" cmpd="dbl">
            <a:solidFill>
              <a:srgbClr val="078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4746" y="1569448"/>
            <a:ext cx="5080487" cy="5202747"/>
          </a:xfrm>
          <a:prstGeom prst="rect">
            <a:avLst/>
          </a:prstGeom>
          <a:solidFill>
            <a:srgbClr val="F7FDFF"/>
          </a:solidFill>
          <a:ln w="44450" cmpd="dbl">
            <a:solidFill>
              <a:srgbClr val="078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5791201" y="3203201"/>
            <a:ext cx="3210183" cy="1067351"/>
          </a:xfrm>
          <a:prstGeom prst="line">
            <a:avLst/>
          </a:prstGeom>
          <a:ln w="28575">
            <a:solidFill>
              <a:srgbClr val="00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595263" y="2642418"/>
            <a:ext cx="3406121" cy="1121565"/>
          </a:xfrm>
          <a:prstGeom prst="line">
            <a:avLst/>
          </a:prstGeom>
          <a:ln w="28575">
            <a:solidFill>
              <a:srgbClr val="66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>
            <a:off x="6519887" y="2669316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671465" y="2741315"/>
            <a:ext cx="2772000" cy="1"/>
          </a:xfrm>
          <a:prstGeom prst="line">
            <a:avLst/>
          </a:prstGeom>
          <a:ln w="28575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5711663" y="2767552"/>
            <a:ext cx="3060000" cy="3006000"/>
          </a:xfrm>
          <a:custGeom>
            <a:avLst/>
            <a:gdLst>
              <a:gd name="connsiteX0" fmla="*/ 2971800 w 2971800"/>
              <a:gd name="connsiteY0" fmla="*/ 3004470 h 3004470"/>
              <a:gd name="connsiteX1" fmla="*/ 2133600 w 2971800"/>
              <a:gd name="connsiteY1" fmla="*/ 685813 h 3004470"/>
              <a:gd name="connsiteX2" fmla="*/ 1458686 w 2971800"/>
              <a:gd name="connsiteY2" fmla="*/ 13 h 3004470"/>
              <a:gd name="connsiteX3" fmla="*/ 772886 w 2971800"/>
              <a:gd name="connsiteY3" fmla="*/ 696698 h 3004470"/>
              <a:gd name="connsiteX4" fmla="*/ 0 w 2971800"/>
              <a:gd name="connsiteY4" fmla="*/ 2993584 h 30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3004470">
                <a:moveTo>
                  <a:pt x="2971800" y="3004470"/>
                </a:moveTo>
                <a:cubicBezTo>
                  <a:pt x="2678793" y="2095513"/>
                  <a:pt x="2385786" y="1186556"/>
                  <a:pt x="2133600" y="685813"/>
                </a:cubicBezTo>
                <a:cubicBezTo>
                  <a:pt x="1881414" y="185070"/>
                  <a:pt x="1685472" y="-1801"/>
                  <a:pt x="1458686" y="13"/>
                </a:cubicBezTo>
                <a:cubicBezTo>
                  <a:pt x="1231900" y="1827"/>
                  <a:pt x="1016000" y="197770"/>
                  <a:pt x="772886" y="696698"/>
                </a:cubicBezTo>
                <a:cubicBezTo>
                  <a:pt x="529772" y="1195626"/>
                  <a:pt x="264886" y="2094605"/>
                  <a:pt x="0" y="2993584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H="1" flipV="1">
            <a:off x="6524829" y="1651140"/>
            <a:ext cx="8143" cy="412241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9"/>
              <p:cNvSpPr txBox="1">
                <a:spLocks noChangeArrowheads="1"/>
              </p:cNvSpPr>
              <p:nvPr/>
            </p:nvSpPr>
            <p:spPr bwMode="auto">
              <a:xfrm>
                <a:off x="6203709" y="1417383"/>
                <a:ext cx="3587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709" y="1417383"/>
                <a:ext cx="3587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3"/>
              <p:cNvSpPr txBox="1">
                <a:spLocks noChangeArrowheads="1"/>
              </p:cNvSpPr>
              <p:nvPr/>
            </p:nvSpPr>
            <p:spPr bwMode="auto">
              <a:xfrm>
                <a:off x="8821216" y="3302318"/>
                <a:ext cx="3603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1216" y="3302318"/>
                <a:ext cx="36033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6262704" y="3333952"/>
            <a:ext cx="2174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V="1">
            <a:off x="5497291" y="3420279"/>
            <a:ext cx="350409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6255139" y="2664189"/>
            <a:ext cx="472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7039808" y="3406077"/>
            <a:ext cx="472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76321" y="34390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15457" y="3348279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672230" y="3414096"/>
            <a:ext cx="30600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6487115" y="338427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60754" y="2713552"/>
            <a:ext cx="108000" cy="108000"/>
          </a:xfrm>
          <a:prstGeom prst="ellipse">
            <a:avLst/>
          </a:prstGeom>
          <a:solidFill>
            <a:srgbClr val="33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833207" y="3377165"/>
            <a:ext cx="108000" cy="108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5704123" y="3085640"/>
            <a:ext cx="2736000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7644256" y="3042527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697174" y="3042527"/>
            <a:ext cx="108000" cy="108000"/>
          </a:xfrm>
          <a:prstGeom prst="ellipse">
            <a:avLst/>
          </a:prstGeom>
          <a:solidFill>
            <a:srgbClr val="00FF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720860" y="4012117"/>
            <a:ext cx="2932044" cy="0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8090571" y="3958116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232096" y="3956735"/>
            <a:ext cx="108000" cy="108000"/>
          </a:xfrm>
          <a:prstGeom prst="ellipse">
            <a:avLst/>
          </a:prstGeom>
          <a:solidFill>
            <a:srgbClr val="FF66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7661590" y="3387809"/>
            <a:ext cx="472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82429" y="1492146"/>
                <a:ext cx="482895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Прямые </m:t>
                      </m:r>
                      <m:r>
                        <a:rPr lang="en-US" sz="2600" b="0" i="1" smtClean="0">
                          <a:latin typeface="Cambria Math"/>
                        </a:rPr>
                        <m:t>𝑎</m:t>
                      </m:r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600" b="0" i="1" smtClean="0">
                          <a:latin typeface="Cambria Math"/>
                        </a:rPr>
                        <m:t> должны иметь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9" y="1492146"/>
                <a:ext cx="4828951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90328" y="1840479"/>
                <a:ext cx="511229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с построенным графиком ровно</m:t>
                      </m:r>
                    </m:oMath>
                  </m:oMathPara>
                </a14:m>
                <a:endParaRPr lang="ru-RU" sz="2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одну общую точку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8" y="1840479"/>
                <a:ext cx="5112297" cy="892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59572" y="2511414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ru-RU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72" y="2511414"/>
                <a:ext cx="56778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191984" y="2835796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(2)</m:t>
                      </m:r>
                    </m:oMath>
                  </m:oMathPara>
                </a14:m>
                <a:endParaRPr lang="ru-RU" dirty="0">
                  <a:ln>
                    <a:solidFill>
                      <a:srgbClr val="00FFFF"/>
                    </a:solidFill>
                  </a:ln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984" y="2835796"/>
                <a:ext cx="56778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171548" y="3208260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(3)</m:t>
                      </m:r>
                    </m:oMath>
                  </m:oMathPara>
                </a14:m>
                <a:endParaRPr lang="ru-RU" dirty="0">
                  <a:ln>
                    <a:solidFill>
                      <a:srgbClr val="00FF00"/>
                    </a:solidFill>
                  </a:ln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48" y="3208260"/>
                <a:ext cx="56778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205819" y="3812046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FF66FF"/>
                            </a:solidFill>
                          </a:ln>
                          <a:solidFill>
                            <a:srgbClr val="FF66FF"/>
                          </a:solidFill>
                          <a:latin typeface="Cambria Math"/>
                          <a:ea typeface="Cambria Math"/>
                        </a:rPr>
                        <m:t>(4)</m:t>
                      </m:r>
                    </m:oMath>
                  </m:oMathPara>
                </a14:m>
                <a:endParaRPr lang="ru-RU" dirty="0">
                  <a:ln>
                    <a:solidFill>
                      <a:srgbClr val="FF66FF"/>
                    </a:solidFill>
                  </a:ln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819" y="3812046"/>
                <a:ext cx="56778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 rot="4197062">
                <a:off x="7905337" y="4951673"/>
                <a:ext cx="164493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ru-RU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b="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197062">
                <a:off x="7905337" y="4951673"/>
                <a:ext cx="1644937" cy="3755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 rot="20378822">
                <a:off x="8210858" y="2105682"/>
                <a:ext cx="9909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b="0" i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n>
                                <a:solidFill>
                                  <a:srgbClr val="7030A0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ln>
                                <a:solidFill>
                                  <a:srgbClr val="7030A0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n>
                                <a:solidFill>
                                  <a:srgbClr val="7030A0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ln>
                    <a:solidFill>
                      <a:srgbClr val="7030A0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78822">
                <a:off x="8210858" y="2105682"/>
                <a:ext cx="990977" cy="6127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 rot="1229493">
                <a:off x="8072403" y="3530694"/>
                <a:ext cx="120257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29493">
                <a:off x="8072403" y="3530694"/>
                <a:ext cx="1202573" cy="6127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32986" y="2626872"/>
                <a:ext cx="366959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Таких прямых четыре.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86" y="2626872"/>
                <a:ext cx="3669594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24136" y="3019175"/>
                <a:ext cx="489319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600" b="0" i="1" smtClean="0">
                        <a:latin typeface="Cambria Math"/>
                      </a:rPr>
                      <m:t>Найдем все </m:t>
                    </m:r>
                    <m:sSub>
                      <m:sSubPr>
                        <m:ctrlPr>
                          <a:rPr lang="ru-RU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600" b="0" i="1" smtClean="0">
                        <a:latin typeface="Cambria Math"/>
                      </a:rPr>
                      <m:t>, решив системы</m:t>
                    </m:r>
                  </m:oMath>
                </a14:m>
                <a:r>
                  <a:rPr lang="ru-RU" sz="2600" dirty="0" smtClean="0"/>
                  <a:t>:</a:t>
                </a:r>
                <a:endParaRPr lang="ru-RU" sz="26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36" y="3019175"/>
                <a:ext cx="4893199" cy="492443"/>
              </a:xfrm>
              <a:prstGeom prst="rect">
                <a:avLst/>
              </a:prstGeom>
              <a:blipFill rotWithShape="1">
                <a:blip r:embed="rId16"/>
                <a:stretch>
                  <a:fillRect t="-9877" r="-1245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12694" y="3456118"/>
                <a:ext cx="4341370" cy="814710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600" b="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ru-RU" sz="2600" i="1">
                                  <a:latin typeface="Cambria Math"/>
                                  <a:ea typeface="Cambria Math"/>
                                </a:rPr>
                                <m:t>=1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i="1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4" y="3456118"/>
                <a:ext cx="4341370" cy="8147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3149350" y="3787919"/>
                <a:ext cx="148034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6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6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6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50" y="3787919"/>
                <a:ext cx="1480342" cy="4924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3014" y="4240344"/>
                <a:ext cx="4341370" cy="814710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smtClean="0">
                              <a:ln>
                                <a:solidFill>
                                  <a:srgbClr val="00FFFF"/>
                                </a:solidFill>
                              </a:ln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rgbClr val="00FFFF"/>
                                </a:solidFill>
                              </a:ln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ru-RU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ru-RU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4" y="4240344"/>
                <a:ext cx="4341370" cy="8147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3138161" y="4323780"/>
                <a:ext cx="1965731" cy="826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600" b="0" i="1" smtClean="0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600" i="0" smtClean="0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ru-RU" sz="2600" dirty="0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solidFill>
                                    <a:srgbClr val="00FFFF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600" b="0" i="1" smtClean="0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=5/9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600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161" y="4323780"/>
                <a:ext cx="1965731" cy="82689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104734" y="5038638"/>
                <a:ext cx="4341370" cy="814710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ru-RU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0   </m:t>
                              </m:r>
                              <m:r>
                                <a:rPr lang="ru-RU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4" y="5038638"/>
                <a:ext cx="4341370" cy="8147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3163418" y="5360905"/>
                <a:ext cx="148034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600" b="0" i="1" smtClean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600" b="0" i="1" smtClean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600" dirty="0">
                  <a:ln>
                    <a:solidFill>
                      <a:srgbClr val="00FF00"/>
                    </a:solidFill>
                  </a:ln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18" y="5360905"/>
                <a:ext cx="1480342" cy="49244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104734" y="5823042"/>
                <a:ext cx="4341370" cy="814710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smtClean="0">
                              <a:ln>
                                <a:solidFill>
                                  <a:srgbClr val="FF66FF"/>
                                </a:solidFill>
                              </a:ln>
                              <a:solidFill>
                                <a:srgbClr val="FF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n>
                                <a:solidFill>
                                  <a:srgbClr val="FF66FF"/>
                                </a:solidFill>
                              </a:ln>
                              <a:solidFill>
                                <a:srgbClr val="FF66FF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ru-RU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ru-RU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4" y="5823042"/>
                <a:ext cx="4341370" cy="8147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3093609" y="5906478"/>
                <a:ext cx="2214196" cy="826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1" i="1" smtClean="0">
                                  <a:solidFill>
                                    <a:srgbClr val="FF66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600" b="0" i="1" smtClean="0">
                                  <a:ln>
                                    <a:solidFill>
                                      <a:srgbClr val="FF66FF"/>
                                    </a:solidFill>
                                  </a:ln>
                                  <a:solidFill>
                                    <a:srgbClr val="FF66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n>
                                    <a:solidFill>
                                      <a:srgbClr val="FF66FF"/>
                                    </a:solidFill>
                                  </a:ln>
                                  <a:solidFill>
                                    <a:srgbClr val="FF66FF"/>
                                  </a:solidFill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600" i="0" smtClean="0">
                                  <a:ln>
                                    <a:solidFill>
                                      <a:srgbClr val="FF66FF"/>
                                    </a:solidFill>
                                  </a:ln>
                                  <a:solidFill>
                                    <a:srgbClr val="FF66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600" i="0" smtClean="0">
                                  <a:ln>
                                    <a:solidFill>
                                      <a:srgbClr val="FF66FF"/>
                                    </a:solidFill>
                                  </a:ln>
                                  <a:solidFill>
                                    <a:srgbClr val="FF66FF"/>
                                  </a:solidFill>
                                  <a:latin typeface="Cambria Math"/>
                                  <a:ea typeface="Cambria Math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 sz="2600" i="0" smtClean="0">
                                  <a:ln>
                                    <a:solidFill>
                                      <a:srgbClr val="FF66FF"/>
                                    </a:solidFill>
                                  </a:ln>
                                  <a:solidFill>
                                    <a:srgbClr val="FF66FF"/>
                                  </a:solidFill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ru-RU" sz="2600" dirty="0">
                                  <a:ln>
                                    <a:solidFill>
                                      <a:srgbClr val="FF66FF"/>
                                    </a:solidFill>
                                  </a:ln>
                                  <a:solidFill>
                                    <a:srgbClr val="FF66FF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600" b="0" i="1" smtClean="0">
                                  <a:ln>
                                    <a:solidFill>
                                      <a:srgbClr val="FF66FF"/>
                                    </a:solidFill>
                                  </a:ln>
                                  <a:solidFill>
                                    <a:srgbClr val="FF66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n>
                                    <a:solidFill>
                                      <a:srgbClr val="FF66FF"/>
                                    </a:solidFill>
                                  </a:ln>
                                  <a:solidFill>
                                    <a:srgbClr val="FF66FF"/>
                                  </a:solidFill>
                                  <a:latin typeface="Cambria Math"/>
                                  <a:ea typeface="Cambria Math"/>
                                </a:rPr>
                                <m:t>=−7/9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600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609" y="5906478"/>
                <a:ext cx="2214196" cy="826893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4081837" y="4445391"/>
            <a:ext cx="144000" cy="180000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4045018" y="6017788"/>
            <a:ext cx="144000" cy="180000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7442309" y="2425978"/>
                <a:ext cx="819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09" y="2425978"/>
                <a:ext cx="819455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120802" y="2646301"/>
                <a:ext cx="81624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n>
                                <a:solidFill>
                                  <a:srgbClr val="00FFFF"/>
                                </a:solidFill>
                              </a:ln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>
                              <a:ln>
                                <a:solidFill>
                                  <a:srgbClr val="00FFFF"/>
                                </a:solidFill>
                              </a:ln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1" smtClean="0">
                              <a:ln>
                                <a:solidFill>
                                  <a:srgbClr val="00FFFF"/>
                                </a:solidFill>
                              </a:ln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i="1" dirty="0" smtClean="0">
                  <a:ln>
                    <a:solidFill>
                      <a:srgbClr val="00FFFF"/>
                    </a:solidFill>
                  </a:ln>
                  <a:solidFill>
                    <a:srgbClr val="00FFFF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802" y="2646301"/>
                <a:ext cx="816249" cy="61831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876321" y="3110595"/>
                <a:ext cx="819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>
                  <a:ln>
                    <a:solidFill>
                      <a:srgbClr val="00FF00"/>
                    </a:solidFill>
                  </a:ln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21" y="3110595"/>
                <a:ext cx="819455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126784" y="3553002"/>
                <a:ext cx="102784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FF66FF"/>
                            </a:solidFill>
                          </a:ln>
                          <a:solidFill>
                            <a:srgbClr val="FF66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n>
                            <a:solidFill>
                              <a:srgbClr val="FF66FF"/>
                            </a:solidFill>
                          </a:ln>
                          <a:solidFill>
                            <a:srgbClr val="FF66FF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n>
                                <a:solidFill>
                                  <a:srgbClr val="FF66FF"/>
                                </a:solidFill>
                              </a:ln>
                              <a:solidFill>
                                <a:srgbClr val="FF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ln>
                                <a:solidFill>
                                  <a:srgbClr val="FF66FF"/>
                                </a:solidFill>
                              </a:ln>
                              <a:solidFill>
                                <a:srgbClr val="FF66FF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b="0" i="1" smtClean="0">
                              <a:ln>
                                <a:solidFill>
                                  <a:srgbClr val="FF66FF"/>
                                </a:solidFill>
                              </a:ln>
                              <a:solidFill>
                                <a:srgbClr val="FF66FF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i="1" dirty="0" smtClean="0">
                  <a:ln>
                    <a:solidFill>
                      <a:srgbClr val="FF66FF"/>
                    </a:solidFill>
                  </a:ln>
                  <a:solidFill>
                    <a:srgbClr val="FF66FF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84" y="3553002"/>
                <a:ext cx="1027845" cy="61087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5336825" y="5871129"/>
                <a:ext cx="3382272" cy="852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Ответ: −</m:t>
                      </m:r>
                      <m:f>
                        <m:fPr>
                          <m:ctrlPr>
                            <a:rPr lang="ru-RU" sz="26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6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26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ru-RU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;  0;  </m:t>
                      </m:r>
                      <m:f>
                        <m:fPr>
                          <m:ctrlPr>
                            <a:rPr lang="en-US" sz="26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6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ru-RU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n-US" sz="26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26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25" y="5871129"/>
                <a:ext cx="3382272" cy="85222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55415" y="62501"/>
                <a:ext cx="8886135" cy="1240853"/>
              </a:xfrm>
              <a:prstGeom prst="rect">
                <a:avLst/>
              </a:prstGeom>
              <a:ln w="44450" cmpd="dbl">
                <a:solidFill>
                  <a:schemeClr val="bg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endParaRPr lang="ru-RU" sz="800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ru-RU" sz="28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ru-RU" sz="2800" b="0" i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80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=0             </m:t>
                              </m:r>
                            </m:e>
                            <m:e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≠0, 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≠3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≠−3</m:t>
                              </m:r>
                              <m:r>
                                <a:rPr lang="en-US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en-US" sz="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15" y="62501"/>
                <a:ext cx="8886135" cy="124085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 w="44450" cmpd="dbl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33130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1" grpId="0"/>
      <p:bldP spid="47" grpId="0" animBg="1"/>
      <p:bldP spid="48" grpId="0" animBg="1"/>
      <p:bldP spid="50" grpId="0" animBg="1"/>
      <p:bldP spid="52" grpId="0" animBg="1"/>
      <p:bldP spid="35" grpId="0"/>
      <p:bldP spid="38" grpId="0"/>
      <p:bldP spid="2" grpId="0"/>
      <p:bldP spid="39" grpId="0"/>
      <p:bldP spid="40" grpId="0"/>
      <p:bldP spid="43" grpId="0"/>
      <p:bldP spid="54" grpId="0"/>
      <p:bldP spid="56" grpId="0"/>
      <p:bldP spid="58" grpId="0"/>
      <p:bldP spid="59" grpId="0"/>
      <p:bldP spid="63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57" grpId="0"/>
      <p:bldP spid="8" grpId="0"/>
      <p:bldP spid="15" grpId="0"/>
      <p:bldP spid="16" grpId="0"/>
      <p:bldP spid="6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1721</Words>
  <Application>Microsoft Office PowerPoint</Application>
  <PresentationFormat>Экран (4:3)</PresentationFormat>
  <Paragraphs>154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144</cp:revision>
  <dcterms:created xsi:type="dcterms:W3CDTF">2013-11-19T05:52:05Z</dcterms:created>
  <dcterms:modified xsi:type="dcterms:W3CDTF">2017-06-13T12:23:00Z</dcterms:modified>
</cp:coreProperties>
</file>