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6" r:id="rId5"/>
    <p:sldId id="259" r:id="rId6"/>
    <p:sldId id="277" r:id="rId7"/>
    <p:sldId id="261" r:id="rId8"/>
    <p:sldId id="263" r:id="rId9"/>
    <p:sldId id="264" r:id="rId10"/>
    <p:sldId id="265" r:id="rId11"/>
    <p:sldId id="278" r:id="rId12"/>
    <p:sldId id="266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00216BB-A9AE-46C6-A282-5247CCFE3D44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6B00D34-34B7-4008-AD06-179D536DEC7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www.history.ttfn.ru/spartak/monument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>
            <a:normAutofit/>
          </a:bodyPr>
          <a:lstStyle/>
          <a:p>
            <a:r>
              <a:rPr lang="ru-RU" dirty="0" smtClean="0"/>
              <a:t>Восстание Спартака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57884" y="1500174"/>
            <a:ext cx="2981316" cy="2928958"/>
          </a:xfrm>
        </p:spPr>
        <p:txBody>
          <a:bodyPr>
            <a:normAutofit lnSpcReduction="10000"/>
          </a:bodyPr>
          <a:lstStyle/>
          <a:p>
            <a:r>
              <a:rPr lang="ru-RU" sz="32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Мужественная и почетная смерть</a:t>
            </a:r>
            <a:br>
              <a:rPr lang="ru-RU" sz="32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ru-RU" sz="32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Лучше постыдной и гнусной жизни</a:t>
            </a:r>
            <a:r>
              <a:rPr lang="ru-RU" sz="24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</a:t>
            </a:r>
            <a:endParaRPr lang="ru-RU" dirty="0"/>
          </a:p>
        </p:txBody>
      </p:sp>
      <p:pic>
        <p:nvPicPr>
          <p:cNvPr id="55298" name="Picture 2" descr="https://www.film.ru/sites/default/files/movies/posters/Spartacus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5094183" cy="43809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Пользователь\Мои документы\Мои рисунки\карты для 5 кл\карта спарта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85704"/>
            <a:ext cx="6030398" cy="657229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/>
          <a:lstStyle/>
          <a:p>
            <a:r>
              <a:rPr lang="ru-RU" b="1" i="1" dirty="0" smtClean="0">
                <a:solidFill>
                  <a:srgbClr val="003300"/>
                </a:solidFill>
              </a:rPr>
              <a:t>Как вы думаете, а могли ли они одержать победу</a:t>
            </a:r>
            <a:r>
              <a:rPr lang="en-US" b="1" i="1" dirty="0" smtClean="0">
                <a:solidFill>
                  <a:srgbClr val="003300"/>
                </a:solidFill>
              </a:rPr>
              <a:t>?</a:t>
            </a:r>
            <a:endParaRPr lang="ru-RU" dirty="0"/>
          </a:p>
        </p:txBody>
      </p:sp>
      <p:sp>
        <p:nvSpPr>
          <p:cNvPr id="4" name="AutoShape 6" descr="Рисунок2"/>
          <p:cNvSpPr>
            <a:spLocks noChangeArrowheads="1"/>
          </p:cNvSpPr>
          <p:nvPr/>
        </p:nvSpPr>
        <p:spPr bwMode="auto">
          <a:xfrm>
            <a:off x="500034" y="1285860"/>
            <a:ext cx="8064500" cy="5229225"/>
          </a:xfrm>
          <a:prstGeom prst="horizontalScroll">
            <a:avLst>
              <a:gd name="adj" fmla="val 12500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Причины поражения восставших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>
            <a:normAutofit fontScale="85000" lnSpcReduction="20000"/>
          </a:bodyPr>
          <a:lstStyle/>
          <a:p>
            <a:pPr marL="998982" lvl="1" indent="-742950" algn="just" fontAlgn="auto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Плохое вооружение восставших;</a:t>
            </a:r>
          </a:p>
          <a:p>
            <a:pPr marL="998538" lvl="1" indent="-742950" algn="just" fontAlgn="auto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У Спартака не было четкого плана действий;</a:t>
            </a:r>
          </a:p>
          <a:p>
            <a:pPr marL="998982" lvl="1" indent="-742950" algn="just" fontAlgn="auto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Восставших обманули пираты;</a:t>
            </a:r>
          </a:p>
          <a:p>
            <a:pPr marL="998982" lvl="1" indent="-742950" algn="just" fontAlgn="auto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Рим имел огромное военное превосходство </a:t>
            </a:r>
          </a:p>
          <a:p>
            <a:pPr marL="998982" lvl="1" indent="-742950" algn="just">
              <a:spcBef>
                <a:spcPts val="324"/>
              </a:spcBef>
              <a:buNone/>
              <a:defRPr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	над восставшими рабами;</a:t>
            </a:r>
          </a:p>
          <a:p>
            <a:pPr marL="998982" lvl="1" indent="-742950" algn="just" fontAlgn="auto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Среди восставших постоянно возникали </a:t>
            </a:r>
          </a:p>
          <a:p>
            <a:pPr marL="998982" lvl="1" indent="-742950" algn="just">
              <a:spcBef>
                <a:spcPts val="324"/>
              </a:spcBef>
              <a:buNone/>
              <a:defRPr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	разногласия о дальнейших действиях.</a:t>
            </a:r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Установите последовательность событий:</a:t>
            </a:r>
            <a:endParaRPr lang="ru-RU" dirty="0"/>
          </a:p>
        </p:txBody>
      </p:sp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1214414" y="1447800"/>
            <a:ext cx="7719274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Гибель Спартака;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Поход рабов на север Италии;</a:t>
            </a:r>
          </a:p>
          <a:p>
            <a:pPr marL="342900" indent="-342900">
              <a:buAutoNum type="arabicPeriod"/>
            </a:pPr>
            <a:r>
              <a:rPr lang="ru-RU" dirty="0" smtClean="0"/>
              <a:t>Бегство рабов из гладиаторской школы;</a:t>
            </a:r>
          </a:p>
          <a:p>
            <a:pPr marL="342900" indent="-342900">
              <a:buAutoNum type="arabicPeriod"/>
            </a:pPr>
            <a:r>
              <a:rPr lang="ru-RU" dirty="0" smtClean="0"/>
              <a:t>Создание укреплений Красса;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Поход восставших на юг;</a:t>
            </a:r>
          </a:p>
          <a:p>
            <a:pPr marL="342900" indent="-342900">
              <a:buAutoNum type="arabicPeriod"/>
            </a:pPr>
            <a:r>
              <a:rPr lang="ru-RU" dirty="0" smtClean="0"/>
              <a:t>Создание лагеря на горе Везувий;</a:t>
            </a:r>
          </a:p>
          <a:p>
            <a:pPr marL="342900" indent="-342900">
              <a:buAutoNum type="arabicPeriod"/>
            </a:pPr>
            <a:r>
              <a:rPr lang="ru-RU" dirty="0" smtClean="0"/>
              <a:t>Битва у города </a:t>
            </a:r>
            <a:r>
              <a:rPr lang="ru-RU" dirty="0" err="1" smtClean="0"/>
              <a:t>Мутина</a:t>
            </a:r>
            <a:r>
              <a:rPr lang="ru-RU" dirty="0" smtClean="0"/>
              <a:t>.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Проверь: 3, 6, 1, 7, 5, 4, 2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Задание № 1.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Выберите правильный ответ.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Причины восстания: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а) скопление массы рабов;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б) римские легионы поддержали рабов;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в) жестокое обращение с рабами.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Задание № 2.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Впишите недостающие слова.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 родом из Фракии, предводитель восставших. Лагерь ___ устроили на вершине вулкана _____________ . Цель восстания _________________ .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Мне понравилось на уроке ……….</a:t>
            </a:r>
          </a:p>
          <a:p>
            <a:r>
              <a:rPr lang="ru-RU" dirty="0" smtClean="0">
                <a:latin typeface="Comic Sans MS" pitchFamily="66" charset="0"/>
              </a:rPr>
              <a:t>Мне было интересно узнать о …...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447800"/>
            <a:ext cx="7647836" cy="4800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1.Прочитать параграф 51, ответить на вопросы после параграфа.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2.По желанию: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а)составить рассказ от имени гладиатора (о бегстве из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Капуи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 победе у подножия Везувия;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прорыве рабами укреплений Красса (на выбор); </a:t>
            </a:r>
          </a:p>
          <a:p>
            <a:r>
              <a:rPr lang="ru-RU" i="1" dirty="0" smtClean="0"/>
              <a:t>.</a:t>
            </a:r>
            <a:r>
              <a:rPr lang="ru-RU" b="1" dirty="0" smtClean="0"/>
              <a:t>б)нарисовать рисунок “Восстание Спартака”.</a:t>
            </a:r>
          </a:p>
          <a:p>
            <a:endParaRPr lang="ru-RU" dirty="0"/>
          </a:p>
        </p:txBody>
      </p:sp>
    </p:spTree>
  </p:cSld>
  <p:clrMapOvr>
    <a:masterClrMapping/>
  </p:clrMapOvr>
  <p:transition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0" y="285728"/>
            <a:ext cx="4004498" cy="2511420"/>
          </a:xfrm>
        </p:spPr>
        <p:txBody>
          <a:bodyPr>
            <a:normAutofit/>
          </a:bodyPr>
          <a:lstStyle/>
          <a:p>
            <a:r>
              <a:rPr lang="ru-RU" sz="44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Нужно или победить или умереть…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10" descr="Памятник Спартаку в Болгарии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1071538" y="214290"/>
            <a:ext cx="3551475" cy="6215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4800600"/>
          </a:xfrm>
        </p:spPr>
        <p:txBody>
          <a:bodyPr/>
          <a:lstStyle/>
          <a:p>
            <a:r>
              <a:rPr lang="ru-RU" dirty="0" smtClean="0"/>
              <a:t>Причины восстания рабов в Италии;</a:t>
            </a:r>
          </a:p>
          <a:p>
            <a:r>
              <a:rPr lang="ru-RU" dirty="0" smtClean="0"/>
              <a:t>Походы восставших;</a:t>
            </a:r>
          </a:p>
          <a:p>
            <a:r>
              <a:rPr lang="ru-RU" dirty="0" smtClean="0"/>
              <a:t>Итоги восстания;</a:t>
            </a:r>
          </a:p>
          <a:p>
            <a:r>
              <a:rPr lang="ru-RU" dirty="0" smtClean="0"/>
              <a:t>Значение восстания.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на урок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000099"/>
                </a:solidFill>
              </a:rPr>
              <a:t>Объясните, почему рабы потерпели поражение</a:t>
            </a:r>
            <a:r>
              <a:rPr lang="en-US" sz="6000" b="1" dirty="0" smtClean="0">
                <a:solidFill>
                  <a:srgbClr val="000099"/>
                </a:solidFill>
              </a:rPr>
              <a:t>?</a:t>
            </a:r>
            <a:endParaRPr lang="ru-RU" sz="6000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612" y="357166"/>
            <a:ext cx="6219076" cy="5891234"/>
          </a:xfrm>
        </p:spPr>
        <p:txBody>
          <a:bodyPr/>
          <a:lstStyle/>
          <a:p>
            <a:r>
              <a:rPr lang="ru-RU" b="1" dirty="0" smtClean="0"/>
              <a:t>Родился Спартак во Фракии. Попав в плен, он был продан одному из содержателей гладиаторских школ. Как гладиатора высшего класса его переводят в число преподавателей школы. Здесь и началась подготовка к восстанию.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2536540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восстания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i="1" dirty="0" smtClean="0">
                <a:solidFill>
                  <a:srgbClr val="002060"/>
                </a:solidFill>
              </a:rPr>
              <a:t>1. недовольство рабов своим положением</a:t>
            </a:r>
            <a:endParaRPr lang="ru-RU" sz="4400" dirty="0" smtClean="0">
              <a:solidFill>
                <a:srgbClr val="002060"/>
              </a:solidFill>
            </a:endParaRPr>
          </a:p>
          <a:p>
            <a:r>
              <a:rPr lang="ru-RU" sz="4400" i="1" dirty="0" smtClean="0">
                <a:solidFill>
                  <a:srgbClr val="002060"/>
                </a:solidFill>
              </a:rPr>
              <a:t>2.</a:t>
            </a:r>
            <a:r>
              <a:rPr lang="ru-RU" sz="4400" i="1" dirty="0" smtClean="0">
                <a:solidFill>
                  <a:srgbClr val="0070C0"/>
                </a:solidFill>
              </a:rPr>
              <a:t> </a:t>
            </a:r>
            <a:r>
              <a:rPr lang="ru-RU" sz="4400" i="1" dirty="0" smtClean="0">
                <a:solidFill>
                  <a:srgbClr val="002060"/>
                </a:solidFill>
              </a:rPr>
              <a:t>насильственное обучение военному делу</a:t>
            </a:r>
            <a:endParaRPr lang="ru-RU" sz="4400" dirty="0" smtClean="0">
              <a:solidFill>
                <a:srgbClr val="002060"/>
              </a:solidFill>
            </a:endParaRPr>
          </a:p>
          <a:p>
            <a:r>
              <a:rPr lang="ru-RU" sz="4400" i="1" dirty="0" smtClean="0">
                <a:solidFill>
                  <a:srgbClr val="002060"/>
                </a:solidFill>
              </a:rPr>
              <a:t>3. несправедливое отношение хозяина</a:t>
            </a:r>
            <a:endParaRPr lang="ru-RU" sz="4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 </a:t>
            </a:r>
            <a:endParaRPr lang="ru-RU" sz="4400" dirty="0"/>
          </a:p>
        </p:txBody>
      </p:sp>
    </p:spTree>
  </p:cSld>
  <p:clrMapOvr>
    <a:masterClrMapping/>
  </p:clrMapOvr>
  <p:transition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:\Documents and Settings\DOM\Рабочий стол\К уроку Восстание Спартака\234-235-05-01-pic\234-235-05-01-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3" y="476250"/>
            <a:ext cx="9020175" cy="59055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Documents and Settings\Пользователь\Мои документы\Мои рисунки\карты для 5 кл\карта спарта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0"/>
            <a:ext cx="6030398" cy="657229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Победы восставших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CC0000"/>
              </a:buClr>
              <a:buNone/>
            </a:pPr>
            <a:r>
              <a:rPr lang="ru-RU" b="1" dirty="0" smtClean="0"/>
              <a:t>Спартак </a:t>
            </a:r>
            <a:r>
              <a:rPr lang="ru-RU" b="1" dirty="0" smtClean="0"/>
              <a:t>решил идти на север к Альпам.</a:t>
            </a:r>
          </a:p>
          <a:p>
            <a:pPr>
              <a:lnSpc>
                <a:spcPct val="90000"/>
              </a:lnSpc>
              <a:buClr>
                <a:srgbClr val="CC0000"/>
              </a:buClr>
              <a:buNone/>
            </a:pPr>
            <a:r>
              <a:rPr lang="ru-RU" b="1" dirty="0" smtClean="0"/>
              <a:t>Разделив армию на 2 части, консулы преградили путь рабам и спереди,  и сзади.</a:t>
            </a:r>
          </a:p>
          <a:p>
            <a:pPr>
              <a:lnSpc>
                <a:spcPct val="90000"/>
              </a:lnSpc>
              <a:buClr>
                <a:srgbClr val="CC0000"/>
              </a:buClr>
              <a:buNone/>
            </a:pPr>
            <a:r>
              <a:rPr lang="ru-RU" b="1" dirty="0" smtClean="0"/>
              <a:t>Но Спартак повернул назад и разбил сначала один отряд, а затем и другой</a:t>
            </a:r>
            <a:r>
              <a:rPr lang="ru-RU" sz="3600" b="1" dirty="0" smtClean="0"/>
              <a:t>.</a:t>
            </a:r>
            <a:endParaRPr lang="ru-RU" sz="3600" b="1" dirty="0" smtClean="0"/>
          </a:p>
        </p:txBody>
      </p:sp>
    </p:spTree>
  </p:cSld>
  <p:clrMapOvr>
    <a:masterClrMapping/>
  </p:clrMapOvr>
  <p:transition>
    <p:wheel spokes="2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Пользователь\Мои документы\Мои рисунки\карты для 5 кл\карта спарта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0"/>
            <a:ext cx="6030398" cy="6572296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48</TotalTime>
  <Words>334</Words>
  <Application>Microsoft Office PowerPoint</Application>
  <PresentationFormat>Экран (4:3)</PresentationFormat>
  <Paragraphs>55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Метро</vt:lpstr>
      <vt:lpstr>Восстание Спартака</vt:lpstr>
      <vt:lpstr>План:</vt:lpstr>
      <vt:lpstr>Задание на урок</vt:lpstr>
      <vt:lpstr>Слайд 4</vt:lpstr>
      <vt:lpstr>Причины восстания</vt:lpstr>
      <vt:lpstr>Слайд 6</vt:lpstr>
      <vt:lpstr>Слайд 7</vt:lpstr>
      <vt:lpstr>Победы восставших</vt:lpstr>
      <vt:lpstr>Слайд 9</vt:lpstr>
      <vt:lpstr>Слайд 10</vt:lpstr>
      <vt:lpstr>Слайд 11</vt:lpstr>
      <vt:lpstr>Причины поражения восставших</vt:lpstr>
      <vt:lpstr>Установите последовательность событий:</vt:lpstr>
      <vt:lpstr>Проверь себя</vt:lpstr>
      <vt:lpstr>Проверь себя</vt:lpstr>
      <vt:lpstr>Рефлексия</vt:lpstr>
      <vt:lpstr>Домашнее задание</vt:lpstr>
      <vt:lpstr>Нужно или победить или умереть…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Восстание Спартака</dc:title>
  <dc:creator>ол</dc:creator>
  <cp:lastModifiedBy>ол</cp:lastModifiedBy>
  <cp:revision>1</cp:revision>
  <dcterms:created xsi:type="dcterms:W3CDTF">2017-06-29T15:56:44Z</dcterms:created>
  <dcterms:modified xsi:type="dcterms:W3CDTF">2017-06-29T16:44:50Z</dcterms:modified>
</cp:coreProperties>
</file>