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2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6C6F-0C93-434F-A6C9-349C5634ED43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5D51-8DB9-4568-A0F1-496E0A3D5D6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6C6F-0C93-434F-A6C9-349C5634ED43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5D51-8DB9-4568-A0F1-496E0A3D5D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6C6F-0C93-434F-A6C9-349C5634ED43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5D51-8DB9-4568-A0F1-496E0A3D5D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6C6F-0C93-434F-A6C9-349C5634ED43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5D51-8DB9-4568-A0F1-496E0A3D5D6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6C6F-0C93-434F-A6C9-349C5634ED43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5D51-8DB9-4568-A0F1-496E0A3D5D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6C6F-0C93-434F-A6C9-349C5634ED43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5D51-8DB9-4568-A0F1-496E0A3D5D6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6C6F-0C93-434F-A6C9-349C5634ED43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5D51-8DB9-4568-A0F1-496E0A3D5D6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6C6F-0C93-434F-A6C9-349C5634ED43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5D51-8DB9-4568-A0F1-496E0A3D5D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6C6F-0C93-434F-A6C9-349C5634ED43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5D51-8DB9-4568-A0F1-496E0A3D5D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6C6F-0C93-434F-A6C9-349C5634ED43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5D51-8DB9-4568-A0F1-496E0A3D5D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6C6F-0C93-434F-A6C9-349C5634ED43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5D51-8DB9-4568-A0F1-496E0A3D5D6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016C6F-0C93-434F-A6C9-349C5634ED43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7375D51-8DB9-4568-A0F1-496E0A3D5D6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" y="0"/>
            <a:ext cx="9157854" cy="698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3721244"/>
            <a:ext cx="4679923" cy="270726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ученица 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класса МБОУ «СОШ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№18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Б.Б.Городовикова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Ендонова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Айса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1946" y="398607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endParaRPr lang="ru-RU" sz="5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61" y="1815523"/>
            <a:ext cx="2951163" cy="488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-1548680" y="6705023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6973887" cy="332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58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073" y="201950"/>
            <a:ext cx="851840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вопросы могут отвечать имена существительное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имени существительного</a:t>
            </a:r>
            <a:br>
              <a:rPr lang="ru-RU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98764" y="2297084"/>
            <a:ext cx="8188036" cy="3474720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 береза под моим окном.</a:t>
            </a:r>
          </a:p>
          <a:p>
            <a:pPr marL="4572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Существительное стоит в </a:t>
            </a:r>
          </a:p>
          <a:p>
            <a:pPr marL="4572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начальной форме, потому что</a:t>
            </a:r>
          </a:p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потреблено в единственном числе,</a:t>
            </a:r>
          </a:p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твечает на вопрос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(что?)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48880"/>
            <a:ext cx="2179060" cy="283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756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218" y="332656"/>
            <a:ext cx="8575964" cy="8449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одушевленные имена существительные?</a:t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8764" y="1484783"/>
            <a:ext cx="8249700" cy="4777471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Одушевленные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имена существительные обозначают людей и животных. В начальной форме эти имена существительные отвечают на вопрос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(кто?):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Игорь, ребята, аист, художник.</a:t>
            </a:r>
          </a:p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Что такое неодушевленные имена существительные?</a:t>
            </a:r>
          </a:p>
          <a:p>
            <a:pPr algn="ctr"/>
            <a:endParaRPr lang="ru-RU" dirty="0" smtClean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Остальные имена существительные называются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неодушевленными.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начальной форме они отвечают на вопрос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(что?):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пальто, море, воздух, музыка, Земля.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839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37418" cy="598261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и нарицательные имена существительные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3" y="1642638"/>
            <a:ext cx="8288529" cy="4758162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собственные и нарицательные имена существительные?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Имена, отчества, фамилии людей, клички животных, географические названия (стран, городов, рек, озер, морей), названия улиц, площадей, художественных произведений – это имена существительные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собственные.</a:t>
            </a:r>
          </a:p>
          <a:p>
            <a:pPr algn="l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Остальные имена существительные называются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нарицательными.</a:t>
            </a:r>
          </a:p>
          <a:p>
            <a:pPr algn="l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Имена собственные пишутся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заглавной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буквы:</a:t>
            </a:r>
          </a:p>
          <a:p>
            <a:pPr algn="l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оссия,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осква,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олга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526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763" y="482394"/>
            <a:ext cx="8229600" cy="66753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имена существительные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3" y="1711910"/>
            <a:ext cx="8233111" cy="4647325"/>
          </a:xfrm>
        </p:spPr>
        <p:txBody>
          <a:bodyPr/>
          <a:lstStyle/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Названия художественных произведений не только пишутся и с заглавной буквы, но и заключаются в кавычки.</a:t>
            </a:r>
          </a:p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письменной речи имя и отчество автора произведения сокращают до одной (начальной) буквы. Первые буквы имени и отчества называют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инициалами.</a:t>
            </a:r>
          </a:p>
          <a:p>
            <a:pPr algn="l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А.П.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Чехова «Каштанка»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80616"/>
            <a:ext cx="1983364" cy="230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372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876309" cy="76185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определить род имен существительных?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989560"/>
              </p:ext>
            </p:extLst>
          </p:nvPr>
        </p:nvGraphicFramePr>
        <p:xfrm>
          <a:off x="1524000" y="1397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Род</a:t>
                      </a:r>
                      <a:r>
                        <a:rPr lang="ru-RU" baseline="0" dirty="0" smtClean="0"/>
                        <a:t> имен существительных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859112"/>
              </p:ext>
            </p:extLst>
          </p:nvPr>
        </p:nvGraphicFramePr>
        <p:xfrm>
          <a:off x="323528" y="2204864"/>
          <a:ext cx="1872208" cy="3708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8722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мужской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121100"/>
              </p:ext>
            </p:extLst>
          </p:nvPr>
        </p:nvGraphicFramePr>
        <p:xfrm>
          <a:off x="3563888" y="2996952"/>
          <a:ext cx="208823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женский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742092"/>
              </p:ext>
            </p:extLst>
          </p:nvPr>
        </p:nvGraphicFramePr>
        <p:xfrm>
          <a:off x="6876256" y="2204864"/>
          <a:ext cx="19915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15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средний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Прямая со стрелкой 8"/>
          <p:cNvCxnSpPr>
            <a:endCxn id="5" idx="0"/>
          </p:cNvCxnSpPr>
          <p:nvPr/>
        </p:nvCxnSpPr>
        <p:spPr>
          <a:xfrm flipH="1">
            <a:off x="1259632" y="1759527"/>
            <a:ext cx="943241" cy="445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7" idx="0"/>
          </p:cNvCxnSpPr>
          <p:nvPr/>
        </p:nvCxnSpPr>
        <p:spPr>
          <a:xfrm>
            <a:off x="6816436" y="1787236"/>
            <a:ext cx="1055592" cy="417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2"/>
            <a:endCxn id="6" idx="0"/>
          </p:cNvCxnSpPr>
          <p:nvPr/>
        </p:nvCxnSpPr>
        <p:spPr>
          <a:xfrm>
            <a:off x="4572000" y="1767840"/>
            <a:ext cx="36004" cy="1229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619571"/>
              </p:ext>
            </p:extLst>
          </p:nvPr>
        </p:nvGraphicFramePr>
        <p:xfrm>
          <a:off x="179512" y="2996952"/>
          <a:ext cx="309634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/>
                        <a:t>Имена существительные, которые можно заменить местоимением он, - мужского рода:</a:t>
                      </a:r>
                      <a:r>
                        <a:rPr lang="ru-RU" dirty="0" smtClean="0"/>
                        <a:t> </a:t>
                      </a:r>
                      <a:r>
                        <a:rPr lang="ru-RU" b="1" i="0" dirty="0" smtClean="0"/>
                        <a:t>дядя</a:t>
                      </a:r>
                      <a:r>
                        <a:rPr lang="ru-RU" b="0" i="0" dirty="0" smtClean="0"/>
                        <a:t> </a:t>
                      </a:r>
                      <a:r>
                        <a:rPr lang="ru-RU" i="1" dirty="0" smtClean="0"/>
                        <a:t>(он), </a:t>
                      </a:r>
                      <a:r>
                        <a:rPr lang="ru-RU" dirty="0" smtClean="0"/>
                        <a:t>тополь </a:t>
                      </a:r>
                      <a:r>
                        <a:rPr lang="ru-RU" i="1" dirty="0" smtClean="0"/>
                        <a:t>(он).</a:t>
                      </a:r>
                      <a:endParaRPr lang="ru-RU" i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3" name="Прямая со стрелкой 22"/>
          <p:cNvCxnSpPr>
            <a:stCxn id="5" idx="2"/>
          </p:cNvCxnSpPr>
          <p:nvPr/>
        </p:nvCxnSpPr>
        <p:spPr>
          <a:xfrm>
            <a:off x="1259632" y="2575704"/>
            <a:ext cx="14986" cy="416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397547"/>
              </p:ext>
            </p:extLst>
          </p:nvPr>
        </p:nvGraphicFramePr>
        <p:xfrm>
          <a:off x="2933818" y="4616449"/>
          <a:ext cx="331236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/>
                        <a:t>Имена существительные, которые можно заменить местоимением она, - женского рода: вода </a:t>
                      </a:r>
                      <a:r>
                        <a:rPr lang="ru-RU" b="0" i="1" dirty="0" smtClean="0"/>
                        <a:t>(она), </a:t>
                      </a:r>
                      <a:r>
                        <a:rPr lang="ru-RU" b="1" i="0" dirty="0" smtClean="0"/>
                        <a:t>фамилия</a:t>
                      </a:r>
                      <a:r>
                        <a:rPr lang="ru-RU" b="1" i="0" baseline="0" dirty="0" smtClean="0"/>
                        <a:t> </a:t>
                      </a:r>
                      <a:r>
                        <a:rPr lang="ru-RU" b="1" i="1" baseline="0" dirty="0" smtClean="0"/>
                        <a:t>(она).</a:t>
                      </a:r>
                      <a:endParaRPr lang="ru-RU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822504"/>
              </p:ext>
            </p:extLst>
          </p:nvPr>
        </p:nvGraphicFramePr>
        <p:xfrm>
          <a:off x="6084168" y="2996952"/>
          <a:ext cx="292764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76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/>
                        <a:t>Имена</a:t>
                      </a:r>
                      <a:r>
                        <a:rPr lang="ru-RU" b="0" baseline="0" dirty="0" smtClean="0"/>
                        <a:t> существительные, которые можно заменить местоимением оно, - среднего рода: </a:t>
                      </a:r>
                      <a:r>
                        <a:rPr lang="ru-RU" b="1" baseline="0" dirty="0" smtClean="0"/>
                        <a:t>имя </a:t>
                      </a:r>
                      <a:r>
                        <a:rPr lang="ru-RU" b="1" i="1" baseline="0" dirty="0" smtClean="0"/>
                        <a:t>(оно), </a:t>
                      </a:r>
                      <a:r>
                        <a:rPr lang="ru-RU" b="1" i="0" baseline="0" dirty="0" smtClean="0"/>
                        <a:t>варенье </a:t>
                      </a:r>
                      <a:r>
                        <a:rPr lang="ru-RU" b="1" i="1" baseline="0" dirty="0" smtClean="0"/>
                        <a:t>(оно).</a:t>
                      </a:r>
                      <a:endParaRPr lang="ru-RU" b="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2" name="Прямая со стрелкой 31"/>
          <p:cNvCxnSpPr>
            <a:endCxn id="29" idx="0"/>
          </p:cNvCxnSpPr>
          <p:nvPr/>
        </p:nvCxnSpPr>
        <p:spPr>
          <a:xfrm>
            <a:off x="4517994" y="3331105"/>
            <a:ext cx="72008" cy="1285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7872028" y="2575704"/>
            <a:ext cx="0" cy="416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92" y="4581128"/>
            <a:ext cx="1692852" cy="169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884" y="6165304"/>
            <a:ext cx="1290228" cy="55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52112"/>
            <a:ext cx="1728192" cy="139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664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12787"/>
            <a:ext cx="858981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окончания имеют имена существительные каждого рода?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751791"/>
              </p:ext>
            </p:extLst>
          </p:nvPr>
        </p:nvGraphicFramePr>
        <p:xfrm>
          <a:off x="1524000" y="1397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Родовые окончания имен существительных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862057"/>
              </p:ext>
            </p:extLst>
          </p:nvPr>
        </p:nvGraphicFramePr>
        <p:xfrm>
          <a:off x="395536" y="2204864"/>
          <a:ext cx="252028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Мужской род: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i="1" baseline="0" dirty="0" smtClean="0"/>
                        <a:t>(он)</a:t>
                      </a:r>
                    </a:p>
                    <a:p>
                      <a:endParaRPr lang="ru-RU" i="1" baseline="0" dirty="0" smtClean="0"/>
                    </a:p>
                    <a:p>
                      <a:r>
                        <a:rPr lang="ru-RU" b="0" i="0" baseline="0" dirty="0" smtClean="0"/>
                        <a:t>стол</a:t>
                      </a:r>
                      <a:r>
                        <a:rPr lang="ru-RU" b="0" i="0" baseline="0" dirty="0" smtClean="0">
                          <a:solidFill>
                            <a:srgbClr val="FF0000"/>
                          </a:solidFill>
                        </a:rPr>
                        <a:t>□</a:t>
                      </a:r>
                      <a:r>
                        <a:rPr lang="ru-RU" b="0" i="0" baseline="0" dirty="0" smtClean="0"/>
                        <a:t>, </a:t>
                      </a:r>
                      <a:r>
                        <a:rPr lang="ru-RU" b="0" i="0" baseline="0" dirty="0" smtClean="0">
                          <a:solidFill>
                            <a:schemeClr val="bg1"/>
                          </a:solidFill>
                        </a:rPr>
                        <a:t>дяд</a:t>
                      </a:r>
                      <a:r>
                        <a:rPr lang="ru-RU" b="0" i="0" baseline="0" dirty="0" smtClean="0">
                          <a:solidFill>
                            <a:srgbClr val="FF0000"/>
                          </a:solidFill>
                        </a:rPr>
                        <a:t>я</a:t>
                      </a:r>
                      <a:r>
                        <a:rPr lang="ru-RU" b="0" i="0" baseline="0" dirty="0" smtClean="0">
                          <a:solidFill>
                            <a:schemeClr val="bg1"/>
                          </a:solidFill>
                        </a:rPr>
                        <a:t>, дедушк</a:t>
                      </a:r>
                      <a:r>
                        <a:rPr lang="ru-RU" b="0" i="0" baseline="0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b="0" i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512628"/>
              </p:ext>
            </p:extLst>
          </p:nvPr>
        </p:nvGraphicFramePr>
        <p:xfrm>
          <a:off x="3203848" y="2276872"/>
          <a:ext cx="280831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Женский род: </a:t>
                      </a:r>
                      <a:r>
                        <a:rPr lang="ru-RU" i="1" dirty="0" smtClean="0"/>
                        <a:t>(она)</a:t>
                      </a:r>
                    </a:p>
                    <a:p>
                      <a:pPr algn="ctr"/>
                      <a:endParaRPr lang="ru-RU" i="1" dirty="0" smtClean="0"/>
                    </a:p>
                    <a:p>
                      <a:pPr algn="ctr"/>
                      <a:r>
                        <a:rPr lang="ru-RU" b="0" i="0" dirty="0" smtClean="0"/>
                        <a:t>волн</a:t>
                      </a:r>
                      <a:r>
                        <a:rPr lang="ru-RU" b="0" i="0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ru-RU" b="0" i="0" dirty="0" smtClean="0">
                          <a:solidFill>
                            <a:schemeClr val="bg1"/>
                          </a:solidFill>
                        </a:rPr>
                        <a:t>, земл</a:t>
                      </a:r>
                      <a:r>
                        <a:rPr lang="ru-RU" b="0" i="0" dirty="0" smtClean="0">
                          <a:solidFill>
                            <a:srgbClr val="FF0000"/>
                          </a:solidFill>
                        </a:rPr>
                        <a:t>я</a:t>
                      </a:r>
                      <a:r>
                        <a:rPr lang="ru-RU" b="0" i="0" dirty="0" smtClean="0">
                          <a:solidFill>
                            <a:schemeClr val="bg1"/>
                          </a:solidFill>
                        </a:rPr>
                        <a:t>, метель</a:t>
                      </a:r>
                      <a:r>
                        <a:rPr lang="ru-RU" b="0" i="0" dirty="0" smtClean="0">
                          <a:solidFill>
                            <a:srgbClr val="FF0000"/>
                          </a:solidFill>
                        </a:rPr>
                        <a:t>□</a:t>
                      </a:r>
                      <a:endParaRPr lang="ru-RU" b="0" i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647158"/>
              </p:ext>
            </p:extLst>
          </p:nvPr>
        </p:nvGraphicFramePr>
        <p:xfrm>
          <a:off x="6228184" y="2276872"/>
          <a:ext cx="256760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760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Средний род: </a:t>
                      </a:r>
                      <a:r>
                        <a:rPr lang="ru-RU" b="1" i="1" dirty="0" smtClean="0"/>
                        <a:t>(оно)</a:t>
                      </a:r>
                    </a:p>
                    <a:p>
                      <a:endParaRPr lang="ru-RU" b="1" i="1" dirty="0" smtClean="0"/>
                    </a:p>
                    <a:p>
                      <a:r>
                        <a:rPr lang="ru-RU" b="0" i="0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r>
                        <a:rPr lang="ru-RU" b="0" i="0" dirty="0" smtClean="0"/>
                        <a:t>олнц</a:t>
                      </a:r>
                      <a:r>
                        <a:rPr lang="ru-RU" b="0" i="0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r>
                        <a:rPr lang="ru-RU" b="0" i="0" dirty="0" smtClean="0">
                          <a:solidFill>
                            <a:schemeClr val="bg1"/>
                          </a:solidFill>
                        </a:rPr>
                        <a:t>, гнезд</a:t>
                      </a:r>
                      <a:r>
                        <a:rPr lang="ru-RU" b="0" i="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b="0" i="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Прямая со стрелкой 7"/>
          <p:cNvCxnSpPr>
            <a:endCxn id="4" idx="0"/>
          </p:cNvCxnSpPr>
          <p:nvPr/>
        </p:nvCxnSpPr>
        <p:spPr>
          <a:xfrm flipH="1">
            <a:off x="1655676" y="1772816"/>
            <a:ext cx="68407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5" idx="0"/>
          </p:cNvCxnSpPr>
          <p:nvPr/>
        </p:nvCxnSpPr>
        <p:spPr>
          <a:xfrm flipH="1">
            <a:off x="4608004" y="1772816"/>
            <a:ext cx="3600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6" idx="0"/>
          </p:cNvCxnSpPr>
          <p:nvPr/>
        </p:nvCxnSpPr>
        <p:spPr>
          <a:xfrm>
            <a:off x="6804248" y="1772816"/>
            <a:ext cx="70774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005" y="3861048"/>
            <a:ext cx="2391786" cy="2158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1" y="3428206"/>
            <a:ext cx="287813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872" y="3428206"/>
            <a:ext cx="2088232" cy="270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07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6521" cy="69524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 имен существительных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484783"/>
            <a:ext cx="8161103" cy="4929871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определить род имени существительного, которое стоит во множественном числе или в единственном числе, но не в начальной форме?</a:t>
            </a:r>
          </a:p>
          <a:p>
            <a:pPr algn="l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определить род имени существительного во множественном или в единственном числе, но не в начальной форме, надо поставить это имя существительное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начальную форму.</a:t>
            </a:r>
          </a:p>
          <a:p>
            <a:pPr algn="l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Птицы – птица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ж.р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(на) окне – окно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ср.р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703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218" y="468539"/>
            <a:ext cx="8465127" cy="750661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 имен существительных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1781" y="1573365"/>
            <a:ext cx="8354291" cy="47997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Имена существительные, которые не имеют рода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имеют родовой принадлежности: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макароны, салазки, перила, каникулы и т.д.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потребляются только 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множественном числе.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819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073" y="312787"/>
            <a:ext cx="840970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определить род таких имен существительных, как плакса, умница?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042138"/>
              </p:ext>
            </p:extLst>
          </p:nvPr>
        </p:nvGraphicFramePr>
        <p:xfrm>
          <a:off x="611560" y="2276872"/>
          <a:ext cx="806489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Если речь идет о лицах </a:t>
                      </a:r>
                      <a:r>
                        <a:rPr lang="ru-RU" b="1" dirty="0" smtClean="0"/>
                        <a:t>женского</a:t>
                      </a:r>
                    </a:p>
                    <a:p>
                      <a:pPr algn="ctr"/>
                      <a:r>
                        <a:rPr lang="ru-RU" b="1" dirty="0" smtClean="0"/>
                        <a:t> пола, </a:t>
                      </a:r>
                      <a:r>
                        <a:rPr lang="ru-RU" b="0" dirty="0" smtClean="0"/>
                        <a:t>то имя существительное будет </a:t>
                      </a:r>
                      <a:r>
                        <a:rPr lang="ru-RU" b="1" dirty="0" smtClean="0"/>
                        <a:t>женского рода: </a:t>
                      </a:r>
                    </a:p>
                    <a:p>
                      <a:pPr algn="ctr"/>
                      <a:r>
                        <a:rPr lang="ru-RU" b="0" i="1" dirty="0" smtClean="0"/>
                        <a:t>маленькая плакса, </a:t>
                      </a:r>
                    </a:p>
                    <a:p>
                      <a:pPr algn="ctr"/>
                      <a:r>
                        <a:rPr lang="ru-RU" b="0" i="1" dirty="0" smtClean="0"/>
                        <a:t>большая умница</a:t>
                      </a:r>
                    </a:p>
                    <a:p>
                      <a:endParaRPr lang="ru-RU" b="0" i="1" dirty="0" smtClean="0"/>
                    </a:p>
                    <a:p>
                      <a:endParaRPr lang="ru-RU" b="0" i="1" dirty="0" smtClean="0"/>
                    </a:p>
                    <a:p>
                      <a:pPr algn="ctr"/>
                      <a:r>
                        <a:rPr lang="ru-RU" b="1" i="1" dirty="0" smtClean="0"/>
                        <a:t>Маленьк</a:t>
                      </a:r>
                      <a:r>
                        <a:rPr lang="ru-RU" b="1" i="1" dirty="0" smtClean="0">
                          <a:solidFill>
                            <a:srgbClr val="FF0000"/>
                          </a:solidFill>
                        </a:rPr>
                        <a:t>ая </a:t>
                      </a:r>
                      <a:r>
                        <a:rPr lang="ru-RU" b="1" i="1" dirty="0" smtClean="0">
                          <a:solidFill>
                            <a:schemeClr val="bg1"/>
                          </a:solidFill>
                        </a:rPr>
                        <a:t>плакса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Если речь идет о лицах </a:t>
                      </a:r>
                      <a:r>
                        <a:rPr lang="ru-RU" b="1" dirty="0" smtClean="0"/>
                        <a:t>мужского пола,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0" baseline="0" dirty="0" smtClean="0"/>
                        <a:t>то имя существительное будет </a:t>
                      </a:r>
                      <a:r>
                        <a:rPr lang="ru-RU" b="1" baseline="0" dirty="0" smtClean="0"/>
                        <a:t>мужского рода:</a:t>
                      </a:r>
                    </a:p>
                    <a:p>
                      <a:pPr algn="ctr"/>
                      <a:r>
                        <a:rPr lang="ru-RU" b="0" i="1" baseline="0" dirty="0" smtClean="0"/>
                        <a:t>маленький плакса,</a:t>
                      </a:r>
                    </a:p>
                    <a:p>
                      <a:pPr algn="ctr"/>
                      <a:r>
                        <a:rPr lang="ru-RU" b="0" i="1" baseline="0" dirty="0" smtClean="0"/>
                        <a:t>большой умница</a:t>
                      </a:r>
                    </a:p>
                    <a:p>
                      <a:pPr algn="ctr"/>
                      <a:endParaRPr lang="ru-RU" b="0" i="1" baseline="0" dirty="0" smtClean="0"/>
                    </a:p>
                    <a:p>
                      <a:pPr algn="ctr"/>
                      <a:endParaRPr lang="ru-RU" b="0" i="1" baseline="0" dirty="0" smtClean="0"/>
                    </a:p>
                    <a:p>
                      <a:pPr algn="ctr"/>
                      <a:r>
                        <a:rPr lang="ru-RU" b="0" i="1" baseline="0" dirty="0" smtClean="0"/>
                        <a:t>Маленьк</a:t>
                      </a:r>
                      <a:r>
                        <a:rPr lang="ru-RU" b="0" i="1" baseline="0" dirty="0" smtClean="0">
                          <a:solidFill>
                            <a:srgbClr val="FF0000"/>
                          </a:solidFill>
                        </a:rPr>
                        <a:t>ий </a:t>
                      </a:r>
                      <a:r>
                        <a:rPr lang="ru-RU" b="0" i="1" baseline="0" dirty="0" smtClean="0">
                          <a:solidFill>
                            <a:schemeClr val="bg1"/>
                          </a:solidFill>
                        </a:rPr>
                        <a:t>плакса</a:t>
                      </a:r>
                      <a:endParaRPr lang="ru-RU" b="0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653136"/>
            <a:ext cx="1691571" cy="195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61245"/>
            <a:ext cx="1650651" cy="196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304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4394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рода бывают имена существительные иноязычного происхождения?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517391"/>
              </p:ext>
            </p:extLst>
          </p:nvPr>
        </p:nvGraphicFramePr>
        <p:xfrm>
          <a:off x="467544" y="1397000"/>
          <a:ext cx="8280921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307"/>
                <a:gridCol w="2760307"/>
                <a:gridCol w="27603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род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зимнее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пальто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детское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</a:t>
                      </a:r>
                      <a:endParaRPr lang="ru-RU" sz="20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быстрое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такси</a:t>
                      </a:r>
                      <a:endParaRPr lang="ru-RU" sz="20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вкусное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эскимо</a:t>
                      </a:r>
                      <a:endParaRPr lang="ru-RU" sz="20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RU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Мужской род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розовый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фламинго</a:t>
                      </a:r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большой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шимпанзе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Мужской род</a:t>
                      </a:r>
                    </a:p>
                    <a:p>
                      <a:pPr algn="ctr"/>
                      <a:r>
                        <a:rPr lang="ru-RU" dirty="0" smtClean="0"/>
                        <a:t>крепкий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кофе</a:t>
                      </a:r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яблочный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шампунь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2901181" cy="172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73016"/>
            <a:ext cx="1675865" cy="284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51186"/>
            <a:ext cx="1591973" cy="262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148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832" y="6021288"/>
            <a:ext cx="8014856" cy="56747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Имя существительное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обозначает предмет </a:t>
            </a:r>
            <a:r>
              <a:rPr lang="ru-RU" sz="20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широком смысле слова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84909" y="404664"/>
            <a:ext cx="8119539" cy="3801576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обозначает имя существительное?</a:t>
            </a:r>
          </a:p>
          <a:p>
            <a:pPr marL="45720" indent="0"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Имя существительное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часть речи, которая обозначает предмет и отвечает на вопросы</a:t>
            </a:r>
          </a:p>
          <a:p>
            <a:pPr marL="45720" indent="0" algn="ctr"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кто?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то?)</a:t>
            </a:r>
          </a:p>
          <a:p>
            <a:pPr marL="4572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онкретные предметы: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ручка, стол;</a:t>
            </a:r>
          </a:p>
          <a:p>
            <a:pPr marL="45720" indent="0" algn="ctr">
              <a:buNone/>
            </a:pP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239" y="2924944"/>
            <a:ext cx="2065181" cy="194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030" y="2924944"/>
            <a:ext cx="2878297" cy="194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737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6814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пишется мягкий знак на конце имен существительных после шипящих?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587935"/>
              </p:ext>
            </p:extLst>
          </p:nvPr>
        </p:nvGraphicFramePr>
        <p:xfrm>
          <a:off x="539552" y="1397000"/>
          <a:ext cx="8161102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0551"/>
                <a:gridCol w="408055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Ь пишется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Ь не пишется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 конце существительных </a:t>
                      </a:r>
                      <a:r>
                        <a:rPr lang="ru-RU" b="1" dirty="0" smtClean="0"/>
                        <a:t>женского рода </a:t>
                      </a:r>
                      <a:r>
                        <a:rPr lang="ru-RU" b="0" dirty="0" smtClean="0"/>
                        <a:t>после</a:t>
                      </a:r>
                      <a:r>
                        <a:rPr lang="ru-RU" b="0" baseline="0" dirty="0" smtClean="0"/>
                        <a:t> шипящих  </a:t>
                      </a:r>
                      <a:r>
                        <a:rPr lang="ru-RU" b="1" baseline="0" dirty="0" smtClean="0"/>
                        <a:t>пишется мягкий знак:</a:t>
                      </a:r>
                    </a:p>
                    <a:p>
                      <a:pPr algn="ctr"/>
                      <a:r>
                        <a:rPr lang="ru-RU" b="0" baseline="0" dirty="0" smtClean="0"/>
                        <a:t>мы</a:t>
                      </a:r>
                      <a:r>
                        <a:rPr lang="ru-RU" b="1" i="1" baseline="0" dirty="0" smtClean="0"/>
                        <a:t>шь, </a:t>
                      </a:r>
                      <a:r>
                        <a:rPr lang="ru-RU" b="0" i="0" baseline="0" dirty="0" smtClean="0"/>
                        <a:t>пе</a:t>
                      </a:r>
                      <a:r>
                        <a:rPr lang="ru-RU" b="0" i="1" baseline="0" dirty="0" smtClean="0"/>
                        <a:t>чь, </a:t>
                      </a:r>
                      <a:r>
                        <a:rPr lang="ru-RU" b="0" i="0" baseline="0" dirty="0" smtClean="0"/>
                        <a:t>ло</a:t>
                      </a:r>
                      <a:r>
                        <a:rPr lang="ru-RU" b="1" i="1" baseline="0" dirty="0" smtClean="0"/>
                        <a:t>жь, </a:t>
                      </a:r>
                      <a:r>
                        <a:rPr lang="ru-RU" b="0" i="0" baseline="0" dirty="0" smtClean="0"/>
                        <a:t>мо</a:t>
                      </a:r>
                      <a:r>
                        <a:rPr lang="ru-RU" b="1" i="1" baseline="0" dirty="0" smtClean="0"/>
                        <a:t>щь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 конце существительных </a:t>
                      </a:r>
                      <a:r>
                        <a:rPr lang="ru-RU" b="1" dirty="0" smtClean="0"/>
                        <a:t>мужского рода </a:t>
                      </a:r>
                      <a:r>
                        <a:rPr lang="ru-RU" b="0" dirty="0" smtClean="0"/>
                        <a:t>после шипящих</a:t>
                      </a:r>
                      <a:r>
                        <a:rPr lang="ru-RU" b="0" baseline="0" dirty="0" smtClean="0"/>
                        <a:t> </a:t>
                      </a:r>
                      <a:r>
                        <a:rPr lang="ru-RU" b="1" baseline="0" dirty="0" smtClean="0"/>
                        <a:t>мягкий знак не пишется:</a:t>
                      </a:r>
                    </a:p>
                    <a:p>
                      <a:pPr algn="ctr"/>
                      <a:r>
                        <a:rPr lang="ru-RU" b="1" baseline="0" dirty="0" smtClean="0"/>
                        <a:t>гара</a:t>
                      </a:r>
                      <a:r>
                        <a:rPr lang="ru-RU" b="1" i="1" baseline="0" dirty="0" smtClean="0"/>
                        <a:t>ж, </a:t>
                      </a:r>
                      <a:r>
                        <a:rPr lang="ru-RU" b="0" i="0" baseline="0" dirty="0" smtClean="0"/>
                        <a:t>бор</a:t>
                      </a:r>
                      <a:r>
                        <a:rPr lang="ru-RU" b="1" i="1" baseline="0" dirty="0" smtClean="0"/>
                        <a:t>щ, </a:t>
                      </a:r>
                      <a:r>
                        <a:rPr lang="ru-RU" b="0" i="0" baseline="0" dirty="0" smtClean="0"/>
                        <a:t>камы</a:t>
                      </a:r>
                      <a:r>
                        <a:rPr lang="ru-RU" b="1" i="1" baseline="0" dirty="0" smtClean="0"/>
                        <a:t>ш, </a:t>
                      </a:r>
                      <a:r>
                        <a:rPr lang="ru-RU" b="0" i="0" baseline="0" dirty="0" smtClean="0"/>
                        <a:t>клю</a:t>
                      </a:r>
                      <a:r>
                        <a:rPr lang="ru-RU" b="1" i="1" baseline="0" dirty="0" smtClean="0"/>
                        <a:t>ч</a:t>
                      </a:r>
                      <a:endParaRPr lang="ru-RU" b="1" baseline="0" dirty="0" smtClean="0"/>
                    </a:p>
                    <a:p>
                      <a:endParaRPr lang="ru-RU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386803"/>
              </p:ext>
            </p:extLst>
          </p:nvPr>
        </p:nvGraphicFramePr>
        <p:xfrm>
          <a:off x="1763688" y="4365104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Мягкий знак на</a:t>
                      </a:r>
                      <a:r>
                        <a:rPr lang="ru-RU" baseline="0" dirty="0" smtClean="0"/>
                        <a:t> конце существительных после шипящих – </a:t>
                      </a:r>
                      <a:r>
                        <a:rPr lang="ru-RU" i="0" baseline="0" dirty="0" smtClean="0"/>
                        <a:t>это </a:t>
                      </a:r>
                      <a:r>
                        <a:rPr lang="ru-RU" i="1" baseline="0" dirty="0" smtClean="0"/>
                        <a:t>орфограмма.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167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733256"/>
            <a:ext cx="8352927" cy="71095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Имя существительное </a:t>
            </a:r>
            <a:r>
              <a:rPr lang="ru-RU" sz="2000" b="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обозначает предмет </a:t>
            </a:r>
            <a:r>
              <a:rPr lang="ru-RU" sz="2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широком смысле слова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352928" cy="3474720"/>
          </a:xfrm>
        </p:spPr>
        <p:txBody>
          <a:bodyPr/>
          <a:lstStyle/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обозначает имя существительное?</a:t>
            </a: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 существительное –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часть речи, которая обозначает предмет и отвечает на вопросы</a:t>
            </a: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(кто? что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живые существа – люди и животные: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снегирь, медведь;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19" y="3140968"/>
            <a:ext cx="2204475" cy="165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40968"/>
            <a:ext cx="1728192" cy="166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073" y="3150122"/>
            <a:ext cx="2676382" cy="165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470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805264"/>
            <a:ext cx="8496943" cy="63894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Имя существительное </a:t>
            </a:r>
            <a:r>
              <a:rPr lang="ru-RU" sz="2000" b="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обозначает предмет </a:t>
            </a:r>
            <a:r>
              <a:rPr lang="ru-RU" sz="2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широком смысле слова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352928" cy="3474720"/>
          </a:xfrm>
        </p:spPr>
        <p:txBody>
          <a:bodyPr/>
          <a:lstStyle/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обозначает имя существительное?</a:t>
            </a: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 существительное –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часть речи, которая обозначает предмет и отвечает на вопросы</a:t>
            </a: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(кто? что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растения: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сосна, сирень;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24944"/>
            <a:ext cx="1386653" cy="245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15083"/>
            <a:ext cx="3159790" cy="167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186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021288"/>
            <a:ext cx="8568951" cy="49492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Имя существительное </a:t>
            </a:r>
            <a:r>
              <a:rPr lang="ru-RU" sz="2000" b="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обозначает предмет </a:t>
            </a:r>
            <a:r>
              <a:rPr lang="ru-RU" sz="2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широком смысле слова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280920" cy="3474720"/>
          </a:xfrm>
        </p:spPr>
        <p:txBody>
          <a:bodyPr/>
          <a:lstStyle/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 существительное –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часть речи, которая обозначает предмет и отвечает на вопросы</a:t>
            </a: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(кто? что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явления природы: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снег, дождь;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3131840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090" y="2621601"/>
            <a:ext cx="3413292" cy="233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808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021288"/>
            <a:ext cx="8640959" cy="49492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Имя существительное </a:t>
            </a:r>
            <a:r>
              <a:rPr lang="ru-RU" sz="2000" b="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обозначает предмет </a:t>
            </a:r>
            <a:r>
              <a:rPr lang="ru-RU" sz="2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широком смысле слова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352928" cy="3474720"/>
          </a:xfrm>
        </p:spPr>
        <p:txBody>
          <a:bodyPr/>
          <a:lstStyle/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 существительное –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часть речи, которая обозначает предмет и отвечает на вопросы</a:t>
            </a: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(кто? что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свойства, качества: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смелость, доброта, глупость;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55" y="3068960"/>
            <a:ext cx="2528496" cy="209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62404"/>
            <a:ext cx="1411712" cy="211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61466"/>
            <a:ext cx="2880320" cy="192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933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949280"/>
            <a:ext cx="8618123" cy="49492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Имя существительное </a:t>
            </a:r>
            <a:r>
              <a:rPr lang="ru-RU" sz="2000" b="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обозначает предмет </a:t>
            </a:r>
            <a:r>
              <a:rPr lang="ru-RU" sz="2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широком смысле слова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3345" y="731520"/>
            <a:ext cx="8377127" cy="3474720"/>
          </a:xfrm>
        </p:spPr>
        <p:txBody>
          <a:bodyPr/>
          <a:lstStyle/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 существительное –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часть речи, которая обозначает предмет и отвечает на вопросы</a:t>
            </a: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(кто? что?)</a:t>
            </a:r>
          </a:p>
          <a:p>
            <a:pPr marL="4572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события: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праздник, парад;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80928"/>
            <a:ext cx="3138488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31431"/>
            <a:ext cx="2232248" cy="245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671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949280"/>
            <a:ext cx="8501816" cy="49492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Имя существительное </a:t>
            </a:r>
            <a:r>
              <a:rPr lang="ru-RU" sz="2000" b="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обозначает предмет </a:t>
            </a:r>
            <a:r>
              <a:rPr lang="ru-RU" sz="2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широком смысле слова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7" y="404664"/>
            <a:ext cx="8446399" cy="3474720"/>
          </a:xfrm>
        </p:spPr>
        <p:txBody>
          <a:bodyPr/>
          <a:lstStyle/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 существительное –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часть речи, которая обозначает предмет и отвечает на вопросы</a:t>
            </a: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(кто? что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географические названия: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Дон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8920"/>
            <a:ext cx="2839638" cy="213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14777"/>
            <a:ext cx="3023755" cy="207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803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32660" cy="61901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какие вопросы могут отвечать имена существительное?</a:t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имени существительного</a:t>
            </a:r>
            <a:b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268653"/>
              </p:ext>
            </p:extLst>
          </p:nvPr>
        </p:nvGraphicFramePr>
        <p:xfrm>
          <a:off x="1547664" y="3356992"/>
          <a:ext cx="609600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Кто? Что? – </a:t>
                      </a:r>
                    </a:p>
                    <a:p>
                      <a:pPr algn="ctr"/>
                      <a:endParaRPr lang="ru-RU" sz="20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начальная форма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имени существительного.</a:t>
                      </a:r>
                    </a:p>
                    <a:p>
                      <a:endParaRPr lang="ru-RU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кого? чего?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кому? чему?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кем? чем?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ком? о чем?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704225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246</TotalTime>
  <Words>903</Words>
  <Application>Microsoft Office PowerPoint</Application>
  <PresentationFormat>Экран (4:3)</PresentationFormat>
  <Paragraphs>140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 Black</vt:lpstr>
      <vt:lpstr>Georgia</vt:lpstr>
      <vt:lpstr>Monotype Corsiva</vt:lpstr>
      <vt:lpstr>Times New Roman</vt:lpstr>
      <vt:lpstr>Trebuchet MS</vt:lpstr>
      <vt:lpstr>Воздушный поток</vt:lpstr>
      <vt:lpstr> </vt:lpstr>
      <vt:lpstr>Имя существительное обозначает предмет в широком смысле слова</vt:lpstr>
      <vt:lpstr>Имя существительное обозначает предмет в широком смысле слова</vt:lpstr>
      <vt:lpstr>Имя существительное обозначает предмет в широком смысле слова</vt:lpstr>
      <vt:lpstr>Имя существительное обозначает предмет в широком смысле слова</vt:lpstr>
      <vt:lpstr>Имя существительное обозначает предмет в широком смысле слова</vt:lpstr>
      <vt:lpstr>Имя существительное обозначает предмет в широком смысле слова</vt:lpstr>
      <vt:lpstr>Имя существительное обозначает предмет в широком смысле слова</vt:lpstr>
      <vt:lpstr>На какие вопросы могут отвечать имена существительное?   Вопросы имени существительного    </vt:lpstr>
      <vt:lpstr>На какие вопросы могут отвечать имена существительное?  Вопросы имени существительного   </vt:lpstr>
      <vt:lpstr>Что такое одушевленные имена существительные? </vt:lpstr>
      <vt:lpstr>Собственные и нарицательные имена существительные</vt:lpstr>
      <vt:lpstr>Собственные имена существительные</vt:lpstr>
      <vt:lpstr>Как определить род имен существительных?</vt:lpstr>
      <vt:lpstr>Какие окончания имеют имена существительные каждого рода?</vt:lpstr>
      <vt:lpstr>Род имен существительных</vt:lpstr>
      <vt:lpstr>Род имен существительных</vt:lpstr>
      <vt:lpstr>Как определить род таких имен существительных, как плакса, умница?</vt:lpstr>
      <vt:lpstr>Какого рода бывают имена существительные иноязычного происхождения?</vt:lpstr>
      <vt:lpstr>Когда пишется мягкий знак на конце имен существительных после шипящих?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dcterms:created xsi:type="dcterms:W3CDTF">2016-03-21T05:27:46Z</dcterms:created>
  <dcterms:modified xsi:type="dcterms:W3CDTF">2016-03-22T17:12:40Z</dcterms:modified>
</cp:coreProperties>
</file>