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60" r:id="rId42"/>
    <p:sldId id="262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5332" autoAdjust="0"/>
  </p:normalViewPr>
  <p:slideViewPr>
    <p:cSldViewPr>
      <p:cViewPr varScale="1">
        <p:scale>
          <a:sx n="88" d="100"/>
          <a:sy n="88" d="100"/>
        </p:scale>
        <p:origin x="13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Химия\Him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836712"/>
            <a:ext cx="583264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2636912"/>
            <a:ext cx="5040560" cy="7920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67BCBE-6F13-48D7-8A6B-33231F60C985}" type="datetimeFigureOut">
              <a:rPr lang="ru-RU"/>
              <a:pPr>
                <a:defRPr/>
              </a:pPr>
              <a:t>03.09.2017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D59AA2A-22B5-4D31-96D0-990D08BD93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776188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06959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Химия\Himia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835150" y="274638"/>
            <a:ext cx="6851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763713" y="1600200"/>
            <a:ext cx="6923087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7515225" y="6550025"/>
            <a:ext cx="161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A6A6A6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A6A6A6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ransition spd="slow"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339752" y="188640"/>
            <a:ext cx="6696423" cy="3384376"/>
          </a:xfrm>
        </p:spPr>
        <p:txBody>
          <a:bodyPr/>
          <a:lstStyle/>
          <a:p>
            <a:pPr algn="r"/>
            <a:r>
              <a:rPr lang="ru-RU" altLang="ru-RU" sz="4000" dirty="0" smtClean="0">
                <a:solidFill>
                  <a:schemeClr val="bg1"/>
                </a:solidFill>
              </a:rPr>
              <a:t>Анализ возможностей использования технологии уровневой дифференциации при проведении практических работ</a:t>
            </a:r>
            <a:br>
              <a:rPr lang="ru-RU" altLang="ru-RU" sz="4000" dirty="0" smtClean="0">
                <a:solidFill>
                  <a:schemeClr val="bg1"/>
                </a:solidFill>
              </a:rPr>
            </a:br>
            <a:r>
              <a:rPr lang="ru-RU" altLang="ru-RU" sz="4000" dirty="0" smtClean="0">
                <a:solidFill>
                  <a:schemeClr val="bg1"/>
                </a:solidFill>
              </a:rPr>
              <a:t>по химии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03687" y="6165304"/>
            <a:ext cx="5040313" cy="792162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Выполнила: студентка группы 821731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Карелина Мария Михайловна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Уровень 1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29295" y="1417638"/>
            <a:ext cx="6796600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 о проведенной работе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Оформите отчет в виде таблицы. В рисунках сделайте подписи. 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786591"/>
              </p:ext>
            </p:extLst>
          </p:nvPr>
        </p:nvGraphicFramePr>
        <p:xfrm>
          <a:off x="1979712" y="2636912"/>
          <a:ext cx="6707088" cy="1224135"/>
        </p:xfrm>
        <a:graphic>
          <a:graphicData uri="http://schemas.openxmlformats.org/drawingml/2006/table">
            <a:tbl>
              <a:tblPr firstRow="1" firstCol="1" bandRow="1"/>
              <a:tblGrid>
                <a:gridCol w="1676772">
                  <a:extLst>
                    <a:ext uri="{9D8B030D-6E8A-4147-A177-3AD203B41FA5}">
                      <a16:colId xmlns:a16="http://schemas.microsoft.com/office/drawing/2014/main" val="1391803704"/>
                    </a:ext>
                  </a:extLst>
                </a:gridCol>
                <a:gridCol w="1676772">
                  <a:extLst>
                    <a:ext uri="{9D8B030D-6E8A-4147-A177-3AD203B41FA5}">
                      <a16:colId xmlns:a16="http://schemas.microsoft.com/office/drawing/2014/main" val="3452370952"/>
                    </a:ext>
                  </a:extLst>
                </a:gridCol>
                <a:gridCol w="1676772">
                  <a:extLst>
                    <a:ext uri="{9D8B030D-6E8A-4147-A177-3AD203B41FA5}">
                      <a16:colId xmlns:a16="http://schemas.microsoft.com/office/drawing/2014/main" val="1216589388"/>
                    </a:ext>
                  </a:extLst>
                </a:gridCol>
                <a:gridCol w="1676772">
                  <a:extLst>
                    <a:ext uri="{9D8B030D-6E8A-4147-A177-3AD203B41FA5}">
                      <a16:colId xmlns:a16="http://schemas.microsoft.com/office/drawing/2014/main" val="1010343871"/>
                    </a:ext>
                  </a:extLst>
                </a:gridCol>
              </a:tblGrid>
              <a:tr h="244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опыта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Рисунок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Наблюдения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Уравнения реакций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1973153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781988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467293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2326960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182087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72437" y="4292669"/>
            <a:ext cx="6653458" cy="64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Напишите общий вывод о проделанной работе, исходя из ее цели.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Приведите в порядок рабочее место.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321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Уровень 2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417638"/>
            <a:ext cx="7200800" cy="4897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 о проведенной работе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Оформите отчет о проведенной работе в текстовой или табличной форме (отразите суть опыта, наблюдения, напишите уравнения происходящих реакций).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Подумайте над вопросами: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Для чего в пробирку вставляется вата?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Как еще можно получить кислород в лаборатории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В одинаковых стаканах под крышками находятся кислород, азот, углекислый газ и воздух. Как распознать, где какой газ?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3.Что нужно добавить в колбу, где закончилось выделение кислорода из пероксида водорода: пероксид водорода или диоксид марганца? Почему? Проверьте свои предположения на опыте.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Напишите общий вывод о проделанной работе.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Приведите в порядок рабочее место.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268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Уровень 3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15651" y="1340768"/>
            <a:ext cx="6985322" cy="5387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 о проведенной работе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Оформите отчет о проведенной работе в текстовой или табличной форме (отразите суть опыта, наблюдения, напишите уравнения происходящих реакций).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Подумайте над вопросами: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пробирках без надписей даны два черных порошка: оксид меди и диоксид марганца. Как надежно и быстро определить, где какое вещество?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из веществ, способных выделять кислород при разложении, ни в коем случае не нужно применять для этой цели? Почему?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можно получить кислород в домашних условиях, не используя реактивов и приборов из школьной лаборатории? 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Напишите общий вывод о проделанной работе.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Приведите в порядок рабочее место.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9708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47664" y="1124744"/>
            <a:ext cx="7056784" cy="3022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Практическая работа</a:t>
            </a: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экспериментальных задач по теме </a:t>
            </a:r>
            <a:endParaRPr lang="ru-RU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Важнейшие классы неорганических соединений»</a:t>
            </a: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205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0"/>
            <a:ext cx="6851650" cy="1143000"/>
          </a:xfrm>
        </p:spPr>
        <p:txBody>
          <a:bodyPr/>
          <a:lstStyle/>
          <a:p>
            <a:r>
              <a:rPr lang="ru-RU" dirty="0" smtClean="0"/>
              <a:t>Уровень 1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934289"/>
            <a:ext cx="6678488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инструктивной карточке указываются: цель, реактивы, оборудование</a:t>
            </a:r>
            <a:endParaRPr lang="ru-RU" sz="1600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412776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i="1" u="sng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Ход работы:</a:t>
            </a:r>
            <a:endParaRPr lang="ru-RU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В двух склянках без этикеток находятся порошки: в одной – оксид кальция, в другой – оксид меди (</a:t>
            </a:r>
            <a:r>
              <a:rPr lang="en-US" sz="12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12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Как различить эти вещества, не проводя химических опытов? Как химическими опытами подтвердить наличие в склянках именно этих веществ?</a:t>
            </a:r>
            <a:endParaRPr lang="ru-RU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Проведите реакцию нейтрализации в результате взаимодействия серной кислоты с гидроксидом натрия, используя </a:t>
            </a:r>
            <a:r>
              <a:rPr lang="ru-RU" sz="12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фенофталеин</a:t>
            </a:r>
            <a:r>
              <a:rPr lang="ru-RU" sz="12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В одной пробирке находится дистиллированная вода, а в другой – раствор хлорида калия. Обнаружьте, в какой пробирке находится какое из выданных вам веществ.</a:t>
            </a:r>
            <a:endParaRPr lang="ru-RU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200" i="1" u="sng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Отчет о проделанной работе:</a:t>
            </a:r>
            <a:endParaRPr lang="ru-RU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Заполните таблицу</a:t>
            </a:r>
            <a:endParaRPr lang="ru-RU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380672"/>
              </p:ext>
            </p:extLst>
          </p:nvPr>
        </p:nvGraphicFramePr>
        <p:xfrm>
          <a:off x="1854907" y="4437112"/>
          <a:ext cx="6294120" cy="1623060"/>
        </p:xfrm>
        <a:graphic>
          <a:graphicData uri="http://schemas.openxmlformats.org/drawingml/2006/table">
            <a:tbl>
              <a:tblPr firstRow="1" firstCol="1" bandRow="1"/>
              <a:tblGrid>
                <a:gridCol w="1347470">
                  <a:extLst>
                    <a:ext uri="{9D8B030D-6E8A-4147-A177-3AD203B41FA5}">
                      <a16:colId xmlns:a16="http://schemas.microsoft.com/office/drawing/2014/main" val="264769829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val="3361334491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val="2412118136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3883543973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13155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100" b="1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опыта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100" b="1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Что делаю?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100" b="1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Что наблюдаю?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100" b="1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Уравнения реакции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100" b="1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Выводы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1859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2411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7882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57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172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4894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720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Уровень 2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268760"/>
            <a:ext cx="734481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инструктивной карточке указываются: цель, реактивы, оборудование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844824"/>
            <a:ext cx="7128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i="1" u="sng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Ход работы:</a:t>
            </a:r>
            <a:endParaRPr lang="ru-RU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Дан оксид меди (</a:t>
            </a:r>
            <a:r>
              <a:rPr lang="en-US" sz="12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12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Получите гидроксид меди (</a:t>
            </a:r>
            <a:r>
              <a:rPr lang="en-US" sz="12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12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Докажите, что оксид меди – основной оксид</a:t>
            </a:r>
            <a:endParaRPr lang="ru-RU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В вашем распоряжении есть магний, оксид магния, гидроксид магния, соляная кислота. Сколькими способами вы можете получить хлорид магния, используя эти реактивы? Подберите необходимое для эксперимента оборудование и получите хлорид магния.</a:t>
            </a:r>
            <a:endParaRPr lang="ru-RU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Опытным путем докажите, в каких пробирках содержатся растворы: а) хлорида натрия; б) гидроксида натрия; в) соляной кислоты</a:t>
            </a:r>
            <a:endParaRPr lang="ru-RU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200" i="1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200" i="1" u="sng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Отчет о проделанной работе:</a:t>
            </a:r>
            <a:endParaRPr lang="ru-RU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Заполните таблицу</a:t>
            </a:r>
            <a:endParaRPr lang="ru-RU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173949"/>
              </p:ext>
            </p:extLst>
          </p:nvPr>
        </p:nvGraphicFramePr>
        <p:xfrm>
          <a:off x="1835150" y="4804913"/>
          <a:ext cx="6769298" cy="1623060"/>
        </p:xfrm>
        <a:graphic>
          <a:graphicData uri="http://schemas.openxmlformats.org/drawingml/2006/table">
            <a:tbl>
              <a:tblPr firstRow="1" firstCol="1" bandRow="1"/>
              <a:tblGrid>
                <a:gridCol w="1449198">
                  <a:extLst>
                    <a:ext uri="{9D8B030D-6E8A-4147-A177-3AD203B41FA5}">
                      <a16:colId xmlns:a16="http://schemas.microsoft.com/office/drawing/2014/main" val="1966195391"/>
                    </a:ext>
                  </a:extLst>
                </a:gridCol>
                <a:gridCol w="1257975">
                  <a:extLst>
                    <a:ext uri="{9D8B030D-6E8A-4147-A177-3AD203B41FA5}">
                      <a16:colId xmlns:a16="http://schemas.microsoft.com/office/drawing/2014/main" val="2596785766"/>
                    </a:ext>
                  </a:extLst>
                </a:gridCol>
                <a:gridCol w="1355635">
                  <a:extLst>
                    <a:ext uri="{9D8B030D-6E8A-4147-A177-3AD203B41FA5}">
                      <a16:colId xmlns:a16="http://schemas.microsoft.com/office/drawing/2014/main" val="3124125239"/>
                    </a:ext>
                  </a:extLst>
                </a:gridCol>
                <a:gridCol w="1548907">
                  <a:extLst>
                    <a:ext uri="{9D8B030D-6E8A-4147-A177-3AD203B41FA5}">
                      <a16:colId xmlns:a16="http://schemas.microsoft.com/office/drawing/2014/main" val="1128443959"/>
                    </a:ext>
                  </a:extLst>
                </a:gridCol>
                <a:gridCol w="1157583">
                  <a:extLst>
                    <a:ext uri="{9D8B030D-6E8A-4147-A177-3AD203B41FA5}">
                      <a16:colId xmlns:a16="http://schemas.microsoft.com/office/drawing/2014/main" val="2933005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100" b="1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опыта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100" b="1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Что делаю?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100" b="1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Что наблюдаю?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100" b="1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Уравнения реакции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100" b="1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Выводы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18918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346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5583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7029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929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5962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14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Уровень 3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389335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инструктивной карточке 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указывается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только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цель работы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988840"/>
            <a:ext cx="71287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решения химических задач экспериментально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вы должны: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 составить план решения задачи;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определить перечень необходимых для этого реактивов и оборудования;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реализовать свой план;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4) составить отчет о проделанной работе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200" i="1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i="1" u="sng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Ход работы: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Дан раствор гидроксида кальция (известковая вода). Получите карбонат кальция, а из него – раствор хлорида кальция.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Очистите химическим способом железный гвоздь от ржавчины, считая, что в состав ржавчины входят оксид железа (</a:t>
            </a:r>
            <a:r>
              <a:rPr lang="en-US" sz="1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III</a:t>
            </a:r>
            <a:r>
              <a:rPr lang="ru-RU" sz="1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и гидроксид железа (</a:t>
            </a:r>
            <a:r>
              <a:rPr lang="en-US" sz="1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III</a:t>
            </a:r>
            <a:r>
              <a:rPr lang="ru-RU" sz="1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Осуществите практически следующие превращения: хлорид меди (</a:t>
            </a:r>
            <a:r>
              <a:rPr lang="en-US" sz="1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1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– гидроксид меди (</a:t>
            </a:r>
            <a:r>
              <a:rPr lang="en-US" sz="1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1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– оксид меди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6351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1772816"/>
            <a:ext cx="7488832" cy="197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Практическая работа </a:t>
            </a:r>
            <a:endParaRPr lang="ru-RU" sz="3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и свойства соляной кислоты»</a:t>
            </a:r>
            <a:endParaRPr lang="ru-RU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6437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41352"/>
            <a:ext cx="6301891" cy="6816648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 rot="1410165">
            <a:off x="4887428" y="559431"/>
            <a:ext cx="5947354" cy="554562"/>
          </a:xfrm>
        </p:spPr>
        <p:txBody>
          <a:bodyPr/>
          <a:lstStyle/>
          <a:p>
            <a:r>
              <a:rPr lang="ru-RU" dirty="0" smtClean="0"/>
              <a:t>Уровень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9766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404664"/>
            <a:ext cx="6858000" cy="1380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 о проделанной работе: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Оформите отчет о проведенной работе в текстовой или табличной форме (отразите суть проделанного опыта, наблюдения, уравнения химических реакций).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531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619672" y="1124744"/>
            <a:ext cx="7283152" cy="554355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dirty="0" smtClean="0">
                <a:effectLst/>
              </a:rPr>
              <a:t>Подлинный смысл педагогики заключается в том, чтобы даже человек, которому трудно то, что посильно другим, не чувствовал себя неполноценным, испытывал высокую человеческую радость, радость познания,  радость интеллектуального труда, радость творчества.</a:t>
            </a:r>
          </a:p>
          <a:p>
            <a:pPr marL="0" indent="0" algn="ctr">
              <a:buNone/>
            </a:pPr>
            <a:endParaRPr lang="ru-RU" sz="2800" i="1" dirty="0" smtClean="0">
              <a:effectLst/>
            </a:endParaRPr>
          </a:p>
          <a:p>
            <a:pPr marL="0" indent="0" algn="r">
              <a:buNone/>
            </a:pPr>
            <a:r>
              <a:rPr lang="ru-RU" i="1" dirty="0" smtClean="0">
                <a:effectLst/>
              </a:rPr>
              <a:t>Сухомлинский В.А.</a:t>
            </a:r>
          </a:p>
          <a:p>
            <a:pPr algn="ctr"/>
            <a:endParaRPr lang="ru-RU" altLang="ru-RU" dirty="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116632"/>
            <a:ext cx="6851650" cy="1143000"/>
          </a:xfrm>
        </p:spPr>
        <p:txBody>
          <a:bodyPr/>
          <a:lstStyle/>
          <a:p>
            <a:r>
              <a:rPr lang="ru-RU" dirty="0" smtClean="0"/>
              <a:t>Уровень 2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24286"/>
          <a:stretch/>
        </p:blipFill>
        <p:spPr>
          <a:xfrm>
            <a:off x="1691680" y="1124744"/>
            <a:ext cx="7361233" cy="38164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20798" y="4869160"/>
            <a:ext cx="7280353" cy="1233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Задание: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а) Напишите уравнения химических реакций, протекающих между концентрированной серной кислотой и хлоридом натрия при обычных условиях и при сильном нагревании; б) Чем вызвано появление во второй пробирке тонких струек, опускающихся вниз? в) Почему конец газоотводной трубки должен находиться на расстоянии 0,5 – 1,0 см от поверхности воды?</a:t>
            </a:r>
            <a:endParaRPr lang="ru-RU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2966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168428"/>
            <a:ext cx="7200800" cy="2821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Химические свойства соляной кислоты.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Полученную при растворении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хлороводорода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воде соляную кислоту разлейте поровну в шесть пробирок. В первую пробирку опустите лакмусовую бумажку. Во вторую пробирку положите кусочек цинка или магниевой стружки, а в третью – кусочек меди. В четвертую пробирку поместите немного оксида меди (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и нагрейте раствор. В пятую пробирку поместите немного свежеприготовленного гидроксида меди (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в шестую – немного мела или другого карбоната.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а) Со всеми ли металлами реагирует соляная кислота? Составьте уравнения реакций, протекающих между соляной кислотой и указанными металлами. б) Как объяснить образование в четвертой и пятой пробирках растворов синего цвета, а в шестой выделение газа? Составьте уравнения соответствующих реакций.</a:t>
            </a:r>
            <a:endParaRPr lang="ru-RU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5744" y="2962045"/>
            <a:ext cx="7668344" cy="3425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Распознавание соляной кислоты и ее солей. 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одну пробирку налейте 1 – 2 мл разбавленной соляной кислоты, во вторую – столько же раствора хлорида натрия, а в третью – раствор хлорида кальция. Во все пробирки добавьте по несколько капель раствора нитрата серебра (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или нитрата свинца (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Проверьте растворяется ли выпавший осадок в концентрированной азотной кислоте.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Задание: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Напишите уравнения соответствующих реакций и подумайте, как можно отличить: а) соляную кислоту от других кислот; б) хлориды от других солей; в) растворы хлоридов от соляной кислоты. </a:t>
            </a:r>
            <a:endParaRPr lang="ru-RU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 о проделанной работе: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Оформите отчет о проведенной работе в текстовой или табличной форме (отразите суть проделанного опыта, наблюдения,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ответы на задания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8346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Уровень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9431" y="1390119"/>
            <a:ext cx="6923087" cy="50405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Ход работы такой же как в инструктивной карточке уровня 2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876136"/>
            <a:ext cx="7344816" cy="4560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 о проделанной работе: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Оформите отчет о проведенной работе в текстовой или табличной форме (отразите суть проделанного опыта, наблюдения,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задания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Решите расчетные задачи: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6 г магния растворили в соляной кислоте. Определите массы затраченной кислоты и полученной соли, а также объем выделившегося газа (какого?).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При взаимодействии 6,85 г двухвалентного металла с соляной кислотой выделилось 1,12 л газа. Определите металл.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11,2 л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хлороводорода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растворили в 73 мл воды. Определите массовую долю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хлороводорода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полученном растворе.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898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1700808"/>
            <a:ext cx="64373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Практическая работа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Ионные реакции»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9339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Уровень 1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163722"/>
            <a:ext cx="745232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инструктивной карточке указываются: цель, реактивы, оборудование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150" y="1671553"/>
            <a:ext cx="6608051" cy="504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49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12336"/>
          <a:stretch/>
        </p:blipFill>
        <p:spPr>
          <a:xfrm>
            <a:off x="1763688" y="1"/>
            <a:ext cx="6392027" cy="68133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27984" y="515719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7. Снова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налейте в пробирку раствор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HCl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добавьте раствор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AgNO</a:t>
            </a:r>
            <a:r>
              <a:rPr lang="ru-RU" sz="1200" dirty="0">
                <a:latin typeface="Lucida Sans Unicode" panose="020B0602030504020204" pitchFamily="34" charset="0"/>
                <a:ea typeface="Times New Roman" panose="02020603050405020304" pitchFamily="18" charset="0"/>
              </a:rPr>
              <a:t>₃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Что наблюдаете?</a:t>
            </a: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8. Заполните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вторую графу (рисунок).</a:t>
            </a: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9. Заполните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третью графу: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7818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уравнение диссоциации соляной кислоты,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7818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молекулярное, полное и сокращенное уравнение для второй реакции.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6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116632"/>
            <a:ext cx="6851650" cy="1143000"/>
          </a:xfrm>
        </p:spPr>
        <p:txBody>
          <a:bodyPr/>
          <a:lstStyle/>
          <a:p>
            <a:r>
              <a:rPr lang="ru-RU" dirty="0" smtClean="0"/>
              <a:t>Уровень 2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005716"/>
            <a:ext cx="76328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инструктивной карточке указываются: цель, реактивы, оборудование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788" y="1628800"/>
            <a:ext cx="6932660" cy="469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806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377" y="620688"/>
            <a:ext cx="7602623" cy="211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871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9431" y="116632"/>
            <a:ext cx="6851650" cy="1143000"/>
          </a:xfrm>
        </p:spPr>
        <p:txBody>
          <a:bodyPr/>
          <a:lstStyle/>
          <a:p>
            <a:r>
              <a:rPr lang="ru-RU" dirty="0" smtClean="0"/>
              <a:t>Уровень 3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272655"/>
            <a:ext cx="7475622" cy="477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38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8172" y="-171400"/>
            <a:ext cx="6851650" cy="1143000"/>
          </a:xfrm>
        </p:spPr>
        <p:txBody>
          <a:bodyPr/>
          <a:lstStyle/>
          <a:p>
            <a:r>
              <a:rPr lang="ru-RU" sz="3600" dirty="0" smtClean="0"/>
              <a:t>Уровень 1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921" y="921611"/>
            <a:ext cx="7458152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13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26334"/>
          <a:stretch/>
        </p:blipFill>
        <p:spPr>
          <a:xfrm>
            <a:off x="1691680" y="116632"/>
            <a:ext cx="6301891" cy="684076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 rotWithShape="1">
          <a:blip r:embed="rId3"/>
          <a:srcRect l="34348" t="43003" r="57307" b="40011"/>
          <a:stretch/>
        </p:blipFill>
        <p:spPr bwMode="auto">
          <a:xfrm>
            <a:off x="7955739" y="5711438"/>
            <a:ext cx="1152128" cy="1146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7459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0"/>
            <a:ext cx="6851650" cy="1143000"/>
          </a:xfrm>
        </p:spPr>
        <p:txBody>
          <a:bodyPr/>
          <a:lstStyle/>
          <a:p>
            <a:r>
              <a:rPr lang="ru-RU" dirty="0" smtClean="0"/>
              <a:t>Уровень 2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022397"/>
            <a:ext cx="7183394" cy="583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055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3556" y="-152225"/>
            <a:ext cx="6851650" cy="1143000"/>
          </a:xfrm>
        </p:spPr>
        <p:txBody>
          <a:bodyPr/>
          <a:lstStyle/>
          <a:p>
            <a:r>
              <a:rPr lang="ru-RU" dirty="0" smtClean="0"/>
              <a:t>Уровень 3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980728"/>
            <a:ext cx="6823354" cy="602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8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2204864"/>
            <a:ext cx="6102424" cy="1555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Практическая работа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аммиака и изучение его свойств»</a:t>
            </a: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156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30241"/>
          <a:stretch/>
        </p:blipFill>
        <p:spPr>
          <a:xfrm>
            <a:off x="1835696" y="260648"/>
            <a:ext cx="7058118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04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332656"/>
            <a:ext cx="6858000" cy="3852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 startAt="3"/>
              <a:tabLst>
                <a:tab pos="27051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окрашивания индикаторной бумаги осторожно снимите пробирку с аммиаком с газоотводной трубки и поместите ее дном вниз в стакан с водой (2-3 мл) с добавлением фенолфталеина.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вы наблюдаете? Почему вода поднимается вовнутрь пробирки? Как изменяется ее цвет и почему? Ответ поясните уравнением химической реакции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 startAt="3"/>
              <a:tabLst>
                <a:tab pos="270510" algn="l"/>
              </a:tabLst>
            </a:pP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 startAt="3"/>
              <a:tabLst>
                <a:tab pos="27051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Вылейте содержимое пробирки снова в стакан, осторожно подняв пробирку. Разделите окрашенную жидкость на три пробирки, в первую добавьте несколько капель соляной кислоты, во вторую – серной, а содержимое третьей прокипятите.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меняется цвет растворов в пробирках? Почему? Ответ поясните уравнениями реакций.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169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116632"/>
            <a:ext cx="6851650" cy="1143000"/>
          </a:xfrm>
        </p:spPr>
        <p:txBody>
          <a:bodyPr/>
          <a:lstStyle/>
          <a:p>
            <a:r>
              <a:rPr lang="ru-RU" dirty="0" smtClean="0"/>
              <a:t>Уровень 1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6579" y="1196752"/>
            <a:ext cx="7128792" cy="120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Отчет о проделанной работе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Оформите отчет о проведенной работе в табличной форме (отразите суть проведенных опытов, наблюдения,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835150" y="2492896"/>
            <a:ext cx="6851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 smtClean="0"/>
              <a:t>Уровень 2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82285" y="3284984"/>
            <a:ext cx="7421722" cy="3358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16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Отчет о проделанной работе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Оформите отчет о проведенной работе в табличной форме (отразите суть проведенных опытов, наблюдения, ответы на вопросы)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Выполните задания: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Запишите полные и сокращенные ионные уравнения реакций, проходящих в растворе.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Ответьте на вопросы: Можно ли вместо оксида кальция использовать гидроксид кальция? А вместо хлорида аммония сульфат аммония? А нитрит аммония? Почему? Запишите уравнения возможных реакци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й. 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2851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Уровень 3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196752"/>
            <a:ext cx="7416824" cy="5118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16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Отчет о проделанной работе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Оформите отчет о проведенной работе в табличной форме (отразите суть проведенных опытов, наблюдения, ответы на вопросы)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Выполните задания: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Запишите полные и сокращенные ионные уравнения реакций проходящих в растворе.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Ответьте на вопросы: Можно ли вместо оксида кальция использовать гидроксид кальция? А вместо хлорида аммония сульфат аммония? А нитрит аммония? Почему? Запишите уравнения возможных реакций. 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Какие соли получатся, если для нейтрализации раствора аммиака использовать раствор ортофосфорной кислоты, Напишите уравнения реакций с всевозможными вариантами солей. Назовите полученные соли.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Какой объём аммиака может выделиться при взаимодействии 5,6 г оксида кальция с 5,35 г хлорида аммония? Какое вещество находится в избытке? Определите количество вещества избытка.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1861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404664"/>
            <a:ext cx="6823354" cy="634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683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32656"/>
            <a:ext cx="7344816" cy="431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703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4624"/>
            <a:ext cx="6851650" cy="1143000"/>
          </a:xfrm>
        </p:spPr>
        <p:txBody>
          <a:bodyPr/>
          <a:lstStyle/>
          <a:p>
            <a:r>
              <a:rPr lang="ru-RU" dirty="0" smtClean="0"/>
              <a:t>Уровень 1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908720"/>
            <a:ext cx="7416824" cy="1818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Отчет о проделанной работе 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Оформите отчет о проведенной работе в табличной форме (отразите суть проведенных опытов, наблюдения,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запишите уравнения всех реакций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выводы)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3861048"/>
            <a:ext cx="7272808" cy="2717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Отчет о проделанной работе 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Оформите отчет о проведенной работе в табличной форме (отразите суть проведенных опытов, наблюдения,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запишите уравнения всех реакций в молекулярном и ионном виде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выводы)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Какая из проделанных реакций является качественной реакцией на карбонаты? По какому признаку карбонаты отличают от других солей?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835696" y="2636912"/>
            <a:ext cx="6851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 smtClean="0"/>
              <a:t>Уровень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2177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60647"/>
            <a:ext cx="6624736" cy="316545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Уровень 3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449768"/>
            <a:ext cx="7344816" cy="4803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Отчет о проделанной работе 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Оформите отчет о проведенной работе в табличной форме (отразите суть проведенных опытов, наблюдения, запишите уравнения всех реакций в молекулярном и ионном виде, выводы)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Какая из проделанных реакций является качественной реакцией на карбонаты? По какому признаку карбонаты отличают от других солей?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Решите задачу: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 5,3 г карбоната натрия прилили достаточное количество раствора серной кислоты. Какой объём углекислого газа выделится в результате реакции? Какая масса осадка образуется при пропускании данного объёма газа через известковую воду?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0458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K:\ProPowerPoint\Шаблоны\В работе\Химия\HimiaPrin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695562"/>
            <a:ext cx="655272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Учебник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Химия. 8 класс,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авторы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Г.Е. Рудзитис, Ф.Г. Фельдман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eriod"/>
            </a:pP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Учебник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Химия.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класс,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авторы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Г.Е. Рудзитис, Ф.Г. Фельдман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74638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itchFamily="18" charset="0"/>
              </a:rPr>
              <a:t>Для анализа возможностей использования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технологии уровневой дифференциации при проведении практических работ использовались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51303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97" y="-1"/>
            <a:ext cx="9155697" cy="6866773"/>
          </a:xfrm>
        </p:spPr>
      </p:pic>
    </p:spTree>
    <p:extLst>
      <p:ext uri="{BB962C8B-B14F-4D97-AF65-F5344CB8AC3E}">
        <p14:creationId xmlns:p14="http://schemas.microsoft.com/office/powerpoint/2010/main" val="17952861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463" y="188640"/>
            <a:ext cx="6851650" cy="1143000"/>
          </a:xfrm>
        </p:spPr>
        <p:txBody>
          <a:bodyPr/>
          <a:lstStyle/>
          <a:p>
            <a:r>
              <a:rPr lang="ru-RU" dirty="0" smtClean="0"/>
              <a:t>Уровень 1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63687" y="1417638"/>
            <a:ext cx="6878425" cy="1380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Отчет о проделанной работе: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Заполните таблицу.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рисунке обозначьте цифрами детали прибора, а внизу под таблицей напишите, как называется каждая деталь и для чего она служит.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839224"/>
              </p:ext>
            </p:extLst>
          </p:nvPr>
        </p:nvGraphicFramePr>
        <p:xfrm>
          <a:off x="1835696" y="2996952"/>
          <a:ext cx="5953760" cy="2935605"/>
        </p:xfrm>
        <a:graphic>
          <a:graphicData uri="http://schemas.openxmlformats.org/drawingml/2006/table">
            <a:tbl>
              <a:tblPr firstRow="1" firstCol="1" bandRow="1"/>
              <a:tblGrid>
                <a:gridCol w="1257300">
                  <a:extLst>
                    <a:ext uri="{9D8B030D-6E8A-4147-A177-3AD203B41FA5}">
                      <a16:colId xmlns:a16="http://schemas.microsoft.com/office/drawing/2014/main" val="4142576866"/>
                    </a:ext>
                  </a:extLst>
                </a:gridCol>
                <a:gridCol w="902335">
                  <a:extLst>
                    <a:ext uri="{9D8B030D-6E8A-4147-A177-3AD203B41FA5}">
                      <a16:colId xmlns:a16="http://schemas.microsoft.com/office/drawing/2014/main" val="1236258114"/>
                    </a:ext>
                  </a:extLst>
                </a:gridCol>
                <a:gridCol w="1978025">
                  <a:extLst>
                    <a:ext uri="{9D8B030D-6E8A-4147-A177-3AD203B41FA5}">
                      <a16:colId xmlns:a16="http://schemas.microsoft.com/office/drawing/2014/main" val="3788150523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val="1040366835"/>
                    </a:ext>
                  </a:extLst>
                </a:gridCol>
              </a:tblGrid>
              <a:tr h="162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работы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Рисунок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Вывод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6696101"/>
                  </a:ext>
                </a:extLst>
              </a:tr>
              <a:tr h="4883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Растворение поваренной соли в воде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Поваренная соль ________ в воде, речной песок в воде  _________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6005663"/>
                  </a:ext>
                </a:extLst>
              </a:tr>
              <a:tr h="8140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Фильтрование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Частицы песка ________ на фильтрате. В стакане собирается ________ (мутный или прозрачный) фильтрат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Фильтрование отделяют _________ вещества от жидкости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953061"/>
                  </a:ext>
                </a:extLst>
              </a:tr>
              <a:tr h="1148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Выпаривание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мере испарения воды на стенках фарфоровой чашки появляется ________ (в каком виде) ________ (какого цвета) ________ (название вещества)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Выпаривание разделяют ________ вещества и растворитель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0323826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90463" y="6131493"/>
            <a:ext cx="4572000" cy="6196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Напишите общий вывод о проделанной работе, исходя из ее цели.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Приведите в порядок рабочее место.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456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2919" y="0"/>
            <a:ext cx="6851650" cy="1143000"/>
          </a:xfrm>
        </p:spPr>
        <p:txBody>
          <a:bodyPr/>
          <a:lstStyle/>
          <a:p>
            <a:r>
              <a:rPr lang="ru-RU" dirty="0" smtClean="0"/>
              <a:t>Уровень 2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143000"/>
            <a:ext cx="5112568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Отчет о проделанной работе: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Оформите отчет о работе в таблице: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65462"/>
              </p:ext>
            </p:extLst>
          </p:nvPr>
        </p:nvGraphicFramePr>
        <p:xfrm>
          <a:off x="1787834" y="2286000"/>
          <a:ext cx="5904655" cy="1008112"/>
        </p:xfrm>
        <a:graphic>
          <a:graphicData uri="http://schemas.openxmlformats.org/drawingml/2006/table">
            <a:tbl>
              <a:tblPr firstRow="1" firstCol="1" bandRow="1"/>
              <a:tblGrid>
                <a:gridCol w="1322827">
                  <a:extLst>
                    <a:ext uri="{9D8B030D-6E8A-4147-A177-3AD203B41FA5}">
                      <a16:colId xmlns:a16="http://schemas.microsoft.com/office/drawing/2014/main" val="3033091374"/>
                    </a:ext>
                  </a:extLst>
                </a:gridCol>
                <a:gridCol w="1929370">
                  <a:extLst>
                    <a:ext uri="{9D8B030D-6E8A-4147-A177-3AD203B41FA5}">
                      <a16:colId xmlns:a16="http://schemas.microsoft.com/office/drawing/2014/main" val="1046525251"/>
                    </a:ext>
                  </a:extLst>
                </a:gridCol>
                <a:gridCol w="1326229">
                  <a:extLst>
                    <a:ext uri="{9D8B030D-6E8A-4147-A177-3AD203B41FA5}">
                      <a16:colId xmlns:a16="http://schemas.microsoft.com/office/drawing/2014/main" val="2114754782"/>
                    </a:ext>
                  </a:extLst>
                </a:gridCol>
                <a:gridCol w="1326229">
                  <a:extLst>
                    <a:ext uri="{9D8B030D-6E8A-4147-A177-3AD203B41FA5}">
                      <a16:colId xmlns:a16="http://schemas.microsoft.com/office/drawing/2014/main" val="2738772700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работы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действий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Объяснение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0051587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742703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0169306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765553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691680" y="3649460"/>
            <a:ext cx="6678543" cy="1035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почему данную смесь удобнее всего было разделять именно таким методом?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Приведите в порядок рабочее место.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857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116632"/>
            <a:ext cx="6851650" cy="1143000"/>
          </a:xfrm>
        </p:spPr>
        <p:txBody>
          <a:bodyPr/>
          <a:lstStyle/>
          <a:p>
            <a:r>
              <a:rPr lang="ru-RU" dirty="0" smtClean="0"/>
              <a:t>Уровень 3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234318"/>
            <a:ext cx="5184576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Отчет о проделанной работе: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Оформите отчет о работе в таблице: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690573"/>
              </p:ext>
            </p:extLst>
          </p:nvPr>
        </p:nvGraphicFramePr>
        <p:xfrm>
          <a:off x="1835696" y="2377318"/>
          <a:ext cx="5760640" cy="1152128"/>
        </p:xfrm>
        <a:graphic>
          <a:graphicData uri="http://schemas.openxmlformats.org/drawingml/2006/table">
            <a:tbl>
              <a:tblPr firstRow="1" firstCol="1" bandRow="1"/>
              <a:tblGrid>
                <a:gridCol w="1290563">
                  <a:extLst>
                    <a:ext uri="{9D8B030D-6E8A-4147-A177-3AD203B41FA5}">
                      <a16:colId xmlns:a16="http://schemas.microsoft.com/office/drawing/2014/main" val="2627142336"/>
                    </a:ext>
                  </a:extLst>
                </a:gridCol>
                <a:gridCol w="1882313">
                  <a:extLst>
                    <a:ext uri="{9D8B030D-6E8A-4147-A177-3AD203B41FA5}">
                      <a16:colId xmlns:a16="http://schemas.microsoft.com/office/drawing/2014/main" val="431585254"/>
                    </a:ext>
                  </a:extLst>
                </a:gridCol>
                <a:gridCol w="1293882">
                  <a:extLst>
                    <a:ext uri="{9D8B030D-6E8A-4147-A177-3AD203B41FA5}">
                      <a16:colId xmlns:a16="http://schemas.microsoft.com/office/drawing/2014/main" val="2265623828"/>
                    </a:ext>
                  </a:extLst>
                </a:gridCol>
                <a:gridCol w="1293882">
                  <a:extLst>
                    <a:ext uri="{9D8B030D-6E8A-4147-A177-3AD203B41FA5}">
                      <a16:colId xmlns:a16="http://schemas.microsoft.com/office/drawing/2014/main" val="22296317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работы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действий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Объяснение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7594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81935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36359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83855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43038" y="3717032"/>
            <a:ext cx="6750496" cy="3003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Продумайте и опишите предполагаемый порядок действий по разделению следующих смесей: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речного песка и растительного масла;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древесных опилок, железных стружек и поваренной соли;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толченого мела и пенопластовой крошки.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Напишите общий вывод о проделанной работе.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Приведите в порядок рабочее место.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505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36637"/>
          <a:stretch/>
        </p:blipFill>
        <p:spPr>
          <a:xfrm>
            <a:off x="1907704" y="260648"/>
            <a:ext cx="6768752" cy="618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07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548680"/>
            <a:ext cx="701856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726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mi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Himia</Template>
  <TotalTime>245</TotalTime>
  <Words>1542</Words>
  <Application>Microsoft Office PowerPoint</Application>
  <PresentationFormat>Экран (4:3)</PresentationFormat>
  <Paragraphs>300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9" baseType="lpstr">
      <vt:lpstr>Arial</vt:lpstr>
      <vt:lpstr>Ariston</vt:lpstr>
      <vt:lpstr>Calibri</vt:lpstr>
      <vt:lpstr>Lucida Sans Unicode</vt:lpstr>
      <vt:lpstr>Symbol</vt:lpstr>
      <vt:lpstr>Times New Roman</vt:lpstr>
      <vt:lpstr>Himia</vt:lpstr>
      <vt:lpstr>Анализ возможностей использования технологии уровневой дифференциации при проведении практических работ по химии</vt:lpstr>
      <vt:lpstr>Презентация PowerPoint</vt:lpstr>
      <vt:lpstr>Презентация PowerPoint</vt:lpstr>
      <vt:lpstr>Презентация PowerPoint</vt:lpstr>
      <vt:lpstr>Уровень 1</vt:lpstr>
      <vt:lpstr>Уровень 2</vt:lpstr>
      <vt:lpstr>Уровень 3</vt:lpstr>
      <vt:lpstr>Презентация PowerPoint</vt:lpstr>
      <vt:lpstr>Презентация PowerPoint</vt:lpstr>
      <vt:lpstr>Уровень 1</vt:lpstr>
      <vt:lpstr>Уровень 2</vt:lpstr>
      <vt:lpstr>Уровень 3</vt:lpstr>
      <vt:lpstr>Презентация PowerPoint</vt:lpstr>
      <vt:lpstr>Уровень 1</vt:lpstr>
      <vt:lpstr>Уровень 2</vt:lpstr>
      <vt:lpstr>Уровень 3</vt:lpstr>
      <vt:lpstr>Презентация PowerPoint</vt:lpstr>
      <vt:lpstr>Уровень 1</vt:lpstr>
      <vt:lpstr>Презентация PowerPoint</vt:lpstr>
      <vt:lpstr>Уровень 2</vt:lpstr>
      <vt:lpstr>Презентация PowerPoint</vt:lpstr>
      <vt:lpstr>Уровень 3</vt:lpstr>
      <vt:lpstr>Презентация PowerPoint</vt:lpstr>
      <vt:lpstr>Уровень 1</vt:lpstr>
      <vt:lpstr>Презентация PowerPoint</vt:lpstr>
      <vt:lpstr>Уровень 2</vt:lpstr>
      <vt:lpstr>Презентация PowerPoint</vt:lpstr>
      <vt:lpstr>Уровень 3</vt:lpstr>
      <vt:lpstr>Уровень 1</vt:lpstr>
      <vt:lpstr>Уровень 2</vt:lpstr>
      <vt:lpstr>Уровень 3</vt:lpstr>
      <vt:lpstr>Презентация PowerPoint</vt:lpstr>
      <vt:lpstr>Презентация PowerPoint</vt:lpstr>
      <vt:lpstr>Презентация PowerPoint</vt:lpstr>
      <vt:lpstr>Уровень 1</vt:lpstr>
      <vt:lpstr>Уровень 3</vt:lpstr>
      <vt:lpstr>Презентация PowerPoint</vt:lpstr>
      <vt:lpstr>Презентация PowerPoint</vt:lpstr>
      <vt:lpstr>Уровень 1</vt:lpstr>
      <vt:lpstr>Уровень 3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dc:description>http://propowerpoint.ru - Бесплатные шаблоны для презентаций. Полезные советы и уроки  PowerPoint .</dc:description>
  <cp:lastModifiedBy>Мария</cp:lastModifiedBy>
  <cp:revision>22</cp:revision>
  <dcterms:created xsi:type="dcterms:W3CDTF">2017-04-23T19:03:11Z</dcterms:created>
  <dcterms:modified xsi:type="dcterms:W3CDTF">2017-09-03T14:40:48Z</dcterms:modified>
</cp:coreProperties>
</file>