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5"/>
  </p:notesMasterIdLst>
  <p:sldIdLst>
    <p:sldId id="256" r:id="rId2"/>
    <p:sldId id="261" r:id="rId3"/>
    <p:sldId id="277" r:id="rId4"/>
    <p:sldId id="257" r:id="rId5"/>
    <p:sldId id="258" r:id="rId6"/>
    <p:sldId id="287" r:id="rId7"/>
    <p:sldId id="289" r:id="rId8"/>
    <p:sldId id="260" r:id="rId9"/>
    <p:sldId id="288" r:id="rId10"/>
    <p:sldId id="284" r:id="rId11"/>
    <p:sldId id="285" r:id="rId12"/>
    <p:sldId id="283" r:id="rId13"/>
    <p:sldId id="307" r:id="rId14"/>
    <p:sldId id="262" r:id="rId15"/>
    <p:sldId id="263" r:id="rId16"/>
    <p:sldId id="264" r:id="rId17"/>
    <p:sldId id="265" r:id="rId18"/>
    <p:sldId id="296" r:id="rId19"/>
    <p:sldId id="293" r:id="rId20"/>
    <p:sldId id="267" r:id="rId21"/>
    <p:sldId id="291" r:id="rId22"/>
    <p:sldId id="308" r:id="rId23"/>
    <p:sldId id="269" r:id="rId24"/>
    <p:sldId id="309" r:id="rId25"/>
    <p:sldId id="274" r:id="rId26"/>
    <p:sldId id="310" r:id="rId27"/>
    <p:sldId id="280" r:id="rId28"/>
    <p:sldId id="311" r:id="rId29"/>
    <p:sldId id="294" r:id="rId30"/>
    <p:sldId id="312" r:id="rId31"/>
    <p:sldId id="295" r:id="rId32"/>
    <p:sldId id="297" r:id="rId33"/>
    <p:sldId id="298" r:id="rId34"/>
    <p:sldId id="313" r:id="rId35"/>
    <p:sldId id="301" r:id="rId36"/>
    <p:sldId id="314" r:id="rId37"/>
    <p:sldId id="303" r:id="rId38"/>
    <p:sldId id="315" r:id="rId39"/>
    <p:sldId id="299" r:id="rId40"/>
    <p:sldId id="316" r:id="rId41"/>
    <p:sldId id="292" r:id="rId42"/>
    <p:sldId id="281" r:id="rId43"/>
    <p:sldId id="30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5D5"/>
    <a:srgbClr val="1E077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8" autoAdjust="0"/>
    <p:restoredTop sz="97409" autoAdjust="0"/>
  </p:normalViewPr>
  <p:slideViewPr>
    <p:cSldViewPr>
      <p:cViewPr varScale="1">
        <p:scale>
          <a:sx n="97" d="100"/>
          <a:sy n="97" d="100"/>
        </p:scale>
        <p:origin x="-114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30" y="2080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29C5-53CE-4D5D-867D-FBDED52D5B5E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4611E-174D-4079-A95E-66AC0E124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4611E-174D-4079-A95E-66AC0E1244D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http://logoped18.ru/logopedist/inga-didkovskaya/mini-skazki-06.jpg" TargetMode="External"/><Relationship Id="rId18" Type="http://schemas.openxmlformats.org/officeDocument/2006/relationships/image" Target="../media/image60.jpeg"/><Relationship Id="rId26" Type="http://schemas.openxmlformats.org/officeDocument/2006/relationships/image" Target="../media/image63.jpeg"/><Relationship Id="rId3" Type="http://schemas.openxmlformats.org/officeDocument/2006/relationships/image" Target="http://logoped18.ru/logopedist/inga-didkovskaya/mini-skazki-01.jpg" TargetMode="External"/><Relationship Id="rId21" Type="http://schemas.openxmlformats.org/officeDocument/2006/relationships/image" Target="http://logoped18.ru/logopedist/inga-didkovskaya/mini-skazki-71.jpg" TargetMode="External"/><Relationship Id="rId34" Type="http://schemas.openxmlformats.org/officeDocument/2006/relationships/image" Target="../media/image66.jpeg"/><Relationship Id="rId7" Type="http://schemas.openxmlformats.org/officeDocument/2006/relationships/image" Target="http://logoped18.ru/logopedist/inga-didkovskaya/mini-skazki-03.jpg" TargetMode="External"/><Relationship Id="rId12" Type="http://schemas.openxmlformats.org/officeDocument/2006/relationships/image" Target="../media/image49.jpeg"/><Relationship Id="rId17" Type="http://schemas.openxmlformats.org/officeDocument/2006/relationships/image" Target="http://logoped18.ru/logopedist/inga-didkovskaya/mini-skazki-08.jpg" TargetMode="External"/><Relationship Id="rId25" Type="http://schemas.openxmlformats.org/officeDocument/2006/relationships/image" Target="http://logoped18.ru/logopedist/inga-didkovskaya/mini-skazki-13.jpg" TargetMode="External"/><Relationship Id="rId33" Type="http://schemas.openxmlformats.org/officeDocument/2006/relationships/image" Target="http://logoped18.ru/logopedist/inga-didkovskaya/mini-skazki-33.jpg" TargetMode="External"/><Relationship Id="rId2" Type="http://schemas.openxmlformats.org/officeDocument/2006/relationships/image" Target="../media/image54.jpeg"/><Relationship Id="rId16" Type="http://schemas.openxmlformats.org/officeDocument/2006/relationships/image" Target="../media/image59.jpeg"/><Relationship Id="rId20" Type="http://schemas.openxmlformats.org/officeDocument/2006/relationships/image" Target="../media/image61.jpeg"/><Relationship Id="rId29" Type="http://schemas.openxmlformats.org/officeDocument/2006/relationships/image" Target="http://logoped18.ru/logopedist/inga-didkovskaya/mini-skazki-88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http://logoped18.ru/logopedist/inga-didkovskaya/mini-skazki-05.jpg" TargetMode="External"/><Relationship Id="rId24" Type="http://schemas.openxmlformats.org/officeDocument/2006/relationships/image" Target="../media/image46.jpeg"/><Relationship Id="rId32" Type="http://schemas.openxmlformats.org/officeDocument/2006/relationships/image" Target="../media/image65.jpeg"/><Relationship Id="rId37" Type="http://schemas.openxmlformats.org/officeDocument/2006/relationships/image" Target="http://logoped18.ru/logopedist/inga-didkovskaya/mini-skazki-90.jpg" TargetMode="External"/><Relationship Id="rId5" Type="http://schemas.openxmlformats.org/officeDocument/2006/relationships/image" Target="http://logoped18.ru/logopedist/inga-didkovskaya/mini-skazki-02.jpg" TargetMode="External"/><Relationship Id="rId15" Type="http://schemas.openxmlformats.org/officeDocument/2006/relationships/image" Target="http://logoped18.ru/logopedist/inga-didkovskaya/mini-skazki-07.jpg" TargetMode="External"/><Relationship Id="rId23" Type="http://schemas.openxmlformats.org/officeDocument/2006/relationships/image" Target="http://logoped18.ru/logopedist/inga-didkovskaya/mini-skazki-42.jpg" TargetMode="External"/><Relationship Id="rId28" Type="http://schemas.openxmlformats.org/officeDocument/2006/relationships/image" Target="../media/image64.jpeg"/><Relationship Id="rId36" Type="http://schemas.openxmlformats.org/officeDocument/2006/relationships/image" Target="../media/image67.jpeg"/><Relationship Id="rId10" Type="http://schemas.openxmlformats.org/officeDocument/2006/relationships/image" Target="../media/image57.jpeg"/><Relationship Id="rId19" Type="http://schemas.openxmlformats.org/officeDocument/2006/relationships/image" Target="http://logoped18.ru/logopedist/inga-didkovskaya/mini-skazki-09.jpg" TargetMode="External"/><Relationship Id="rId31" Type="http://schemas.openxmlformats.org/officeDocument/2006/relationships/image" Target="http://logoped18.ru/logopedist/inga-didkovskaya/mini-skazki-74.jpg" TargetMode="External"/><Relationship Id="rId4" Type="http://schemas.openxmlformats.org/officeDocument/2006/relationships/image" Target="../media/image55.jpeg"/><Relationship Id="rId9" Type="http://schemas.openxmlformats.org/officeDocument/2006/relationships/image" Target="http://logoped18.ru/logopedist/inga-didkovskaya/mini-skazki-04.jpg" TargetMode="External"/><Relationship Id="rId14" Type="http://schemas.openxmlformats.org/officeDocument/2006/relationships/image" Target="../media/image58.jpeg"/><Relationship Id="rId22" Type="http://schemas.openxmlformats.org/officeDocument/2006/relationships/image" Target="../media/image62.jpeg"/><Relationship Id="rId27" Type="http://schemas.openxmlformats.org/officeDocument/2006/relationships/image" Target="http://logoped18.ru/logopedist/inga-didkovskaya/mini-skazki-72.jpg" TargetMode="External"/><Relationship Id="rId30" Type="http://schemas.openxmlformats.org/officeDocument/2006/relationships/image" Target="../media/image40.jpeg"/><Relationship Id="rId35" Type="http://schemas.openxmlformats.org/officeDocument/2006/relationships/image" Target="http://logoped18.ru/logopedist/inga-didkovskaya/mini-skazki-89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4.png"/><Relationship Id="rId7" Type="http://schemas.openxmlformats.org/officeDocument/2006/relationships/image" Target="../media/image81.png"/><Relationship Id="rId12" Type="http://schemas.openxmlformats.org/officeDocument/2006/relationships/image" Target="../media/image11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0364" y="4786322"/>
            <a:ext cx="5857916" cy="1928826"/>
          </a:xfrm>
          <a:noFill/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Corbel" pitchFamily="34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28604"/>
            <a:ext cx="9144000" cy="14287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Использование приемов мнемотехники в работе по автоматизации звуков.</a:t>
            </a:r>
            <a:endParaRPr lang="ru-RU" sz="3200" dirty="0">
              <a:solidFill>
                <a:srgbClr val="002060"/>
              </a:solidFill>
              <a:latin typeface="Arial Black" pitchFamily="34" charset="0"/>
              <a:cs typeface="Mangal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53"/>
            <a:ext cx="9144000" cy="214314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57752" y="4786322"/>
            <a:ext cx="4286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Подготовила и провела</a:t>
            </a:r>
          </a:p>
          <a:p>
            <a:pPr algn="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учитель-логопед </a:t>
            </a:r>
          </a:p>
          <a:p>
            <a:pPr algn="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МДОУ Детский сад № 50</a:t>
            </a:r>
          </a:p>
          <a:p>
            <a:pPr algn="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Макарычева Н.В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3" y="142852"/>
            <a:ext cx="5429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Рассказы по мнемотаблицам. </a:t>
            </a:r>
          </a:p>
          <a:p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42852"/>
            <a:ext cx="364330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57562"/>
            <a:ext cx="3500430" cy="256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157" t="4750" r="1157" b="7464"/>
          <a:stretch>
            <a:fillRect/>
          </a:stretch>
        </p:blipFill>
        <p:spPr bwMode="auto">
          <a:xfrm>
            <a:off x="4214810" y="4071942"/>
            <a:ext cx="3685143" cy="225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110948"/>
            <a:ext cx="5143504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                             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работы с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мнемотаблицами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Рассматриваем таблицу и разбираем то, что на ней изображено.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Осуществляем так называемое перекодирование информации, т. е. преобразование из абстрактных символов в образы.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3.Рассказывание при помощи символов.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ети воспроизводят получившийся рассказ,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глядя на таблицу.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Так постепенно мы подводим детей к монологической речи.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28625" y="428605"/>
            <a:ext cx="6572267" cy="34290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Еще один пример использования мнемотехники -разучивание стихов, когда каждой фразе или строчке соответствует своя картинка. Ребенок очень быстро запоминает стихотворение,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если может его увидеть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14488"/>
            <a:ext cx="414340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14488"/>
            <a:ext cx="3429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8988552" cy="100010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Мнемотехника в работе по коррекции звукопроизношения.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42984"/>
            <a:ext cx="4929190" cy="557214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формировании правильного звукопроизношения мнемотехнику можно использовать на всех этапах коррекционной работы, так как мнемотехника многофункциональна.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Правильное произношение звуков может быть сформировано лишь в том случае, если у ребенка достаточно развиты подвижность и "переключаемость" органов артикуляции: языка,    губ, мягкого неба, маленького язычка; развито речевое дыхание.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занятиях, при ознакомлении детей с артикуляционной гимнастикой так же используется метод мнемотехники. Все упражнения даны в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игровой форме, поэтому вызывают у детей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интерес и желание их повторить.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Все артикуляционные упражнения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выполняются перед зеркалом с 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предложенными детям комплексом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мнемомоделей.  </a:t>
            </a:r>
          </a:p>
          <a:p>
            <a:pPr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И в этом помогает мнемотехника.</a:t>
            </a: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142984"/>
            <a:ext cx="785818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142984"/>
            <a:ext cx="857256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142984"/>
            <a:ext cx="785818" cy="89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2071678"/>
            <a:ext cx="85725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2071678"/>
            <a:ext cx="78581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2071678"/>
            <a:ext cx="78581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2133" y="2071678"/>
            <a:ext cx="785818" cy="93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1142984"/>
            <a:ext cx="857256" cy="86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01024" y="1142984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6314" y="2071678"/>
            <a:ext cx="78581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9058" y="3714752"/>
            <a:ext cx="52149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14290"/>
            <a:ext cx="7786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этапе вызывания и постановки изолированного звука это может быть рисованный либо схематично-графический образ звука, помогающий ребенку припомнить правильный артикуляционный уклад и акустическое звучание звука. 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1080" t="1653" r="3240" b="1653"/>
          <a:stretch>
            <a:fillRect/>
          </a:stretch>
        </p:blipFill>
        <p:spPr bwMode="auto">
          <a:xfrm>
            <a:off x="714348" y="1643050"/>
            <a:ext cx="293519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 l="3617" t="2554" r="4220" b="5107"/>
          <a:stretch>
            <a:fillRect/>
          </a:stretch>
        </p:blipFill>
        <p:spPr bwMode="auto">
          <a:xfrm>
            <a:off x="4143372" y="1643050"/>
            <a:ext cx="3071834" cy="239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 l="1260" t="3500" r="2520" b="10499"/>
          <a:stretch>
            <a:fillRect/>
          </a:stretch>
        </p:blipFill>
        <p:spPr bwMode="auto">
          <a:xfrm>
            <a:off x="2285984" y="5357826"/>
            <a:ext cx="3286116" cy="10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58" y="4214819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мере усложнения работы (автоматизация звука) усложняется образ звука, это уже определенная схема (набор) знаков-символов. Количество символов зависит от индивидуальных способностей ребенка и от этапа работы.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0013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Использование мнемодорожек  и мнемотаблиц при автоматизации звуков.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8991600" cy="5500726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7200" b="1" dirty="0" smtClean="0"/>
              <a:t> </a:t>
            </a:r>
            <a:endParaRPr lang="ru-RU" sz="7200" dirty="0" smtClean="0"/>
          </a:p>
          <a:p>
            <a:pPr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Мнемотехника также  является эффективным приёмом работы над звуками на этапе их автоматизации. Для этого часто используются мнемодорожки,  основой  которых  служат предложения,  известные </a:t>
            </a:r>
            <a:r>
              <a:rPr lang="ru-RU" sz="3500" b="1" dirty="0" err="1" smtClean="0"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и стихи. Не связанные, на первый взгляд, между собой картинки соединяются в один сюжет, с помощью которого сигнальные схематические изображения помогают активизировать мыслительные и </a:t>
            </a:r>
            <a:r>
              <a:rPr lang="ru-RU" sz="3500" b="1" dirty="0" err="1" smtClean="0">
                <a:latin typeface="Times New Roman" pitchFamily="18" charset="0"/>
                <a:cs typeface="Times New Roman" pitchFamily="18" charset="0"/>
              </a:rPr>
              <a:t>мнестические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процессы. У детей значительно возрастает  интерес к этому этапу логопедических занятий и соответственно повышается  их эффективность. </a:t>
            </a:r>
          </a:p>
          <a:p>
            <a:pPr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Одним из приемов работы по автоматизации звука в предложении, а потом в речи могут служить  мнемодорожки.</a:t>
            </a:r>
            <a:br>
              <a:rPr lang="ru-RU" sz="3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Здесь одновременно с </a:t>
            </a: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автоматизацией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корректируемого звука, происходит </a:t>
            </a: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развитие мышления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(ребенку нужно установить логическую связь между картинками, отношения между объектами), </a:t>
            </a: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памяти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воображения, внимания,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ведь именно они тесно связаны с полноценным развитием речи. Также происходит </a:t>
            </a: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развитие словарного запаса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(слова – определения, слова – антонимы, слова – синонимы, слова – действия, предлоги, временные понятия) и </a:t>
            </a: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грамматического строя речи</a:t>
            </a: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 ( согласование, словоизменение, словообразование). Путем сложных «вычислений» ребенок перекодирует графическую информацию в связанное грамматически, лексически и синтаксически правильное речевое высказывание.</a:t>
            </a:r>
            <a:br>
              <a:rPr lang="ru-RU" sz="3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Взрослые знают, что любой ребенок хочет научиться читать. С помощью мнемодорожек ребенок «читает» предложения.</a:t>
            </a:r>
          </a:p>
          <a:p>
            <a:pPr>
              <a:buNone/>
            </a:pP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Но не нужно забывать о том, что данные мнемодорожки  прежде всего предназначены для автоматизации корректируемых звуков, поэтому взрослый контролирует правильное звукопроизношение!</a:t>
            </a:r>
            <a:br>
              <a:rPr lang="ru-RU" sz="35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Мнемодорожки представляют собой цепочку картинок и схем (схемы – предлоги, схемы – действия, эмоции*), выстроенных в логической последовательности, обозначающих законченную мысль, т.е. предложение. Каждое такое предложение насыщено корректируемым звуком.</a:t>
            </a:r>
          </a:p>
          <a:p>
            <a:endParaRPr lang="ru-RU" sz="37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64" y="857232"/>
            <a:ext cx="452438" cy="790575"/>
          </a:xfrm>
          <a:prstGeom prst="rect">
            <a:avLst/>
          </a:prstGeom>
          <a:noFill/>
        </p:spPr>
      </p:pic>
      <p:pic>
        <p:nvPicPr>
          <p:cNvPr id="2052" name="Picture 4" descr="ЕД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571744"/>
            <a:ext cx="666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ИД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714884"/>
            <a:ext cx="581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БЕРЕ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2857496"/>
            <a:ext cx="7524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НАДЕВАЕ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071942"/>
            <a:ext cx="5905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ЛЕЖИ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857232"/>
            <a:ext cx="7429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УВИДЕЛ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1428736"/>
            <a:ext cx="6000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СТОИТ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9058" y="3571876"/>
            <a:ext cx="523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СНИМАЕТ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3702" y="1785926"/>
            <a:ext cx="3810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н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20" y="714356"/>
            <a:ext cx="466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в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0" y="1928802"/>
            <a:ext cx="4667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около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20" y="1357298"/>
            <a:ext cx="7334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 descr="под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20" y="3286124"/>
            <a:ext cx="4667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 descr="над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5720" y="2428868"/>
            <a:ext cx="4667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 descr="над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5720" y="4143380"/>
            <a:ext cx="6858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 descr="над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5720" y="5500702"/>
            <a:ext cx="4762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 descr="над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85720" y="4643446"/>
            <a:ext cx="8096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57158" y="214290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Схемы предлогов.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928662" y="1071546"/>
            <a:ext cx="2857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142976" y="1571612"/>
            <a:ext cx="2857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57224" y="2143116"/>
            <a:ext cx="35719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928662" y="2857496"/>
            <a:ext cx="2857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857224" y="3643314"/>
            <a:ext cx="2857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000100" y="4357694"/>
            <a:ext cx="21431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142976" y="4929198"/>
            <a:ext cx="21431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857224" y="5857892"/>
            <a:ext cx="28575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285852" y="857232"/>
            <a:ext cx="41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00167" y="1428737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Около, </a:t>
            </a:r>
          </a:p>
          <a:p>
            <a:r>
              <a:rPr lang="ru-RU" sz="1600" dirty="0" smtClean="0"/>
              <a:t>возле</a:t>
            </a:r>
            <a:endParaRPr lang="ru-RU" sz="1600" dirty="0"/>
          </a:p>
        </p:txBody>
      </p:sp>
      <p:sp>
        <p:nvSpPr>
          <p:cNvPr id="52" name="TextBox 51"/>
          <p:cNvSpPr txBox="1"/>
          <p:nvPr/>
        </p:nvSpPr>
        <p:spPr>
          <a:xfrm flipH="1">
            <a:off x="1285852" y="1928802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85852" y="2714620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85852" y="335756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85852" y="4143380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8728" y="478632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214414" y="5715016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14744" y="214290"/>
            <a:ext cx="308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Схемы глаголов.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43438" y="928670"/>
            <a:ext cx="755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лежит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4572000" y="2786058"/>
            <a:ext cx="135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Едет,везет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4500562" y="3857628"/>
            <a:ext cx="69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стоит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4500562" y="500063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идет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7072330" y="1142984"/>
            <a:ext cx="77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бежит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7072330" y="200024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снимает</a:t>
            </a: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4500562" y="171448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увидел</a:t>
            </a:r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7429520" y="3143248"/>
            <a:ext cx="151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Берет, кладет</a:t>
            </a:r>
            <a:endParaRPr lang="ru-RU" dirty="0"/>
          </a:p>
        </p:txBody>
      </p:sp>
      <p:sp>
        <p:nvSpPr>
          <p:cNvPr id="71" name="TextBox 70"/>
          <p:cNvSpPr txBox="1"/>
          <p:nvPr/>
        </p:nvSpPr>
        <p:spPr>
          <a:xfrm>
            <a:off x="7286644" y="4357694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надевает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4290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dirty="0" smtClean="0">
                <a:latin typeface="Arial Narrow" pitchFamily="34" charset="0"/>
              </a:rPr>
              <a:t/>
            </a:r>
            <a:br>
              <a:rPr lang="ru-RU" sz="4000" dirty="0" smtClean="0">
                <a:latin typeface="Arial Narrow" pitchFamily="34" charset="0"/>
              </a:rPr>
            </a:br>
            <a:r>
              <a:rPr lang="ru-RU" sz="2000" dirty="0" smtClean="0">
                <a:latin typeface="Arial Narrow" pitchFamily="34" charset="0"/>
              </a:rPr>
              <a:t/>
            </a:r>
            <a:br>
              <a:rPr lang="ru-RU" sz="2000" dirty="0" smtClean="0">
                <a:latin typeface="Arial Narrow" pitchFamily="34" charset="0"/>
              </a:rPr>
            </a:br>
            <a:r>
              <a:rPr lang="ru-RU" sz="2000" dirty="0" smtClean="0">
                <a:latin typeface="Arial Narrow" pitchFamily="34" charset="0"/>
              </a:rPr>
              <a:t> </a:t>
            </a:r>
            <a:br>
              <a:rPr lang="ru-RU" sz="2000" dirty="0" smtClean="0">
                <a:latin typeface="Arial Narrow" pitchFamily="34" charset="0"/>
              </a:rPr>
            </a:br>
            <a:endParaRPr lang="ru-RU" sz="2000" dirty="0" smtClean="0">
              <a:latin typeface="Arial Narrow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3000372"/>
          <a:ext cx="6096000" cy="890741"/>
        </p:xfrm>
        <a:graphic>
          <a:graphicData uri="http://schemas.openxmlformats.org/drawingml/2006/table">
            <a:tbl>
              <a:tblPr/>
              <a:tblGrid>
                <a:gridCol w="226630"/>
                <a:gridCol w="1179186"/>
                <a:gridCol w="1336764"/>
                <a:gridCol w="1271254"/>
                <a:gridCol w="1121938"/>
                <a:gridCol w="960228"/>
              </a:tblGrid>
              <a:tr h="8907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1" marR="35411" marT="35411" marB="3541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1" marR="35411" marT="35411" marB="3541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1" marR="35411" marT="35411" marB="3541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1" marR="35411" marT="35411" marB="3541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1" marR="35411" marT="35411" marB="3541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5411" marR="35411" marT="35411" marB="3541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45" name="Picture 5" descr="мама с детьми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57158" y="1214422"/>
            <a:ext cx="762000" cy="971550"/>
          </a:xfrm>
          <a:prstGeom prst="rect">
            <a:avLst/>
          </a:prstGeom>
          <a:noFill/>
        </p:spPr>
      </p:pic>
      <p:pic>
        <p:nvPicPr>
          <p:cNvPr id="10244" name="Picture 4" descr="человечек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1228702" y="1142984"/>
            <a:ext cx="985844" cy="1071570"/>
          </a:xfrm>
          <a:prstGeom prst="rect">
            <a:avLst/>
          </a:prstGeom>
          <a:noFill/>
        </p:spPr>
      </p:pic>
      <p:pic>
        <p:nvPicPr>
          <p:cNvPr id="10243" name="Picture 3" descr="квадратик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3286116" y="1142984"/>
            <a:ext cx="976873" cy="1000132"/>
          </a:xfrm>
          <a:prstGeom prst="rect">
            <a:avLst/>
          </a:prstGeom>
          <a:noFill/>
        </p:spPr>
      </p:pic>
      <p:pic>
        <p:nvPicPr>
          <p:cNvPr id="10242" name="Picture 2" descr="ваза"/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4286248" y="1142984"/>
            <a:ext cx="928694" cy="1000131"/>
          </a:xfrm>
          <a:prstGeom prst="rect">
            <a:avLst/>
          </a:prstGeom>
          <a:noFill/>
        </p:spPr>
      </p:pic>
      <p:pic>
        <p:nvPicPr>
          <p:cNvPr id="10241" name="Picture 1" descr="розочка"/>
          <p:cNvPicPr>
            <a:picLocks noChangeAspect="1" noChangeArrowheads="1"/>
          </p:cNvPicPr>
          <p:nvPr/>
        </p:nvPicPr>
        <p:blipFill>
          <a:blip r:embed="rId10" r:link="rId11" cstate="print"/>
          <a:srcRect/>
          <a:stretch>
            <a:fillRect/>
          </a:stretch>
        </p:blipFill>
        <p:spPr bwMode="auto">
          <a:xfrm>
            <a:off x="2285984" y="1142984"/>
            <a:ext cx="1000132" cy="1071570"/>
          </a:xfrm>
          <a:prstGeom prst="rect">
            <a:avLst/>
          </a:prstGeom>
          <a:noFill/>
        </p:spPr>
      </p:pic>
      <p:pic>
        <p:nvPicPr>
          <p:cNvPr id="10249" name="Picture 9" descr="под"/>
          <p:cNvPicPr>
            <a:picLocks noChangeAspect="1" noChangeArrowheads="1"/>
          </p:cNvPicPr>
          <p:nvPr/>
        </p:nvPicPr>
        <p:blipFill>
          <a:blip r:embed="rId12" r:link="rId13" cstate="print"/>
          <a:srcRect/>
          <a:stretch>
            <a:fillRect/>
          </a:stretch>
        </p:blipFill>
        <p:spPr bwMode="auto">
          <a:xfrm>
            <a:off x="285720" y="2285991"/>
            <a:ext cx="928694" cy="918489"/>
          </a:xfrm>
          <a:prstGeom prst="rect">
            <a:avLst/>
          </a:prstGeom>
          <a:noFill/>
        </p:spPr>
      </p:pic>
      <p:pic>
        <p:nvPicPr>
          <p:cNvPr id="10248" name="Picture 8" descr="берёзой"/>
          <p:cNvPicPr>
            <a:picLocks noChangeAspect="1" noChangeArrowheads="1"/>
          </p:cNvPicPr>
          <p:nvPr/>
        </p:nvPicPr>
        <p:blipFill>
          <a:blip r:embed="rId14" r:link="rId15" cstate="print"/>
          <a:srcRect/>
          <a:stretch>
            <a:fillRect/>
          </a:stretch>
        </p:blipFill>
        <p:spPr bwMode="auto">
          <a:xfrm>
            <a:off x="1357290" y="2357430"/>
            <a:ext cx="928694" cy="951072"/>
          </a:xfrm>
          <a:prstGeom prst="rect">
            <a:avLst/>
          </a:prstGeom>
          <a:noFill/>
        </p:spPr>
      </p:pic>
      <p:pic>
        <p:nvPicPr>
          <p:cNvPr id="10247" name="Picture 7" descr="спит"/>
          <p:cNvPicPr>
            <a:picLocks noChangeAspect="1" noChangeArrowheads="1"/>
          </p:cNvPicPr>
          <p:nvPr/>
        </p:nvPicPr>
        <p:blipFill>
          <a:blip r:embed="rId16" r:link="rId17" cstate="print"/>
          <a:srcRect/>
          <a:stretch>
            <a:fillRect/>
          </a:stretch>
        </p:blipFill>
        <p:spPr bwMode="auto">
          <a:xfrm>
            <a:off x="2357422" y="2500306"/>
            <a:ext cx="872456" cy="714380"/>
          </a:xfrm>
          <a:prstGeom prst="rect">
            <a:avLst/>
          </a:prstGeom>
          <a:noFill/>
        </p:spPr>
      </p:pic>
      <p:pic>
        <p:nvPicPr>
          <p:cNvPr id="10246" name="Picture 6" descr="заяц"/>
          <p:cNvPicPr>
            <a:picLocks noChangeAspect="1" noChangeArrowheads="1"/>
          </p:cNvPicPr>
          <p:nvPr/>
        </p:nvPicPr>
        <p:blipFill>
          <a:blip r:embed="rId18" r:link="rId19" cstate="print"/>
          <a:srcRect/>
          <a:stretch>
            <a:fillRect/>
          </a:stretch>
        </p:blipFill>
        <p:spPr bwMode="auto">
          <a:xfrm>
            <a:off x="3286116" y="2285992"/>
            <a:ext cx="928694" cy="1024980"/>
          </a:xfrm>
          <a:prstGeom prst="rect">
            <a:avLst/>
          </a:prstGeom>
          <a:noFill/>
        </p:spPr>
      </p:pic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0" y="2666775"/>
            <a:ext cx="74295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Мама поставила в вазу розу.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Под березой спит заяц.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524000" y="4500570"/>
          <a:ext cx="6096000" cy="500066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5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652" marR="33652" marT="33652" marB="336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33652" marR="33652" marT="33652" marB="336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652" marR="33652" marT="33652" marB="336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652" marR="33652" marT="33652" marB="336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652" marR="33652" marT="33652" marB="336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54" name="Picture 14" descr="дятел"/>
          <p:cNvPicPr>
            <a:picLocks noChangeAspect="1" noChangeArrowheads="1"/>
          </p:cNvPicPr>
          <p:nvPr/>
        </p:nvPicPr>
        <p:blipFill>
          <a:blip r:embed="rId20" r:link="rId21" cstate="print"/>
          <a:srcRect/>
          <a:stretch>
            <a:fillRect/>
          </a:stretch>
        </p:blipFill>
        <p:spPr bwMode="auto">
          <a:xfrm>
            <a:off x="357158" y="4071942"/>
            <a:ext cx="785818" cy="942975"/>
          </a:xfrm>
          <a:prstGeom prst="rect">
            <a:avLst/>
          </a:prstGeom>
          <a:noFill/>
        </p:spPr>
      </p:pic>
      <p:pic>
        <p:nvPicPr>
          <p:cNvPr id="10253" name="Picture 13" descr="сидит"/>
          <p:cNvPicPr>
            <a:picLocks noChangeAspect="1" noChangeArrowheads="1"/>
          </p:cNvPicPr>
          <p:nvPr/>
        </p:nvPicPr>
        <p:blipFill>
          <a:blip r:embed="rId22" r:link="rId23" cstate="print"/>
          <a:srcRect/>
          <a:stretch>
            <a:fillRect/>
          </a:stretch>
        </p:blipFill>
        <p:spPr bwMode="auto">
          <a:xfrm>
            <a:off x="1428728" y="4071942"/>
            <a:ext cx="642942" cy="923925"/>
          </a:xfrm>
          <a:prstGeom prst="rect">
            <a:avLst/>
          </a:prstGeom>
          <a:noFill/>
        </p:spPr>
      </p:pic>
      <p:pic>
        <p:nvPicPr>
          <p:cNvPr id="10252" name="Picture 12" descr="на"/>
          <p:cNvPicPr>
            <a:picLocks noChangeAspect="1" noChangeArrowheads="1"/>
          </p:cNvPicPr>
          <p:nvPr/>
        </p:nvPicPr>
        <p:blipFill>
          <a:blip r:embed="rId24" r:link="rId25" cstate="print"/>
          <a:srcRect/>
          <a:stretch>
            <a:fillRect/>
          </a:stretch>
        </p:blipFill>
        <p:spPr bwMode="auto">
          <a:xfrm>
            <a:off x="2428860" y="4143380"/>
            <a:ext cx="785818" cy="858714"/>
          </a:xfrm>
          <a:prstGeom prst="rect">
            <a:avLst/>
          </a:prstGeom>
          <a:noFill/>
        </p:spPr>
      </p:pic>
      <p:pic>
        <p:nvPicPr>
          <p:cNvPr id="10251" name="Picture 11" descr="ёлке"/>
          <p:cNvPicPr>
            <a:picLocks noChangeAspect="1" noChangeArrowheads="1"/>
          </p:cNvPicPr>
          <p:nvPr/>
        </p:nvPicPr>
        <p:blipFill>
          <a:blip r:embed="rId26" r:link="rId27" cstate="print"/>
          <a:srcRect/>
          <a:stretch>
            <a:fillRect/>
          </a:stretch>
        </p:blipFill>
        <p:spPr bwMode="auto">
          <a:xfrm>
            <a:off x="3357554" y="4143380"/>
            <a:ext cx="928694" cy="825500"/>
          </a:xfrm>
          <a:prstGeom prst="rect">
            <a:avLst/>
          </a:prstGeom>
          <a:noFill/>
        </p:spPr>
      </p:pic>
      <p:pic>
        <p:nvPicPr>
          <p:cNvPr id="10260" name="Picture 20" descr="слава"/>
          <p:cNvPicPr>
            <a:picLocks noChangeAspect="1" noChangeArrowheads="1"/>
          </p:cNvPicPr>
          <p:nvPr/>
        </p:nvPicPr>
        <p:blipFill>
          <a:blip r:embed="rId28" r:link="rId29" cstate="print"/>
          <a:srcRect/>
          <a:stretch>
            <a:fillRect/>
          </a:stretch>
        </p:blipFill>
        <p:spPr bwMode="auto">
          <a:xfrm>
            <a:off x="357157" y="5072074"/>
            <a:ext cx="960511" cy="1143008"/>
          </a:xfrm>
          <a:prstGeom prst="rect">
            <a:avLst/>
          </a:prstGeom>
          <a:noFill/>
        </p:spPr>
      </p:pic>
      <p:pic>
        <p:nvPicPr>
          <p:cNvPr id="10259" name="Picture 19" descr="положил"/>
          <p:cNvPicPr>
            <a:picLocks noChangeAspect="1" noChangeArrowheads="1"/>
          </p:cNvPicPr>
          <p:nvPr/>
        </p:nvPicPr>
        <p:blipFill>
          <a:blip r:embed="rId30" r:link="rId31" cstate="print"/>
          <a:srcRect/>
          <a:stretch>
            <a:fillRect/>
          </a:stretch>
        </p:blipFill>
        <p:spPr bwMode="auto">
          <a:xfrm>
            <a:off x="1357290" y="5072074"/>
            <a:ext cx="973035" cy="1071570"/>
          </a:xfrm>
          <a:prstGeom prst="rect">
            <a:avLst/>
          </a:prstGeom>
          <a:noFill/>
        </p:spPr>
      </p:pic>
      <p:pic>
        <p:nvPicPr>
          <p:cNvPr id="10258" name="Picture 18" descr="на"/>
          <p:cNvPicPr>
            <a:picLocks noChangeAspect="1" noChangeArrowheads="1"/>
          </p:cNvPicPr>
          <p:nvPr/>
        </p:nvPicPr>
        <p:blipFill>
          <a:blip r:embed="rId24" r:link="rId25" cstate="print"/>
          <a:srcRect/>
          <a:stretch>
            <a:fillRect/>
          </a:stretch>
        </p:blipFill>
        <p:spPr bwMode="auto">
          <a:xfrm>
            <a:off x="2428860" y="5072074"/>
            <a:ext cx="816774" cy="1000132"/>
          </a:xfrm>
          <a:prstGeom prst="rect">
            <a:avLst/>
          </a:prstGeom>
          <a:noFill/>
        </p:spPr>
      </p:pic>
      <p:pic>
        <p:nvPicPr>
          <p:cNvPr id="10257" name="Picture 17" descr="стол"/>
          <p:cNvPicPr>
            <a:picLocks noChangeAspect="1" noChangeArrowheads="1"/>
          </p:cNvPicPr>
          <p:nvPr/>
        </p:nvPicPr>
        <p:blipFill>
          <a:blip r:embed="rId32" r:link="rId33" cstate="print"/>
          <a:srcRect/>
          <a:stretch>
            <a:fillRect/>
          </a:stretch>
        </p:blipFill>
        <p:spPr bwMode="auto">
          <a:xfrm>
            <a:off x="3357554" y="5072074"/>
            <a:ext cx="932896" cy="1071570"/>
          </a:xfrm>
          <a:prstGeom prst="rect">
            <a:avLst/>
          </a:prstGeom>
          <a:noFill/>
        </p:spPr>
      </p:pic>
      <p:pic>
        <p:nvPicPr>
          <p:cNvPr id="10256" name="Picture 16" descr="ложку"/>
          <p:cNvPicPr>
            <a:picLocks noChangeAspect="1" noChangeArrowheads="1"/>
          </p:cNvPicPr>
          <p:nvPr/>
        </p:nvPicPr>
        <p:blipFill>
          <a:blip r:embed="rId34" r:link="rId35" cstate="print"/>
          <a:srcRect/>
          <a:stretch>
            <a:fillRect/>
          </a:stretch>
        </p:blipFill>
        <p:spPr bwMode="auto">
          <a:xfrm>
            <a:off x="4429123" y="5072074"/>
            <a:ext cx="907683" cy="1071570"/>
          </a:xfrm>
          <a:prstGeom prst="rect">
            <a:avLst/>
          </a:prstGeom>
          <a:noFill/>
        </p:spPr>
      </p:pic>
      <p:pic>
        <p:nvPicPr>
          <p:cNvPr id="10255" name="Picture 15" descr="и вилку"/>
          <p:cNvPicPr>
            <a:picLocks noChangeAspect="1" noChangeArrowheads="1"/>
          </p:cNvPicPr>
          <p:nvPr/>
        </p:nvPicPr>
        <p:blipFill>
          <a:blip r:embed="rId36" r:link="rId37" cstate="print"/>
          <a:srcRect/>
          <a:stretch>
            <a:fillRect/>
          </a:stretch>
        </p:blipFill>
        <p:spPr bwMode="auto">
          <a:xfrm>
            <a:off x="5357818" y="5072074"/>
            <a:ext cx="628650" cy="704850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4429124" y="4071942"/>
            <a:ext cx="492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Дятел сидит на елке.</a:t>
            </a:r>
          </a:p>
          <a:p>
            <a:r>
              <a:rPr lang="ru-RU" dirty="0" smtClean="0"/>
              <a:t>2.Слава положил на стол вилку и ложку.</a:t>
            </a:r>
            <a:endParaRPr lang="ru-RU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214282" y="1071546"/>
          <a:ext cx="6096000" cy="1143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1430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285720" y="2285992"/>
          <a:ext cx="4000528" cy="10001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000132"/>
                <a:gridCol w="1000132"/>
                <a:gridCol w="1000132"/>
              </a:tblGrid>
              <a:tr h="10001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500298" y="500042"/>
            <a:ext cx="430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Примеры мнемодорожек.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/>
        </p:nvGraphicFramePr>
        <p:xfrm>
          <a:off x="285720" y="4071942"/>
          <a:ext cx="4000528" cy="9286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2"/>
                <a:gridCol w="1000132"/>
                <a:gridCol w="1000132"/>
                <a:gridCol w="1000132"/>
              </a:tblGrid>
              <a:tr h="9286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22" y="5000636"/>
          <a:ext cx="6000789" cy="1214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0131"/>
                <a:gridCol w="1000131"/>
                <a:gridCol w="1000131"/>
                <a:gridCol w="1000131"/>
                <a:gridCol w="1000131"/>
                <a:gridCol w="1000134"/>
              </a:tblGrid>
              <a:tr h="12144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5" name="Picture 3" descr="и вилку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357817" y="5072074"/>
            <a:ext cx="85725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Примеры мнемотаблиц.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sl8"/>
          <p:cNvPicPr/>
          <p:nvPr/>
        </p:nvPicPr>
        <p:blipFill>
          <a:blip r:embed="rId2" cstate="print"/>
          <a:srcRect l="6329" t="12236" r="6329" b="16878"/>
          <a:stretch>
            <a:fillRect/>
          </a:stretch>
        </p:blipFill>
        <p:spPr bwMode="auto">
          <a:xfrm>
            <a:off x="5072066" y="1643050"/>
            <a:ext cx="3714776" cy="221457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290" name="AutoShape 2" descr="http://logoped74.narod.ru/Extrafiles/tz/tz-5/1234/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11811" t="36745" r="11024" b="3150"/>
          <a:stretch>
            <a:fillRect/>
          </a:stretch>
        </p:blipFill>
        <p:spPr bwMode="auto">
          <a:xfrm>
            <a:off x="142844" y="3714752"/>
            <a:ext cx="445880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071942"/>
            <a:ext cx="3571900" cy="263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l14"/>
          <p:cNvPicPr/>
          <p:nvPr/>
        </p:nvPicPr>
        <p:blipFill>
          <a:blip r:embed="rId5" cstate="print"/>
          <a:srcRect l="5836" t="5026" r="5672" b="59525"/>
          <a:stretch>
            <a:fillRect/>
          </a:stretch>
        </p:blipFill>
        <p:spPr bwMode="auto">
          <a:xfrm>
            <a:off x="214282" y="1643050"/>
            <a:ext cx="4214842" cy="15716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200998"/>
            <a:ext cx="450059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увеличивается круг знаний об окружающем мире;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появляется желание пересказывать тексты, придумывать     интересные истории;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автоматизация звуков происходит значительно быстрее;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появляется интерес к заучиванию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стихов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потешек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словарный запас выходит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более высокий уровень;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дети преодолевают робость,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застенчивость, начинают чувствовать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уверенность в собственных силах.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14290"/>
            <a:ext cx="7699272" cy="100013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100" b="1" cap="none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использования мнемотехники в логопедической работе:</a:t>
            </a:r>
            <a:r>
              <a:rPr lang="ru-RU" sz="1800" cap="none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cap="none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1027" name="AutoShape 3" descr="http://logopedy.ru/portal/images/stories/Photo/mnemotable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AutoShape 5" descr="http://logopedy.ru/portal/images/stories/Photo/mnemotable5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1106" y="2000240"/>
            <a:ext cx="4052894" cy="292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972064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Давайте поиграем!</a:t>
            </a:r>
            <a:endParaRPr lang="ru-RU" sz="6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4298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Bookman Old Style" pitchFamily="18" charset="0"/>
              </a:rPr>
              <a:t>Немного истории.</a:t>
            </a:r>
            <a:endParaRPr lang="ru-RU" sz="4000" dirty="0">
              <a:latin typeface="Impac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5572164" cy="4500594"/>
          </a:xfrm>
        </p:spPr>
        <p:txBody>
          <a:bodyPr>
            <a:normAutofit fontScale="70000" lnSpcReduction="2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3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древнегреческой мифологии существовала богиня памяти Мнемозина, дочь Урана и Геи. Она была богиней воспоминания, мысли и наименования, ей же греки приписывали изобретение речи и счета.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Мнемозина  хранила память обо всем, что было, и знала то, что будет. Кроме того, она открыла способ рассуждать и определила для всего сущего порядок названий. У Мнемозины был свой источник, который так и назывался – источник Мнемозины, т.е. источник памяти. И тот, кто пил из этого источника, узнавал знания истоков, первоначал</a:t>
            </a:r>
            <a:r>
              <a:rPr lang="ru-RU" sz="33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Содержимое 5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643050"/>
            <a:ext cx="264320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57158" y="1214422"/>
            <a:ext cx="81439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Угадайте название сказки по предложенным мнемотаблицам.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7559" t="2598" r="9764" b="12520"/>
          <a:stretch>
            <a:fillRect/>
          </a:stretch>
        </p:blipFill>
        <p:spPr bwMode="auto">
          <a:xfrm>
            <a:off x="714348" y="285728"/>
            <a:ext cx="2152650" cy="21621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7521" t="9805" r="7521" b="21839"/>
          <a:stretch>
            <a:fillRect/>
          </a:stretch>
        </p:blipFill>
        <p:spPr bwMode="auto">
          <a:xfrm>
            <a:off x="2928926" y="285728"/>
            <a:ext cx="2124075" cy="216912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85728"/>
            <a:ext cx="2214578" cy="214314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500306"/>
            <a:ext cx="2143139" cy="1857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2209" t="8250" r="491" b="6523"/>
          <a:stretch>
            <a:fillRect/>
          </a:stretch>
        </p:blipFill>
        <p:spPr bwMode="auto">
          <a:xfrm>
            <a:off x="2857488" y="2500306"/>
            <a:ext cx="2214578" cy="1857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 t="22480" b="28101"/>
          <a:stretch>
            <a:fillRect/>
          </a:stretch>
        </p:blipFill>
        <p:spPr bwMode="auto">
          <a:xfrm>
            <a:off x="5143504" y="2500306"/>
            <a:ext cx="2214579" cy="1857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8" cstate="print"/>
          <a:srcRect r="21777"/>
          <a:stretch>
            <a:fillRect/>
          </a:stretch>
        </p:blipFill>
        <p:spPr bwMode="auto">
          <a:xfrm>
            <a:off x="714348" y="4429132"/>
            <a:ext cx="2143140" cy="207170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9" cstate="print"/>
          <a:srcRect l="7559" t="2598" r="9764" b="12520"/>
          <a:stretch>
            <a:fillRect/>
          </a:stretch>
        </p:blipFill>
        <p:spPr bwMode="auto">
          <a:xfrm>
            <a:off x="5143504" y="4429132"/>
            <a:ext cx="2214578" cy="20193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928926" y="6500834"/>
            <a:ext cx="45005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2910" y="285728"/>
            <a:ext cx="35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</a:t>
            </a:r>
            <a:endParaRPr lang="ru-RU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928926" y="214290"/>
            <a:ext cx="21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</a:t>
            </a:r>
            <a:endParaRPr lang="ru-R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143504" y="214290"/>
            <a:ext cx="39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14348" y="2500306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3000364" y="250030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143504" y="242886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714348" y="4429132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928926" y="4429132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143504" y="4429132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10" cstate="print"/>
          <a:srcRect l="2438" t="27256" r="2438" b="21805"/>
          <a:stretch>
            <a:fillRect/>
          </a:stretch>
        </p:blipFill>
        <p:spPr bwMode="auto">
          <a:xfrm>
            <a:off x="3000364" y="4500570"/>
            <a:ext cx="91440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71934" y="4500570"/>
            <a:ext cx="85725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2" cstate="print"/>
          <a:srcRect l="18072" t="28346" r="18588" b="29102"/>
          <a:stretch>
            <a:fillRect/>
          </a:stretch>
        </p:blipFill>
        <p:spPr bwMode="auto">
          <a:xfrm>
            <a:off x="3500430" y="5286388"/>
            <a:ext cx="881708" cy="9239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642918"/>
            <a:ext cx="387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</a:rPr>
              <a:t>«Гуси – лебеди»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Картинки по запросу иллюстрации к сказке гуси-лебед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643050"/>
            <a:ext cx="5701930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14813" y="5000625"/>
            <a:ext cx="714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60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643688" y="5072063"/>
            <a:ext cx="7858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6000" b="1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0157" t="12546" r="20157"/>
          <a:stretch>
            <a:fillRect/>
          </a:stretch>
        </p:blipFill>
        <p:spPr bwMode="auto">
          <a:xfrm>
            <a:off x="1428728" y="1214422"/>
            <a:ext cx="1009650" cy="1224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85787" y="357166"/>
          <a:ext cx="7000923" cy="61436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4142"/>
                <a:gridCol w="2524142"/>
                <a:gridCol w="1952639"/>
              </a:tblGrid>
              <a:tr h="20478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</a:tr>
              <a:tr h="204788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0478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3" y="428604"/>
            <a:ext cx="128588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28604"/>
            <a:ext cx="114300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8604"/>
            <a:ext cx="23574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500042"/>
            <a:ext cx="178595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2428868"/>
            <a:ext cx="1857388" cy="195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428868"/>
            <a:ext cx="2357454" cy="198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2420938"/>
            <a:ext cx="2428892" cy="200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7224" y="4500570"/>
            <a:ext cx="242889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7554" y="4500570"/>
            <a:ext cx="2428892" cy="197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57885" y="4500570"/>
            <a:ext cx="186416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071670" y="1000108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«</a:t>
            </a:r>
            <a:r>
              <a:rPr lang="ru-RU" sz="3200" b="1" dirty="0" err="1" smtClean="0"/>
              <a:t>Заюшкина</a:t>
            </a:r>
            <a:r>
              <a:rPr lang="ru-RU" sz="3200" b="1" dirty="0" smtClean="0"/>
              <a:t> избушка»</a:t>
            </a:r>
            <a:endParaRPr lang="ru-RU" sz="3200" b="1" dirty="0"/>
          </a:p>
        </p:txBody>
      </p:sp>
      <p:pic>
        <p:nvPicPr>
          <p:cNvPr id="51202" name="Picture 2" descr="Картинки по запросу иллюстрации к сказке заюшкина избушка"/>
          <p:cNvPicPr>
            <a:picLocks noChangeAspect="1" noChangeArrowheads="1"/>
          </p:cNvPicPr>
          <p:nvPr/>
        </p:nvPicPr>
        <p:blipFill>
          <a:blip r:embed="rId2" cstate="print"/>
          <a:srcRect b="14764"/>
          <a:stretch>
            <a:fillRect/>
          </a:stretch>
        </p:blipFill>
        <p:spPr bwMode="auto">
          <a:xfrm>
            <a:off x="1357290" y="1785926"/>
            <a:ext cx="6034484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00166" y="428604"/>
          <a:ext cx="5976958" cy="4000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9135"/>
                <a:gridCol w="2320413"/>
                <a:gridCol w="1847410"/>
              </a:tblGrid>
              <a:tr h="20002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002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 cstate="print"/>
          <a:srcRect l="13554" t="3351" r="13815" b="6703"/>
          <a:stretch>
            <a:fillRect/>
          </a:stretch>
        </p:blipFill>
        <p:spPr bwMode="auto">
          <a:xfrm>
            <a:off x="1857356" y="571480"/>
            <a:ext cx="1214446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t="20997" r="49606" b="46194"/>
          <a:stretch>
            <a:fillRect/>
          </a:stretch>
        </p:blipFill>
        <p:spPr bwMode="auto">
          <a:xfrm>
            <a:off x="3428992" y="714356"/>
            <a:ext cx="2143140" cy="1357322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571480"/>
            <a:ext cx="1643074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t="20997" r="83465" b="46194"/>
          <a:stretch>
            <a:fillRect/>
          </a:stretch>
        </p:blipFill>
        <p:spPr bwMode="auto">
          <a:xfrm>
            <a:off x="1785918" y="2500306"/>
            <a:ext cx="1143008" cy="1571636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32283" t="20997" r="49606" b="46194"/>
          <a:stretch>
            <a:fillRect/>
          </a:stretch>
        </p:blipFill>
        <p:spPr bwMode="auto">
          <a:xfrm>
            <a:off x="5857884" y="2500306"/>
            <a:ext cx="1500198" cy="1643074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500166" y="4429132"/>
          <a:ext cx="6000792" cy="1714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4193"/>
                <a:gridCol w="2329211"/>
                <a:gridCol w="1857388"/>
              </a:tblGrid>
              <a:tr h="171451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/>
          <p:nvPr/>
        </p:nvPicPr>
        <p:blipFill>
          <a:blip r:embed="rId5" cstate="print"/>
          <a:srcRect l="13390" r="15118"/>
          <a:stretch>
            <a:fillRect/>
          </a:stretch>
        </p:blipFill>
        <p:spPr bwMode="auto">
          <a:xfrm>
            <a:off x="1643042" y="4500570"/>
            <a:ext cx="1571636" cy="143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 l="2209" t="8250" r="491" b="6523"/>
          <a:stretch>
            <a:fillRect/>
          </a:stretch>
        </p:blipFill>
        <p:spPr bwMode="auto">
          <a:xfrm>
            <a:off x="3714744" y="4429132"/>
            <a:ext cx="164307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86446" y="4500570"/>
            <a:ext cx="1604961" cy="1304923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 rot="5400000">
            <a:off x="500034" y="1428736"/>
            <a:ext cx="20002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286116" y="428604"/>
            <a:ext cx="421484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-321503" y="4321975"/>
            <a:ext cx="36433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500166" y="4429132"/>
            <a:ext cx="60007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643438" y="3286124"/>
            <a:ext cx="57150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500166" y="6143644"/>
            <a:ext cx="60007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2500298" y="5286388"/>
            <a:ext cx="17145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>
            <a:off x="4786314" y="5286388"/>
            <a:ext cx="17145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/>
          <p:nvPr/>
        </p:nvPicPr>
        <p:blipFill>
          <a:blip r:embed="rId3" cstate="print"/>
          <a:srcRect l="18110" t="20997" r="66142" b="46194"/>
          <a:stretch>
            <a:fillRect/>
          </a:stretch>
        </p:blipFill>
        <p:spPr bwMode="auto">
          <a:xfrm>
            <a:off x="4000496" y="2500306"/>
            <a:ext cx="1000132" cy="16430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1000108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«Крошечка – </a:t>
            </a:r>
            <a:r>
              <a:rPr lang="ru-RU" sz="3200" b="1" dirty="0" err="1" smtClean="0"/>
              <a:t>Хаврошечка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522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785926"/>
            <a:ext cx="6096000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85851" y="500042"/>
          <a:ext cx="6334149" cy="61436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1383"/>
                <a:gridCol w="2111383"/>
                <a:gridCol w="2111383"/>
              </a:tblGrid>
              <a:tr h="20478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0478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0478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/>
          <p:nvPr/>
        </p:nvPicPr>
        <p:blipFill>
          <a:blip r:embed="rId2" cstate="print"/>
          <a:srcRect l="8069" t="17637" r="9182" b="2400"/>
          <a:stretch>
            <a:fillRect/>
          </a:stretch>
        </p:blipFill>
        <p:spPr>
          <a:xfrm>
            <a:off x="1428728" y="571480"/>
            <a:ext cx="1785950" cy="192882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8992" y="500042"/>
            <a:ext cx="2038350" cy="19288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3024" t="2415" r="5292" b="6038"/>
          <a:stretch>
            <a:fillRect/>
          </a:stretch>
        </p:blipFill>
        <p:spPr>
          <a:xfrm>
            <a:off x="5572132" y="571480"/>
            <a:ext cx="2000264" cy="192882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12949" t="7875" r="5478" b="3062"/>
          <a:stretch>
            <a:fillRect/>
          </a:stretch>
        </p:blipFill>
        <p:spPr>
          <a:xfrm>
            <a:off x="2143108" y="2643182"/>
            <a:ext cx="1171576" cy="171451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15874" t="13606" r="18142" b="8315"/>
          <a:stretch>
            <a:fillRect/>
          </a:stretch>
        </p:blipFill>
        <p:spPr bwMode="auto">
          <a:xfrm>
            <a:off x="1357290" y="3286124"/>
            <a:ext cx="705171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 l="2438" t="27256" r="2438" b="21805"/>
          <a:stretch>
            <a:fillRect/>
          </a:stretch>
        </p:blipFill>
        <p:spPr bwMode="auto">
          <a:xfrm>
            <a:off x="3714744" y="2643182"/>
            <a:ext cx="1352550" cy="92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3643314"/>
            <a:ext cx="923925" cy="81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643314"/>
            <a:ext cx="9017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9" cstate="print"/>
          <a:srcRect l="21168" r="22680"/>
          <a:stretch>
            <a:fillRect/>
          </a:stretch>
        </p:blipFill>
        <p:spPr>
          <a:xfrm>
            <a:off x="5643570" y="2643182"/>
            <a:ext cx="1714512" cy="1857388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00166" y="4643446"/>
            <a:ext cx="1571636" cy="1928826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11" cstate="print"/>
          <a:srcRect l="2080" t="3665" r="2675" b="2749"/>
          <a:stretch>
            <a:fillRect/>
          </a:stretch>
        </p:blipFill>
        <p:spPr>
          <a:xfrm>
            <a:off x="3500430" y="4643446"/>
            <a:ext cx="1928826" cy="1857388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12" cstate="print"/>
          <a:srcRect l="8069" t="17637" r="9182" b="2400"/>
          <a:stretch>
            <a:fillRect/>
          </a:stretch>
        </p:blipFill>
        <p:spPr>
          <a:xfrm>
            <a:off x="5929322" y="4643446"/>
            <a:ext cx="1143008" cy="1143008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3" cstate="print"/>
          <a:srcRect l="12949" t="7875" r="5478" b="3062"/>
          <a:stretch>
            <a:fillRect/>
          </a:stretch>
        </p:blipFill>
        <p:spPr>
          <a:xfrm>
            <a:off x="5572132" y="5786454"/>
            <a:ext cx="785818" cy="819149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6" cstate="print"/>
          <a:srcRect l="15874" t="13606" r="18142" b="8315"/>
          <a:stretch>
            <a:fillRect/>
          </a:stretch>
        </p:blipFill>
        <p:spPr bwMode="auto">
          <a:xfrm>
            <a:off x="7000892" y="5786454"/>
            <a:ext cx="56229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 rot="5400000">
            <a:off x="-1785982" y="3571876"/>
            <a:ext cx="61436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285852" y="500042"/>
            <a:ext cx="6357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285852" y="500042"/>
            <a:ext cx="63579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4572000" y="3571876"/>
            <a:ext cx="61436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285852" y="6643710"/>
            <a:ext cx="63579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357158" y="3571876"/>
            <a:ext cx="61436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2428860" y="3571876"/>
            <a:ext cx="61436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285852" y="2571744"/>
            <a:ext cx="63579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285852" y="4572008"/>
            <a:ext cx="63579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928670"/>
            <a:ext cx="10620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«Петушок  золотой гребешок и чудо - </a:t>
            </a:r>
            <a:r>
              <a:rPr lang="ru-RU" sz="3200" b="1" dirty="0" err="1" smtClean="0"/>
              <a:t>меленка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53250" name="Picture 2" descr="Картинки по запросу иллюстрации к сказке «Петушок и чудо меленка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785926"/>
            <a:ext cx="4500594" cy="476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0" y="428601"/>
          <a:ext cx="6096000" cy="57864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19288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8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88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 cstate="print"/>
          <a:srcRect r="41239" b="8771"/>
          <a:stretch>
            <a:fillRect/>
          </a:stretch>
        </p:blipFill>
        <p:spPr bwMode="auto">
          <a:xfrm>
            <a:off x="1643042" y="500042"/>
            <a:ext cx="185738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0369" t="11073" r="7777" b="14026"/>
          <a:stretch>
            <a:fillRect/>
          </a:stretch>
        </p:blipFill>
        <p:spPr bwMode="auto">
          <a:xfrm rot="5400000">
            <a:off x="3750463" y="464325"/>
            <a:ext cx="164307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10973" t="1296" r="10973" b="864"/>
          <a:stretch>
            <a:fillRect/>
          </a:stretch>
        </p:blipFill>
        <p:spPr bwMode="auto">
          <a:xfrm>
            <a:off x="6000760" y="571480"/>
            <a:ext cx="121444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2428868"/>
            <a:ext cx="114300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14827" t="3159" r="9303" b="12243"/>
          <a:stretch>
            <a:fillRect/>
          </a:stretch>
        </p:blipFill>
        <p:spPr bwMode="auto">
          <a:xfrm>
            <a:off x="1643042" y="2643182"/>
            <a:ext cx="1770201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 l="6299" t="26225" r="5154" b="19283"/>
          <a:stretch>
            <a:fillRect/>
          </a:stretch>
        </p:blipFill>
        <p:spPr bwMode="auto">
          <a:xfrm>
            <a:off x="5643570" y="2428868"/>
            <a:ext cx="1928826" cy="1785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8" cstate="print"/>
          <a:srcRect l="25827" t="35669" r="28976" b="29055"/>
          <a:stretch>
            <a:fillRect/>
          </a:stretch>
        </p:blipFill>
        <p:spPr bwMode="auto">
          <a:xfrm>
            <a:off x="1571604" y="4357694"/>
            <a:ext cx="192882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9" cstate="print"/>
          <a:srcRect l="7244" t="29055" r="48819" b="20551"/>
          <a:stretch>
            <a:fillRect/>
          </a:stretch>
        </p:blipFill>
        <p:spPr bwMode="auto">
          <a:xfrm>
            <a:off x="3786182" y="4357694"/>
            <a:ext cx="157163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0" cstate="print"/>
          <a:srcRect l="6962" t="15710" r="8454" b="4990"/>
          <a:stretch>
            <a:fillRect/>
          </a:stretch>
        </p:blipFill>
        <p:spPr bwMode="auto">
          <a:xfrm>
            <a:off x="5715008" y="4357694"/>
            <a:ext cx="171451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428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. Д. Ушинский писал:</a:t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«Учите ребёнка каким-нибудь неизвестным ему пяти словам - он будет долго и напрасно мучиться, но свяжите двадцать таких слов с картинками, и он усвоит  их на лету».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1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298"/>
            <a:ext cx="8686800" cy="472282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2910" y="1785926"/>
            <a:ext cx="48577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Мнемотехника – система различных приёмов, облегчающих запоминание и увеличивающих объём памяти путём образования дополнительных ассоциаций, организация учебного процесса в виде игры. Использование мнемотехники в логопедической работе по автоматизации звуков дает значительную положительную динамику. Положительный эффект достигается взаимодействием психических функций и систем детского организма, созданием обходного пути, ассоциативного воспроизведение ранее полученных знаний, умений и навыков.</a:t>
            </a:r>
          </a:p>
          <a:p>
            <a:endParaRPr lang="ru-RU" dirty="0"/>
          </a:p>
        </p:txBody>
      </p:sp>
      <p:pic>
        <p:nvPicPr>
          <p:cNvPr id="5" name="Рисунок 4" descr="ushins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70" y="1357298"/>
            <a:ext cx="3101059" cy="454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25966" y="642918"/>
            <a:ext cx="1431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714356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Лисичк-сестричка</a:t>
            </a:r>
            <a:r>
              <a:rPr lang="ru-RU" dirty="0" smtClean="0"/>
              <a:t> и серый волк»</a:t>
            </a:r>
            <a:endParaRPr lang="ru-RU" dirty="0"/>
          </a:p>
        </p:txBody>
      </p:sp>
      <p:pic>
        <p:nvPicPr>
          <p:cNvPr id="5427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500174"/>
            <a:ext cx="3786214" cy="3877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0" y="500042"/>
          <a:ext cx="6096000" cy="61436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20478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0478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0478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604" y="642918"/>
            <a:ext cx="1928826" cy="178595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1970" t="65226" r="52605" b="11131"/>
          <a:stretch>
            <a:fillRect/>
          </a:stretch>
        </p:blipFill>
        <p:spPr>
          <a:xfrm>
            <a:off x="3643306" y="571480"/>
            <a:ext cx="1857388" cy="185738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2522" t="18884" r="7724" b="21871"/>
          <a:stretch>
            <a:fillRect/>
          </a:stretch>
        </p:blipFill>
        <p:spPr>
          <a:xfrm>
            <a:off x="5643570" y="571480"/>
            <a:ext cx="1785950" cy="178595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43042" y="2857496"/>
            <a:ext cx="1857388" cy="116205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43306" y="2714620"/>
            <a:ext cx="1885950" cy="172402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7" cstate="print"/>
          <a:srcRect l="2126" t="9420" r="3307" b="15193"/>
          <a:stretch>
            <a:fillRect/>
          </a:stretch>
        </p:blipFill>
        <p:spPr>
          <a:xfrm>
            <a:off x="5643570" y="2857496"/>
            <a:ext cx="1881185" cy="124301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 cstate="print"/>
          <a:srcRect l="6142" t="5333" r="54810" b="6000"/>
          <a:stretch>
            <a:fillRect/>
          </a:stretch>
        </p:blipFill>
        <p:spPr>
          <a:xfrm>
            <a:off x="1857356" y="4714884"/>
            <a:ext cx="1500198" cy="185738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43306" y="4714884"/>
            <a:ext cx="1785950" cy="184784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10" cstate="print"/>
          <a:srcRect l="11439" r="12932"/>
          <a:stretch>
            <a:fillRect/>
          </a:stretch>
        </p:blipFill>
        <p:spPr>
          <a:xfrm>
            <a:off x="5715008" y="4714884"/>
            <a:ext cx="1714512" cy="1904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928670"/>
            <a:ext cx="7500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Отгадайте загадку по мнемотаблице.</a:t>
            </a: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42912" y="500042"/>
          <a:ext cx="7715304" cy="5143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826"/>
                <a:gridCol w="1928826"/>
                <a:gridCol w="1928826"/>
                <a:gridCol w="1928826"/>
              </a:tblGrid>
              <a:tr h="2571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5717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ИД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928670"/>
            <a:ext cx="159204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 l="28871" t="8817" r="3500" b="45848"/>
          <a:stretch>
            <a:fillRect/>
          </a:stretch>
        </p:blipFill>
        <p:spPr bwMode="auto">
          <a:xfrm>
            <a:off x="2786050" y="928670"/>
            <a:ext cx="150405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 l="1041" t="2681" r="1562" b="5361"/>
          <a:stretch>
            <a:fillRect/>
          </a:stretch>
        </p:blipFill>
        <p:spPr bwMode="auto">
          <a:xfrm>
            <a:off x="4786314" y="1071546"/>
            <a:ext cx="1497066" cy="164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581193" y="1062618"/>
            <a:ext cx="1696648" cy="185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643314"/>
            <a:ext cx="1357322" cy="165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3571876"/>
            <a:ext cx="1643074" cy="16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3500438"/>
            <a:ext cx="1643074" cy="164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3857628"/>
            <a:ext cx="1714512" cy="134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285728"/>
            <a:ext cx="8575578" cy="635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1428736"/>
            <a:ext cx="58579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Хожу в пушистой шубке,</a:t>
            </a:r>
          </a:p>
          <a:p>
            <a:pPr algn="ctr"/>
            <a:r>
              <a:rPr lang="ru-RU" sz="3200" b="1" dirty="0" smtClean="0"/>
              <a:t>Живу в густом лесу.</a:t>
            </a:r>
          </a:p>
          <a:p>
            <a:pPr algn="ctr"/>
            <a:r>
              <a:rPr lang="ru-RU" sz="3200" b="1" dirty="0" smtClean="0"/>
              <a:t>На дереве под дубом</a:t>
            </a:r>
          </a:p>
          <a:p>
            <a:pPr algn="ctr"/>
            <a:r>
              <a:rPr lang="ru-RU" sz="3200" b="1" dirty="0" smtClean="0"/>
              <a:t>Орешки я грызу.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2" y="571480"/>
          <a:ext cx="8191540" cy="45323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7885"/>
                <a:gridCol w="2047885"/>
                <a:gridCol w="2047885"/>
                <a:gridCol w="2047885"/>
              </a:tblGrid>
              <a:tr h="22661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26616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/>
                        <a:t>?</a:t>
                      </a:r>
                      <a:endParaRPr lang="ru-RU" sz="96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3780" t="25291" r="9449" b="25291"/>
          <a:stretch>
            <a:fillRect/>
          </a:stretch>
        </p:blipFill>
        <p:spPr bwMode="auto">
          <a:xfrm>
            <a:off x="571472" y="785794"/>
            <a:ext cx="191464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184227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35201" t="60162" r="36684" b="14764"/>
          <a:stretch>
            <a:fillRect/>
          </a:stretch>
        </p:blipFill>
        <p:spPr bwMode="auto">
          <a:xfrm>
            <a:off x="6929454" y="928670"/>
            <a:ext cx="138924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000372"/>
            <a:ext cx="1785950" cy="183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2714612" y="2928934"/>
            <a:ext cx="157163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ПЛЫВЕ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785794"/>
            <a:ext cx="1739428" cy="194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35201" t="60162" r="36684" b="14764"/>
          <a:stretch>
            <a:fillRect/>
          </a:stretch>
        </p:blipFill>
        <p:spPr bwMode="auto">
          <a:xfrm>
            <a:off x="5000628" y="3000372"/>
            <a:ext cx="138924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1571612"/>
            <a:ext cx="5429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По реке плывет бревно. </a:t>
            </a:r>
          </a:p>
          <a:p>
            <a:pPr algn="ctr"/>
            <a:r>
              <a:rPr lang="ru-RU" sz="3200" b="1" dirty="0" smtClean="0"/>
              <a:t>Ох, и злющее оно!</a:t>
            </a:r>
          </a:p>
          <a:p>
            <a:pPr algn="ctr"/>
            <a:r>
              <a:rPr lang="ru-RU" sz="3200" b="1" dirty="0" smtClean="0"/>
              <a:t>Тем, кто в воду угодил-</a:t>
            </a:r>
          </a:p>
          <a:p>
            <a:pPr algn="ctr"/>
            <a:r>
              <a:rPr lang="ru-RU" sz="3200" b="1" dirty="0" smtClean="0"/>
              <a:t>Нос откусит …. (крокодил)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71470" y="857232"/>
          <a:ext cx="8072496" cy="4572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8124"/>
                <a:gridCol w="2018124"/>
                <a:gridCol w="2018124"/>
                <a:gridCol w="2018124"/>
              </a:tblGrid>
              <a:tr h="22860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2860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2520" t="3024" r="2520" b="3024"/>
          <a:stretch>
            <a:fillRect/>
          </a:stretch>
        </p:blipFill>
        <p:spPr bwMode="auto">
          <a:xfrm>
            <a:off x="642910" y="928670"/>
            <a:ext cx="1714512" cy="202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 стрелкой 4"/>
          <p:cNvCxnSpPr/>
          <p:nvPr/>
        </p:nvCxnSpPr>
        <p:spPr>
          <a:xfrm rot="5400000">
            <a:off x="1964513" y="1821645"/>
            <a:ext cx="500066" cy="4286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ятно 2 7"/>
          <p:cNvSpPr/>
          <p:nvPr/>
        </p:nvSpPr>
        <p:spPr>
          <a:xfrm>
            <a:off x="2928926" y="1142984"/>
            <a:ext cx="1428760" cy="1714512"/>
          </a:xfrm>
          <a:prstGeom prst="irregularSeal2">
            <a:avLst/>
          </a:prstGeom>
          <a:solidFill>
            <a:srgbClr val="F355D5"/>
          </a:solidFill>
          <a:ln>
            <a:solidFill>
              <a:srgbClr val="F35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4786314" y="1000108"/>
            <a:ext cx="157163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ятно 2 9"/>
          <p:cNvSpPr/>
          <p:nvPr/>
        </p:nvSpPr>
        <p:spPr>
          <a:xfrm>
            <a:off x="6929454" y="1428736"/>
            <a:ext cx="1343028" cy="1500198"/>
          </a:xfrm>
          <a:prstGeom prst="irregularSeal2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3214686"/>
            <a:ext cx="1928826" cy="21431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286124"/>
            <a:ext cx="1643074" cy="190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ятно 2 12"/>
          <p:cNvSpPr/>
          <p:nvPr/>
        </p:nvSpPr>
        <p:spPr>
          <a:xfrm>
            <a:off x="4857752" y="3429000"/>
            <a:ext cx="1643074" cy="1643074"/>
          </a:xfrm>
          <a:prstGeom prst="irregularSeal2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 cstate="print"/>
          <a:srcRect t="14262" b="12702"/>
          <a:stretch>
            <a:fillRect/>
          </a:stretch>
        </p:blipFill>
        <p:spPr bwMode="auto">
          <a:xfrm>
            <a:off x="6858016" y="3571876"/>
            <a:ext cx="1651913" cy="170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2976" y="1357298"/>
            <a:ext cx="6840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Щеки розовые, нос белый.</a:t>
            </a:r>
          </a:p>
          <a:p>
            <a:pPr algn="ctr"/>
            <a:r>
              <a:rPr lang="ru-RU" sz="3200" b="1" dirty="0" smtClean="0"/>
              <a:t>В темноте сижу день целый.</a:t>
            </a:r>
          </a:p>
          <a:p>
            <a:pPr algn="ctr"/>
            <a:r>
              <a:rPr lang="ru-RU" sz="3200" b="1" dirty="0" smtClean="0"/>
              <a:t>А рубашка зелена,</a:t>
            </a:r>
          </a:p>
          <a:p>
            <a:pPr algn="ctr"/>
            <a:r>
              <a:rPr lang="ru-RU" sz="3200" b="1" dirty="0" smtClean="0"/>
              <a:t>Вся на солнышке она.</a:t>
            </a:r>
            <a:endParaRPr lang="ru-RU" sz="32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0" y="642918"/>
          <a:ext cx="8429684" cy="4214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7421"/>
                <a:gridCol w="2107421"/>
                <a:gridCol w="2107421"/>
                <a:gridCol w="2107421"/>
              </a:tblGrid>
              <a:tr h="21074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1074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8131" name="Picture 3" descr="сиди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1214446" cy="181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785795"/>
            <a:ext cx="1785950" cy="188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 l="5502" t="31587" r="13120" b="3268"/>
          <a:stretch>
            <a:fillRect/>
          </a:stretch>
        </p:blipFill>
        <p:spPr bwMode="auto">
          <a:xfrm>
            <a:off x="4643438" y="857232"/>
            <a:ext cx="1785950" cy="168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/>
          <a:srcRect t="18358"/>
          <a:stretch>
            <a:fillRect/>
          </a:stretch>
        </p:blipFill>
        <p:spPr bwMode="auto">
          <a:xfrm>
            <a:off x="6715140" y="857232"/>
            <a:ext cx="1928794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000372"/>
            <a:ext cx="1403524" cy="181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7" cstate="print"/>
          <a:srcRect l="5677" t="-3532" r="13788" b="5298"/>
          <a:stretch>
            <a:fillRect/>
          </a:stretch>
        </p:blipFill>
        <p:spPr bwMode="auto">
          <a:xfrm>
            <a:off x="4643438" y="2857496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8" cstate="print"/>
          <a:srcRect l="20517" t="9239" r="21597" b="10919"/>
          <a:stretch>
            <a:fillRect/>
          </a:stretch>
        </p:blipFill>
        <p:spPr bwMode="auto">
          <a:xfrm>
            <a:off x="6715140" y="2786058"/>
            <a:ext cx="1785950" cy="188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857496"/>
            <a:ext cx="1785950" cy="188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214290"/>
            <a:ext cx="8786874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Известные мнемонемические фразы.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85860"/>
            <a:ext cx="8686800" cy="4794265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1571613"/>
            <a:ext cx="68580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Мнемонемические фразы:</a:t>
            </a:r>
          </a:p>
          <a:p>
            <a:pPr fontAlgn="base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«Иван Родил Девчонку, Велел Тащить Пеленку»</a:t>
            </a: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(на запоминание падежей русского языка)</a:t>
            </a:r>
          </a:p>
          <a:p>
            <a:pPr fontAlgn="base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«Каждый Охотник Желает Знать, Где Сидит Фазан» </a:t>
            </a: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(на запоминание последовательности цветов спектра радуги)</a:t>
            </a:r>
          </a:p>
          <a:p>
            <a:pPr fontAlgn="base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«Одеть Надежду, надеть одежду»</a:t>
            </a: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 правильное употребление глаголов одеть-надеть)</a:t>
            </a:r>
          </a:p>
          <a:p>
            <a:pPr fontAlgn="base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«Милая Хоккайдо! Я тебя Хонсю. </a:t>
            </a: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твою Сикоку я тебя Кюсю»</a:t>
            </a: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 для запоминания четырёх </a:t>
            </a:r>
          </a:p>
          <a:p>
            <a:pPr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основных островов Японии .)</a:t>
            </a:r>
          </a:p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pPr fontAlgn="base"/>
            <a:endParaRPr lang="ru-RU" dirty="0" smtClean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3929067"/>
            <a:ext cx="328611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1357298"/>
            <a:ext cx="58579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Расселась барыня на грядке,</a:t>
            </a:r>
            <a:br>
              <a:rPr lang="ru-RU" sz="3200" b="1" dirty="0" smtClean="0"/>
            </a:br>
            <a:r>
              <a:rPr lang="ru-RU" sz="3200" b="1" dirty="0" smtClean="0"/>
              <a:t>Одета в шумные шелка.</a:t>
            </a:r>
            <a:br>
              <a:rPr lang="ru-RU" sz="3200" b="1" dirty="0" smtClean="0"/>
            </a:br>
            <a:r>
              <a:rPr lang="ru-RU" sz="3200" b="1" dirty="0" smtClean="0"/>
              <a:t>Мы для нее готовим кадки</a:t>
            </a:r>
            <a:br>
              <a:rPr lang="ru-RU" sz="3200" b="1" dirty="0" smtClean="0"/>
            </a:br>
            <a:r>
              <a:rPr lang="ru-RU" sz="3200" b="1" dirty="0" smtClean="0"/>
              <a:t>И крупной соли полмешка.</a:t>
            </a:r>
            <a:endParaRPr lang="ru-RU" sz="32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14313"/>
            <a:ext cx="8686800" cy="242887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Составить мнемотаблицу или мнемосхему по предложенному стихотворению.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214290"/>
            <a:ext cx="37588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Береза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Эта модница лесная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Часто свой наряд меняет.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шубе – белою зимой,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Вся в серёжечках - весной,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Сарафан зеленый - летом,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день осенний – в плащ одета. 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Если ветер налетит, 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Золотистый плащ шуршит.  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9124" y="3286124"/>
            <a:ext cx="47148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Воробей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Заглянула осень в сад –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Птицы улетели.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окном с утра шуршат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Жёлтые метели.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 ногами первый лёд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Крошится, ломается.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Воробей в саду вздохнёт,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запеть – стесняется.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37" y="928670"/>
            <a:ext cx="8719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чего нужна мнемотехника дошкольникам</a:t>
            </a:r>
            <a:r>
              <a:rPr lang="ru-RU" sz="2400" b="1" dirty="0" smtClean="0">
                <a:solidFill>
                  <a:srgbClr val="1E077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b="1" dirty="0">
              <a:solidFill>
                <a:srgbClr val="1E077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142984"/>
            <a:ext cx="8686800" cy="493714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Актуальность мнемотехники для дошкольников обусловлена тем, что как раз в этом возрасте у детей преобладает зрительно-образная память. Чаще всего запоминание происходит непроизвольно, просто потому, что какой-то предмет или явление попали в поле зрения ребенка.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 формировании правильного произношения с применением мнемотехники происходит развитие психических процессов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памяти, 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мышления, 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воображения, 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внимания, 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речи.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 ребенка формируется умение управлять закодированной графической информацией и производить ее перекодировку, в связанное грамматически, лексически и синтаксически правильное речевое высказывание, ребенок учится читать рисунки.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 формировании правильного звукопроизношения путем мнемотехники происходит целенаправленное воспитание словесной памяти путём осуществления двусторонних связей между процессами запоминания и понимания посредством использования заданий, стимулирующих активную мыслительную деятельность, обеспечивающих глубокое понимание словесного материала, формирующих нацеленность на последующее воспроизведение, развивающих мотивацию, строящихся на смысловом способе воспроизведения.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качестве средств используются наглядные образы в виде рисунков, схематических изображений, символов, то есть, опорные наглядные сигналы, с помощью которых ребёнок может проникнуть в “кладовые” долговременной памяти.</a:t>
            </a:r>
          </a:p>
          <a:p>
            <a:endParaRPr lang="ru-RU" sz="1600" b="1" dirty="0">
              <a:solidFill>
                <a:srgbClr val="1E077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28670"/>
            <a:ext cx="85010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None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Правила работы с мнемотехникой.</a:t>
            </a:r>
          </a:p>
          <a:p>
            <a:pPr lvl="0" fontAlgn="base">
              <a:buFont typeface="Wingdings" pitchFamily="2" charset="2"/>
              <a:buChar char="q"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Занятия проводить по принципу — от простого к сложному начиная от мнемоквадратов и постепенно переходить к мнемодорожкам.</a:t>
            </a:r>
          </a:p>
          <a:p>
            <a:pPr lvl="0" fontAlgn="base">
              <a:buFont typeface="Wingdings" pitchFamily="2" charset="2"/>
              <a:buChar char="q"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Font typeface="Wingdings" pitchFamily="2" charset="2"/>
              <a:buChar char="q"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Font typeface="Wingdings" pitchFamily="2" charset="2"/>
              <a:buChar char="q"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buFont typeface="Wingdings" pitchFamily="2" charset="2"/>
              <a:buChar char="q"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Font typeface="Wingdings" pitchFamily="2" charset="2"/>
              <a:buChar char="q"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Font typeface="Wingdings" pitchFamily="2" charset="2"/>
              <a:buChar char="q"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Font typeface="Wingdings" pitchFamily="2" charset="2"/>
              <a:buChar char="q"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Font typeface="Wingdings" pitchFamily="2" charset="2"/>
              <a:buChar char="q"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Font typeface="Wingdings" pitchFamily="2" charset="2"/>
              <a:buChar char="q"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endParaRPr lang="ru-RU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Font typeface="Wingdings" pitchFamily="2" charset="2"/>
              <a:buChar char="q"/>
            </a:pPr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42844" y="1714488"/>
            <a:ext cx="2357454" cy="8572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Мнемоквадрат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42844" y="2857496"/>
            <a:ext cx="2500330" cy="8572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Мнемодорожка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4282" y="4714884"/>
            <a:ext cx="2500330" cy="8572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мнемотаблица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 rot="16200000">
            <a:off x="2936643" y="1492457"/>
            <a:ext cx="484632" cy="121444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3115238" y="4600010"/>
            <a:ext cx="484632" cy="11430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3043800" y="2671184"/>
            <a:ext cx="484632" cy="11430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14810" y="1714488"/>
            <a:ext cx="107157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лнце 9"/>
          <p:cNvSpPr/>
          <p:nvPr/>
        </p:nvSpPr>
        <p:spPr>
          <a:xfrm>
            <a:off x="4286248" y="1785926"/>
            <a:ext cx="928694" cy="785818"/>
          </a:xfrm>
          <a:prstGeom prst="su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3" name="Picture 3" descr="МНЕМОТАБЛИЦЫ: Белый мишка; © Аверина Крист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4000504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7143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Методика использования приемов мнемотехники.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143373" y="2714620"/>
          <a:ext cx="4643471" cy="12144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8"/>
                <a:gridCol w="1000132"/>
                <a:gridCol w="1143008"/>
                <a:gridCol w="1357323"/>
              </a:tblGrid>
              <a:tr h="12144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Рисунок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857496"/>
            <a:ext cx="85725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2928934"/>
            <a:ext cx="857256" cy="81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786058"/>
            <a:ext cx="92869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2786058"/>
            <a:ext cx="642942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571480"/>
            <a:ext cx="8429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Таблицы и схемы должны быть цветными, так ребенку будет </a:t>
            </a:r>
          </a:p>
          <a:p>
            <a:pPr lvl="0"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веселее и легче.</a:t>
            </a:r>
          </a:p>
          <a:p>
            <a:pPr lvl="0" fontAlgn="base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 одной схеме или таблице число квадратов не должно превышать</a:t>
            </a:r>
          </a:p>
          <a:p>
            <a:pPr lvl="0"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девять, так как это предельно допустимый объем для дошкольника.</a:t>
            </a:r>
          </a:p>
          <a:p>
            <a:pPr lvl="0" fontAlgn="base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Не использовать более двух мнемосхем в день, а повторное</a:t>
            </a:r>
          </a:p>
          <a:p>
            <a:pPr lvl="0" fontAlgn="base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рассмотрение, должно быть, только по желанию ребенка.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Необходимо, чтобы ежедневно таблицы и схемы были различны по   тематике, в первый день на тему сказок, во второй на музыкальную тему, в   третий на математическую и так далее.</a:t>
            </a:r>
          </a:p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Как любая коррекционная работа, работа по мнемотехнике должна    соответствовать определенным требованиям и правилам: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знаки и символы должны быть хорошо знакомы детям;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знаки и символы должны отображать обобщённый образ предмета;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знаки и символы предварительно обсуждаются с детьми и принимаются как ведущие;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замысел графической схемы должен быть знаком и понятен ребенку.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00010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Примеры мнемотехники.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000109"/>
            <a:ext cx="7696224" cy="35719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Мнемотаблицы используются :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q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 При отгадывании загадок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При заучивании стихотворений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При составлении описательных рассказов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При составлении предложений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При пересказе художественной литературы</a:t>
            </a:r>
          </a:p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 Для акустической и артикуляционной характеристики звуков</a:t>
            </a:r>
          </a:p>
          <a:p>
            <a:pPr>
              <a:buClrTx/>
              <a:buFont typeface="Wingdings" pitchFamily="2" charset="2"/>
              <a:buChar char="q"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При автоматизации звуков</a:t>
            </a:r>
          </a:p>
          <a:p>
            <a:pPr>
              <a:buNone/>
            </a:pP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 Примером часто используемой в ДОУ  мнемотехники могут быть таблицы, построенные на изображении последовательности процессов умывания, мытья рук, одевания, сервировки стола. </a:t>
            </a:r>
          </a:p>
          <a:p>
            <a:pPr>
              <a:buNone/>
            </a:pPr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357694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357694"/>
            <a:ext cx="282368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286256"/>
            <a:ext cx="2928958" cy="2235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5"/>
            <a:ext cx="25717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714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Отгадывание загадок.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71802" y="1285860"/>
            <a:ext cx="5500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«Я думаю, что это ботинки. Потому что они могут быть коричневого, черного и серого цветов. Сшиты они из кожи. У них есть шнурки, каблук, подошва. В них можно ходить осенью и зимой. А еще это детские ботинки.» 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000372"/>
            <a:ext cx="2571768" cy="186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AutoShape 4" descr="Мнемотаблицы-сх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929198"/>
            <a:ext cx="3929090" cy="172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14678" y="3357562"/>
            <a:ext cx="222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Отгадай сказку.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86314" y="5286388"/>
            <a:ext cx="263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Отгадай загадку. ( ёжик )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stCxn id="2" idx="3"/>
          </p:cNvCxnSpPr>
          <p:nvPr/>
        </p:nvCxnSpPr>
        <p:spPr>
          <a:xfrm flipV="1">
            <a:off x="2786050" y="1928802"/>
            <a:ext cx="357190" cy="7143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" idx="1"/>
          </p:cNvCxnSpPr>
          <p:nvPr/>
        </p:nvCxnSpPr>
        <p:spPr>
          <a:xfrm flipV="1">
            <a:off x="2786050" y="3542228"/>
            <a:ext cx="428628" cy="2439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36869" idx="3"/>
          </p:cNvCxnSpPr>
          <p:nvPr/>
        </p:nvCxnSpPr>
        <p:spPr>
          <a:xfrm flipV="1">
            <a:off x="4071934" y="5572140"/>
            <a:ext cx="785818" cy="222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1813</TotalTime>
  <Words>1096</Words>
  <Application>Microsoft Office PowerPoint</Application>
  <PresentationFormat>Экран (4:3)</PresentationFormat>
  <Paragraphs>222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Трек</vt:lpstr>
      <vt:lpstr> </vt:lpstr>
      <vt:lpstr>Немного истории.</vt:lpstr>
      <vt:lpstr>К . Д. Ушинский писал: «Учите ребёнка каким-нибудь неизвестным ему пяти словам - он будет долго и напрасно мучиться, но свяжите двадцать таких слов с картинками, и он усвоит  их на лету». </vt:lpstr>
      <vt:lpstr>Известные мнемонемические фразы.</vt:lpstr>
      <vt:lpstr>Для чего нужна мнемотехника дошкольникам?</vt:lpstr>
      <vt:lpstr>Методика использования приемов мнемотехники.</vt:lpstr>
      <vt:lpstr>Слайд 7</vt:lpstr>
      <vt:lpstr>Примеры мнемотехники.</vt:lpstr>
      <vt:lpstr>Отгадывание загадок.</vt:lpstr>
      <vt:lpstr>Слайд 10</vt:lpstr>
      <vt:lpstr>Слайд 11</vt:lpstr>
      <vt:lpstr>Мнемотехника в работе по коррекции звукопроизношения.</vt:lpstr>
      <vt:lpstr>Слайд 13</vt:lpstr>
      <vt:lpstr>Использование мнемодорожек  и мнемотаблиц при автоматизации звуков.</vt:lpstr>
      <vt:lpstr>Слайд 15</vt:lpstr>
      <vt:lpstr>    </vt:lpstr>
      <vt:lpstr>Примеры мнемотаблиц.</vt:lpstr>
      <vt:lpstr>Результаты использования мнемотехники в логопедической работе: </vt:lpstr>
      <vt:lpstr>Давайте поиграем!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     Составить мнемотаблицу или мнемосхему по предложенному стихотворению.</vt:lpstr>
      <vt:lpstr> 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детский сад общеразвивающего вида № 50</dc:title>
  <cp:lastModifiedBy>user</cp:lastModifiedBy>
  <cp:revision>156</cp:revision>
  <dcterms:modified xsi:type="dcterms:W3CDTF">2017-09-15T09:45:02Z</dcterms:modified>
</cp:coreProperties>
</file>