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sldIdLst>
    <p:sldId id="256" r:id="rId2"/>
    <p:sldId id="257" r:id="rId3"/>
    <p:sldId id="275" r:id="rId4"/>
    <p:sldId id="265" r:id="rId5"/>
    <p:sldId id="267" r:id="rId6"/>
    <p:sldId id="264" r:id="rId7"/>
    <p:sldId id="262" r:id="rId8"/>
    <p:sldId id="259" r:id="rId9"/>
    <p:sldId id="272" r:id="rId10"/>
    <p:sldId id="273" r:id="rId11"/>
    <p:sldId id="268" r:id="rId12"/>
    <p:sldId id="276" r:id="rId13"/>
    <p:sldId id="277" r:id="rId14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等线" charset="0"/>
        <a:cs typeface="等线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等线" charset="0"/>
        <a:cs typeface="等线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等线" charset="0"/>
        <a:cs typeface="等线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等线" charset="0"/>
        <a:cs typeface="等线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等线" charset="0"/>
        <a:cs typeface="等线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等线" charset="0"/>
        <a:cs typeface="等线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等线" charset="0"/>
        <a:cs typeface="等线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等线" charset="0"/>
        <a:cs typeface="等线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等线" charset="0"/>
        <a:cs typeface="等线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3" autoAdjust="0"/>
    <p:restoredTop sz="94660" autoAdjust="0"/>
  </p:normalViewPr>
  <p:slideViewPr>
    <p:cSldViewPr snapToGrid="0">
      <p:cViewPr varScale="1">
        <p:scale>
          <a:sx n="64" d="100"/>
          <a:sy n="64" d="100"/>
        </p:scale>
        <p:origin x="-138" y="-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7213" cy="780272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36A31A5B-5FDC-43B4-A10D-4E7214A00162}" type="datetime1">
              <a:rPr lang="ru-RU" altLang="en-US" smtClean="0"/>
              <a:pPr>
                <a:defRPr/>
              </a:pPr>
              <a:t>01.10.2017</a:t>
            </a:fld>
            <a:endParaRPr lang="ru-RU" alt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1E11C3A-1A7D-4747-BA91-398DE52634BF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34D29B-856A-4864-BB1C-BBE2F8935524}" type="datetime1">
              <a:rPr lang="ru-RU" altLang="en-US" smtClean="0"/>
              <a:pPr>
                <a:defRPr/>
              </a:pPr>
              <a:t>01.10.2017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AA162-EE58-41D6-8513-CE97AEB5D981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pPr>
              <a:defRPr/>
            </a:pPr>
            <a:fld id="{4A3B6B0A-4B22-43C3-B78C-04E8051FAFFC}" type="datetime1">
              <a:rPr lang="ru-RU" altLang="en-US" smtClean="0"/>
              <a:pPr>
                <a:defRPr/>
              </a:pPr>
              <a:t>01.10.2017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pPr>
              <a:defRPr/>
            </a:pPr>
            <a:fld id="{DA4A114C-EE93-4ECA-A534-8C9C47E4960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39E420-CB7C-471A-BFE4-8FB3BD49C846}" type="datetime1">
              <a:rPr lang="ru-RU" altLang="en-US" smtClean="0"/>
              <a:pPr>
                <a:defRPr/>
              </a:pPr>
              <a:t>01.10.2017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C7BAEAC-94E2-4FD8-8A40-E2EE25AC5F3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2D1616-303B-4253-8BFD-BD0F8F04DB78}" type="datetime1">
              <a:rPr lang="ru-RU" altLang="en-US" smtClean="0"/>
              <a:pPr>
                <a:defRPr/>
              </a:pPr>
              <a:t>01.10.2017</a:t>
            </a:fld>
            <a:endParaRPr lang="ru-RU" alt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9C6A87-CFAF-4955-9536-C77E95412E63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CA395950-C99C-411F-86DE-999FCD9338FE}" type="datetime1">
              <a:rPr lang="ru-RU" altLang="en-US" smtClean="0"/>
              <a:pPr>
                <a:defRPr/>
              </a:pPr>
              <a:t>01.10.2017</a:t>
            </a:fld>
            <a:endParaRPr lang="ru-RU" alt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07FB47B3-FC7B-46EC-BFC9-1809372EF57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8D1B0335-E316-4985-82FF-AE535B417D15}" type="datetime1">
              <a:rPr lang="ru-RU" altLang="en-US" smtClean="0"/>
              <a:pPr>
                <a:defRPr/>
              </a:pPr>
              <a:t>01.10.2017</a:t>
            </a:fld>
            <a:endParaRPr lang="ru-RU" altLang="en-U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78B129CF-AABA-4283-8073-335276014264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 alt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189825-688E-4F2B-A51F-64DA0312E738}" type="datetime1">
              <a:rPr lang="ru-RU" altLang="en-US" smtClean="0"/>
              <a:pPr>
                <a:defRPr/>
              </a:pPr>
              <a:t>01.10.2017</a:t>
            </a:fld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014D71B-624C-43BF-ABDF-935AFF7D500F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BBADB6-08DE-41A5-95C5-BAD48C09A659}" type="datetime1">
              <a:rPr lang="ru-RU" altLang="en-US" smtClean="0"/>
              <a:pPr>
                <a:defRPr/>
              </a:pPr>
              <a:t>01.10.2017</a:t>
            </a:fld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F16149E-F5E4-4D99-A0EB-8DB85FBD46C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5DB7ED-90AA-4204-BFE9-5F7721CB6D90}" type="datetime1">
              <a:rPr lang="ru-RU" altLang="en-US" smtClean="0"/>
              <a:pPr>
                <a:defRPr/>
              </a:pPr>
              <a:t>01.10.2017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F98300D-B242-4964-A1F9-3903E2E9867B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pPr>
              <a:defRPr/>
            </a:pPr>
            <a:fld id="{9D889FE5-E64D-42BB-8744-C5CF44A6E2DF}" type="datetime1">
              <a:rPr lang="ru-RU" altLang="en-US" smtClean="0"/>
              <a:pPr>
                <a:defRPr/>
              </a:pPr>
              <a:t>01.10.2017</a:t>
            </a:fld>
            <a:endParaRPr lang="ru-RU" altLang="en-U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4703BB68-7671-4226-A437-D39FA1527A03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pPr>
              <a:defRPr/>
            </a:pPr>
            <a:endParaRPr lang="ru-RU" alt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A4577B7-4398-4419-B3E7-98C43E224112}" type="datetime1">
              <a:rPr lang="ru-RU" altLang="en-US" smtClean="0"/>
              <a:pPr>
                <a:defRPr/>
              </a:pPr>
              <a:t>01.10.2017</a:t>
            </a:fld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C8BECE3-E0C6-4F15-B372-EB0BF4F42CCC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file:///G:\&#1047;&#1086;&#1083;&#1086;&#1090;&#1086;&#1081;%20&#1092;&#1086;&#1085;&#1076;%20&#1085;&#1086;&#1074;&#1099;&#1081;\6%20&#1043;&#1083;&#1080;&#1085;&#1082;&#1072;%20&#1071;%20&#1087;&#1086;&#1084;&#1085;&#1102;%20&#1095;&#1091;&#1076;&#1085;&#1086;&#1077;%20&#1084;&#1075;&#1085;&#1086;&#1074;&#1077;&#1085;&#1100;&#1077;.mp3" TargetMode="External"/><Relationship Id="rId7" Type="http://schemas.openxmlformats.org/officeDocument/2006/relationships/image" Target="../media/image5.png"/><Relationship Id="rId2" Type="http://schemas.openxmlformats.org/officeDocument/2006/relationships/audio" Target="file:///G:\&#1047;&#1086;&#1083;&#1086;&#1090;&#1086;&#1081;%20&#1092;&#1086;&#1085;&#1076;%20&#1085;&#1086;&#1074;&#1099;&#1081;\6%20&#1041;&#1086;&#1088;&#1086;&#1076;&#1080;&#1085;%20-%20%20&#1057;&#1087;&#1103;&#1097;&#1072;&#1103;%20&#1082;&#1085;&#1103;&#1078;&#1085;&#1072;.mp3" TargetMode="External"/><Relationship Id="rId1" Type="http://schemas.openxmlformats.org/officeDocument/2006/relationships/audio" Target="file:///G:\&#1047;&#1086;&#1083;&#1086;&#1090;&#1086;&#1081;%20&#1092;&#1086;&#1085;&#1076;%20&#1085;&#1086;&#1074;&#1099;&#1081;\6%20&#1056;&#1072;&#1093;&#1084;&#1072;&#1085;&#1080;&#1085;&#1086;&#1074;%20&#1042;&#1077;&#1089;&#1077;&#1085;&#1085;&#1080;&#1077;%20&#1074;&#1086;&#1076;&#1099;%20(&#1060;.&#1058;&#1102;&#1090;&#1095;&#1077;&#1074;)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 noChangeArrowheads="1"/>
          </p:cNvSpPr>
          <p:nvPr>
            <p:ph type="ctrTitle"/>
          </p:nvPr>
        </p:nvSpPr>
        <p:spPr>
          <a:xfrm>
            <a:off x="1476375" y="517525"/>
            <a:ext cx="9144000" cy="2101850"/>
          </a:xfrm>
        </p:spPr>
        <p:txBody>
          <a:bodyPr/>
          <a:lstStyle/>
          <a:p>
            <a:pPr algn="ctr" eaLnBrk="1" hangingPunct="1"/>
            <a:r>
              <a:rPr lang="ru-RU" altLang="en-US" sz="4000" dirty="0" smtClean="0"/>
              <a:t>ОБРАЗЫ РОМАНСОВ  РУССКИХ КОМПОЗИТОРОВ</a:t>
            </a:r>
          </a:p>
        </p:txBody>
      </p:sp>
      <p:sp>
        <p:nvSpPr>
          <p:cNvPr id="2051" name="Подзаголовок 2"/>
          <p:cNvSpPr>
            <a:spLocks noGrp="1" noChangeArrowheads="1"/>
          </p:cNvSpPr>
          <p:nvPr>
            <p:ph type="subTitle" idx="1"/>
          </p:nvPr>
        </p:nvSpPr>
        <p:spPr>
          <a:xfrm>
            <a:off x="1720850" y="3171825"/>
            <a:ext cx="9144000" cy="256723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en-US" sz="1600" dirty="0" smtClean="0"/>
              <a:t>музыкальное посвящение</a:t>
            </a:r>
          </a:p>
          <a:p>
            <a:pPr algn="ctr" eaLnBrk="1" hangingPunct="1"/>
            <a:r>
              <a:rPr lang="ru-RU" altLang="en-US" sz="2400" dirty="0" smtClean="0"/>
              <a:t>«Я  ПОМНЮ ЧУДНОЕ МГНОВЕНЬЕ»</a:t>
            </a:r>
          </a:p>
          <a:p>
            <a:pPr algn="ctr" eaLnBrk="1" hangingPunct="1"/>
            <a:r>
              <a:rPr lang="ru-RU" altLang="en-US" sz="2400" dirty="0" smtClean="0"/>
              <a:t>6 класс</a:t>
            </a:r>
          </a:p>
          <a:p>
            <a:pPr algn="ctr" eaLnBrk="1" hangingPunct="1"/>
            <a:r>
              <a:rPr lang="ru-RU" altLang="en-US" sz="2400" dirty="0" smtClean="0"/>
              <a:t>Гордеева Л </a:t>
            </a:r>
            <a:r>
              <a:rPr lang="ru-RU" altLang="en-US" sz="2400" dirty="0" smtClean="0"/>
              <a:t>А</a:t>
            </a:r>
          </a:p>
          <a:p>
            <a:pPr algn="ctr" eaLnBrk="1" hangingPunct="1"/>
            <a:r>
              <a:rPr lang="ru-RU" altLang="en-US" sz="2400" dirty="0" smtClean="0"/>
              <a:t>МБОУ «</a:t>
            </a:r>
            <a:r>
              <a:rPr lang="ru-RU" altLang="en-US" sz="2400" dirty="0" err="1" smtClean="0"/>
              <a:t>Сиверская</a:t>
            </a:r>
            <a:r>
              <a:rPr lang="ru-RU" altLang="en-US" sz="2400" dirty="0" smtClean="0"/>
              <a:t> гимназия»</a:t>
            </a:r>
          </a:p>
          <a:p>
            <a:pPr algn="ctr" eaLnBrk="1" hangingPunct="1"/>
            <a:r>
              <a:rPr lang="ru-RU" altLang="en-US" sz="2400" dirty="0" smtClean="0"/>
              <a:t>Гатчинский район</a:t>
            </a:r>
            <a:endParaRPr lang="ru-RU" altLang="en-US" sz="24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826229" y="1622009"/>
            <a:ext cx="10666413" cy="4899025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Максимальное количество баллов </a:t>
            </a:r>
            <a:r>
              <a:rPr lang="ru-RU" sz="3600" dirty="0" smtClean="0"/>
              <a:t>11 </a:t>
            </a:r>
            <a:r>
              <a:rPr lang="ru-RU" sz="3600" dirty="0" smtClean="0"/>
              <a:t>(две «5»)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6-8 баллов – одна «5»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4-6 баллов – «4»;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менее 4 </a:t>
            </a:r>
            <a:r>
              <a:rPr lang="ru-RU" sz="2400" dirty="0" smtClean="0"/>
              <a:t>баллов</a:t>
            </a:r>
            <a:r>
              <a:rPr lang="ru-RU" sz="3600" dirty="0" smtClean="0"/>
              <a:t> –ТРЕБУЕТСЯ </a:t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ПОВТОРЕНИЕ МАТЕРИАЛА УРОКА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69068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Рефлексия: 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sz="quarter" idx="1"/>
          </p:nvPr>
        </p:nvSpPr>
        <p:spPr>
          <a:xfrm>
            <a:off x="314793" y="1528996"/>
            <a:ext cx="5705007" cy="5081665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Что я узнал сегодня на уроке?</a:t>
            </a:r>
          </a:p>
          <a:p>
            <a:r>
              <a:rPr lang="ru-RU" sz="2400" dirty="0" smtClean="0"/>
              <a:t>Какой раздел урока вызвал наибольший интерес?</a:t>
            </a:r>
          </a:p>
          <a:p>
            <a:r>
              <a:rPr lang="ru-RU" sz="2400" dirty="0" smtClean="0"/>
              <a:t>Какие чувства вызвало произведение? </a:t>
            </a:r>
          </a:p>
          <a:p>
            <a:r>
              <a:rPr lang="ru-RU" sz="2400" dirty="0" smtClean="0"/>
              <a:t>Сочиняя музыку, удалось ли тебе (нам) сегодня смоделировать образы романса?</a:t>
            </a:r>
          </a:p>
          <a:p>
            <a:r>
              <a:rPr lang="ru-RU" sz="2400" dirty="0" smtClean="0"/>
              <a:t>Что нового открыл для себя?</a:t>
            </a:r>
          </a:p>
          <a:p>
            <a:r>
              <a:rPr lang="ru-RU" sz="2400" dirty="0" smtClean="0"/>
              <a:t>Были ли трудности при выполнении заданий?</a:t>
            </a:r>
          </a:p>
          <a:p>
            <a:r>
              <a:rPr lang="ru-RU" sz="2400" dirty="0" smtClean="0"/>
              <a:t>Пригодятся ли тебе эти знания в будущем?</a:t>
            </a:r>
          </a:p>
        </p:txBody>
      </p:sp>
      <p:sp>
        <p:nvSpPr>
          <p:cNvPr id="12292" name="Содержимое 3"/>
          <p:cNvSpPr>
            <a:spLocks noGrp="1"/>
          </p:cNvSpPr>
          <p:nvPr>
            <p:ph sz="quarter" idx="2"/>
          </p:nvPr>
        </p:nvSpPr>
        <p:spPr>
          <a:xfrm>
            <a:off x="6367071" y="1580734"/>
            <a:ext cx="5625059" cy="5059909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 каким цветом палитры ассоциируется у тебя романс (части романса) </a:t>
            </a:r>
            <a:r>
              <a:rPr lang="ru-RU" sz="2400" dirty="0" smtClean="0"/>
              <a:t>«Я </a:t>
            </a:r>
            <a:r>
              <a:rPr lang="ru-RU" sz="2400" dirty="0" smtClean="0"/>
              <a:t>помню чудное мгновенье»?</a:t>
            </a:r>
          </a:p>
          <a:p>
            <a:r>
              <a:rPr lang="ru-RU" sz="2400" dirty="0" smtClean="0"/>
              <a:t>Как </a:t>
            </a:r>
            <a:r>
              <a:rPr lang="ru-RU" sz="2400" dirty="0" smtClean="0"/>
              <a:t>тебе легче отвечать: общаясь с учителем или записывая ответы в тетрадь?</a:t>
            </a:r>
          </a:p>
          <a:p>
            <a:r>
              <a:rPr lang="ru-RU" sz="2400" dirty="0" smtClean="0"/>
              <a:t>Как ты оцениваешь работу в группе, паре?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smtClean="0">
                <a:solidFill>
                  <a:srgbClr val="C00000"/>
                </a:solidFill>
                <a:latin typeface="Calibri" pitchFamily="34" charset="0"/>
              </a:rPr>
              <a:t>Оценочное суждение</a:t>
            </a:r>
            <a:endParaRPr lang="ru-RU" smtClean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1"/>
          </p:nvPr>
        </p:nvGraphicFramePr>
        <p:xfrm>
          <a:off x="2703513" y="1825625"/>
          <a:ext cx="6518275" cy="4507866"/>
        </p:xfrm>
        <a:graphic>
          <a:graphicData uri="http://schemas.openxmlformats.org/drawingml/2006/table">
            <a:tbl>
              <a:tblPr/>
              <a:tblGrid>
                <a:gridCol w="4356100"/>
                <a:gridCol w="2162175"/>
              </a:tblGrid>
              <a:tr h="836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等线" charset="0"/>
                          <a:cs typeface="等线" charset="0"/>
                        </a:rPr>
                        <a:t>Молодец, хорошо сделано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等线" charset="0"/>
                          <a:cs typeface="等线" charset="0"/>
                        </a:rPr>
                        <a:t>Превосходно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等线" charset="0"/>
                          <a:cs typeface="等线" charset="0"/>
                        </a:rPr>
                        <a:t>Необычно и интересно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等线" charset="0"/>
                          <a:cs typeface="等线" charset="0"/>
                        </a:rPr>
                        <a:t>Жаль, мы не можем понять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等线" charset="0"/>
                          <a:cs typeface="等线" charset="0"/>
                        </a:rPr>
                        <a:t>Объясните еще раз, пожалуйста</a:t>
                      </a: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3326" name="Рисунок 4" descr="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9963" y="1798638"/>
            <a:ext cx="1416050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7" name="Рисунок 5" descr="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7150" y="2825750"/>
            <a:ext cx="7858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8" name="Рисунок 6" descr="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89850" y="3611563"/>
            <a:ext cx="7604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9" name="Рисунок 7" descr="1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4763" y="4540250"/>
            <a:ext cx="86518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0" name="Рисунок 8" descr="1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67625" y="5418138"/>
            <a:ext cx="77787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 txBox="1">
            <a:spLocks/>
          </p:cNvSpPr>
          <p:nvPr/>
        </p:nvSpPr>
        <p:spPr bwMode="auto">
          <a:xfrm>
            <a:off x="2360951" y="341287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lnSpc>
                <a:spcPct val="90000"/>
              </a:lnSpc>
            </a:pPr>
            <a:r>
              <a:rPr lang="ru-RU" sz="3200" b="1" dirty="0" smtClean="0">
                <a:solidFill>
                  <a:srgbClr val="C00000"/>
                </a:solidFill>
                <a:latin typeface="Calibri Light" charset="0"/>
                <a:ea typeface="等线 Light" charset="0"/>
                <a:cs typeface="等线 Light" charset="0"/>
              </a:rPr>
              <a:t>Самооценка </a:t>
            </a:r>
            <a:r>
              <a:rPr lang="ru-RU" sz="3200" b="1" dirty="0">
                <a:solidFill>
                  <a:srgbClr val="C00000"/>
                </a:solidFill>
                <a:latin typeface="Calibri Light" charset="0"/>
                <a:ea typeface="等线 Light" charset="0"/>
                <a:cs typeface="等线 Light" charset="0"/>
              </a:rPr>
              <a:t>для </a:t>
            </a:r>
            <a:r>
              <a:rPr lang="ru-RU" sz="4400" b="1" dirty="0">
                <a:solidFill>
                  <a:srgbClr val="C00000"/>
                </a:solidFill>
                <a:latin typeface="Calibri Light" charset="0"/>
                <a:ea typeface="等线 Light" charset="0"/>
                <a:cs typeface="等线 Light" charset="0"/>
              </a:rPr>
              <a:t>5-6</a:t>
            </a:r>
            <a:r>
              <a:rPr lang="ru-RU" sz="3200" b="1" dirty="0">
                <a:solidFill>
                  <a:srgbClr val="C00000"/>
                </a:solidFill>
                <a:latin typeface="Calibri Light" charset="0"/>
                <a:ea typeface="等线 Light" charset="0"/>
                <a:cs typeface="等线 Light" charset="0"/>
              </a:rPr>
              <a:t> классов</a:t>
            </a:r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/>
        </p:nvGraphicFramePr>
        <p:xfrm>
          <a:off x="434714" y="1124263"/>
          <a:ext cx="11167672" cy="5733739"/>
        </p:xfrm>
        <a:graphic>
          <a:graphicData uri="http://schemas.openxmlformats.org/drawingml/2006/table">
            <a:tbl>
              <a:tblPr firstRow="1" bandRow="1"/>
              <a:tblGrid>
                <a:gridCol w="3462729"/>
                <a:gridCol w="7704943"/>
              </a:tblGrid>
              <a:tr h="15232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Я могу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Определять</a:t>
                      </a:r>
                      <a:r>
                        <a:rPr lang="ru-RU" sz="2000" baseline="0" dirty="0" smtClean="0">
                          <a:latin typeface="+mn-lt"/>
                          <a:ea typeface="Calibri"/>
                          <a:cs typeface="Times New Roman"/>
                        </a:rPr>
                        <a:t> форму произведения.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latin typeface="+mn-lt"/>
                          <a:ea typeface="Calibri"/>
                          <a:cs typeface="Times New Roman"/>
                        </a:rPr>
                        <a:t> Выбирать  и применять средства музыкальной выразительности.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latin typeface="+mn-lt"/>
                          <a:ea typeface="Calibri"/>
                          <a:cs typeface="Times New Roman"/>
                        </a:rPr>
                        <a:t>Назвать авторов музыки и слов.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615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Это было интересно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Работа текстом.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Сочинение музыки.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Исполнение</a:t>
                      </a:r>
                      <a:r>
                        <a:rPr lang="ru-RU" sz="2000" baseline="0" dirty="0" smtClean="0">
                          <a:latin typeface="+mn-lt"/>
                          <a:ea typeface="Calibri"/>
                          <a:cs typeface="Times New Roman"/>
                        </a:rPr>
                        <a:t> на свирели.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latin typeface="+mn-lt"/>
                          <a:ea typeface="Calibri"/>
                          <a:cs typeface="Times New Roman"/>
                        </a:rPr>
                        <a:t>Хоровое исполнение.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latin typeface="+mn-lt"/>
                          <a:ea typeface="Calibri"/>
                          <a:cs typeface="Times New Roman"/>
                        </a:rPr>
                        <a:t>Работа группами.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04545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Мне нравится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Самооценка.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Оценивать своих одноклассников.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Пусть это делает учитель.</a:t>
                      </a:r>
                    </a:p>
                  </a:txBody>
                  <a:tcPr marL="68580" marR="68580" marT="0" marB="0" anchor="ctr"/>
                </a:tc>
              </a:tr>
              <a:tr h="14035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Вызывает затруднение</a:t>
                      </a: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Ничего не понял.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Calibri"/>
                          <a:cs typeface="Times New Roman"/>
                        </a:rPr>
                        <a:t>Классификация и обобщение</a:t>
                      </a:r>
                      <a:r>
                        <a:rPr lang="ru-RU" sz="2000" baseline="0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aseline="0" dirty="0" smtClean="0">
                          <a:latin typeface="+mn-lt"/>
                          <a:ea typeface="Calibri"/>
                          <a:cs typeface="Times New Roman"/>
                        </a:rPr>
                        <a:t>Моделирование.  И т. д.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 flipV="1">
            <a:off x="1364105" y="1603559"/>
            <a:ext cx="2585492" cy="330172"/>
          </a:xfrm>
          <a:prstGeom prst="straightConnector1">
            <a:avLst/>
          </a:prstGeom>
          <a:ln w="412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/>
            <a:r>
              <a:rPr lang="ru-RU" altLang="en-US" sz="800" dirty="0" smtClean="0"/>
              <a:t/>
            </a:r>
            <a:br>
              <a:rPr lang="ru-RU" altLang="en-US" sz="800" dirty="0" smtClean="0"/>
            </a:br>
            <a:r>
              <a:rPr lang="ru-RU" altLang="en-US" sz="800" dirty="0" smtClean="0"/>
              <a:t/>
            </a:r>
            <a:br>
              <a:rPr lang="ru-RU" altLang="en-US" sz="800" dirty="0" smtClean="0"/>
            </a:br>
            <a:r>
              <a:rPr lang="ru-RU" altLang="en-US" sz="3100" dirty="0" smtClean="0"/>
              <a:t>Цель урока:  Раскрыть музыкальные возможности романса в передаче многообразия человеческих чувств на примере </a:t>
            </a:r>
            <a:r>
              <a:rPr lang="ru-RU" altLang="en-US" sz="3100" dirty="0" smtClean="0"/>
              <a:t>романса  </a:t>
            </a:r>
            <a:r>
              <a:rPr lang="ru-RU" altLang="en-US" sz="3100" dirty="0" smtClean="0"/>
              <a:t>М. И. Глинки « Я помню чудное мгновенье».</a:t>
            </a:r>
            <a:br>
              <a:rPr lang="ru-RU" altLang="en-US" sz="3100" dirty="0" smtClean="0"/>
            </a:br>
            <a:r>
              <a:rPr lang="ru-RU" altLang="en-US" sz="1000" dirty="0" smtClean="0"/>
              <a:t/>
            </a:r>
            <a:br>
              <a:rPr lang="ru-RU" altLang="en-US" sz="1000" dirty="0" smtClean="0"/>
            </a:br>
            <a:endParaRPr lang="ru-RU" altLang="en-US" sz="1000" dirty="0" smtClean="0"/>
          </a:p>
        </p:txBody>
      </p:sp>
      <p:sp>
        <p:nvSpPr>
          <p:cNvPr id="3075" name="Замещающее содержимое 2"/>
          <p:cNvSpPr>
            <a:spLocks noGrp="1"/>
          </p:cNvSpPr>
          <p:nvPr>
            <p:ph sz="quarter" idx="1"/>
          </p:nvPr>
        </p:nvSpPr>
        <p:spPr>
          <a:xfrm>
            <a:off x="754063" y="1544638"/>
            <a:ext cx="10515600" cy="4351337"/>
          </a:xfrm>
        </p:spPr>
        <p:txBody>
          <a:bodyPr>
            <a:normAutofit lnSpcReduction="10000"/>
          </a:bodyPr>
          <a:lstStyle/>
          <a:p>
            <a:pPr marL="0" indent="0" eaLnBrk="1" hangingPunct="1"/>
            <a:endParaRPr lang="ru-RU" altLang="en-US" dirty="0" smtClean="0"/>
          </a:p>
          <a:p>
            <a:pPr marL="0" indent="0" eaLnBrk="1" hangingPunct="1"/>
            <a:r>
              <a:rPr lang="ru-RU" altLang="en-US" dirty="0" smtClean="0"/>
              <a:t>ПРЕДМЕТНЫЙ результат - знает авторов музыки, текста романса, его посвящение.</a:t>
            </a:r>
          </a:p>
          <a:p>
            <a:pPr marL="0" indent="0" eaLnBrk="1" hangingPunct="1">
              <a:buFont typeface="Arial" pitchFamily="34" charset="0"/>
              <a:buNone/>
            </a:pPr>
            <a:r>
              <a:rPr lang="ru-RU" altLang="en-US" dirty="0" smtClean="0"/>
              <a:t> </a:t>
            </a:r>
          </a:p>
          <a:p>
            <a:pPr marL="0" indent="0" eaLnBrk="1" hangingPunct="1"/>
            <a:r>
              <a:rPr lang="ru-RU" altLang="en-US" dirty="0" smtClean="0"/>
              <a:t>МЕТАПРЕДМЕТНЫЙ результат -умеет различать и выявлять средства музыкальной выразительности </a:t>
            </a:r>
          </a:p>
          <a:p>
            <a:pPr marL="0" indent="0" eaLnBrk="1" hangingPunct="1">
              <a:buFont typeface="Arial" pitchFamily="34" charset="0"/>
              <a:buNone/>
            </a:pPr>
            <a:endParaRPr lang="ru-RU" altLang="en-US" dirty="0" smtClean="0">
              <a:sym typeface="Arial" pitchFamily="34" charset="0"/>
            </a:endParaRPr>
          </a:p>
          <a:p>
            <a:pPr marL="0" indent="0" eaLnBrk="1" hangingPunct="1">
              <a:buFont typeface="Arial" pitchFamily="34" charset="0"/>
              <a:buNone/>
            </a:pPr>
            <a:r>
              <a:rPr lang="ru-RU" altLang="en-US" dirty="0" smtClean="0">
                <a:sym typeface="Arial" pitchFamily="34" charset="0"/>
              </a:rPr>
              <a:t> ЛИЧНОСТНЫЙ результат - умеет проявить творчество в процессе     моделирования романса</a:t>
            </a:r>
            <a:endParaRPr lang="ru-RU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Диагностические формы оценивания:</a:t>
            </a:r>
            <a:br>
              <a:rPr lang="ru-RU" sz="3200" dirty="0" smtClean="0"/>
            </a:br>
            <a:r>
              <a:rPr lang="ru-RU" sz="3200" dirty="0" smtClean="0"/>
              <a:t>Задание: Дать определение жанру  РОМАНС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862013" y="1763713"/>
          <a:ext cx="10158913" cy="3979546"/>
        </p:xfrm>
        <a:graphic>
          <a:graphicData uri="http://schemas.openxmlformats.org/drawingml/2006/table">
            <a:tbl>
              <a:tblPr/>
              <a:tblGrid>
                <a:gridCol w="959117"/>
                <a:gridCol w="4010415"/>
                <a:gridCol w="2386922"/>
                <a:gridCol w="2802459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等线" charset="0"/>
                          <a:cs typeface="等线" charset="0"/>
                        </a:rPr>
                        <a:t>Оценивание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等线" charset="0"/>
                          <a:cs typeface="等线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等线" charset="0"/>
                          <a:cs typeface="等线" charset="0"/>
                        </a:rPr>
                        <a:t>Определение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等线" charset="0"/>
                          <a:cs typeface="等线" charset="0"/>
                        </a:rPr>
                        <a:t>Правильный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等线" charset="0"/>
                          <a:cs typeface="等线" charset="0"/>
                        </a:rPr>
                        <a:t>ответ  1 балл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等线" charset="0"/>
                          <a:cs typeface="等线" charset="0"/>
                        </a:rPr>
                        <a:t>Неправильный ответ 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等线" charset="0"/>
                          <a:cs typeface="等线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等线" charset="0"/>
                          <a:cs typeface="等线" charset="0"/>
                        </a:rPr>
                        <a:t>Сложное виртуозное произведение.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938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等线" charset="0"/>
                          <a:cs typeface="等线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等线" charset="0"/>
                          <a:cs typeface="等线" charset="0"/>
                        </a:rPr>
                        <a:t>Вокальное произведение лирического характера.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938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等线" charset="0"/>
                          <a:cs typeface="等线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等线" charset="0"/>
                          <a:cs typeface="等线" charset="0"/>
                        </a:rPr>
                        <a:t>Произведение для симфонического оркестра.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433137" y="228600"/>
            <a:ext cx="11758863" cy="99060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en-US" sz="2800" dirty="0" smtClean="0"/>
              <a:t>Задание: Подбери названия к каждому из шести четверостиший, соответствующих их образно-смысловому содержанию.  </a:t>
            </a:r>
            <a:r>
              <a:rPr lang="ru-RU" altLang="en-US" sz="2800" dirty="0" smtClean="0"/>
              <a:t/>
            </a:r>
            <a:br>
              <a:rPr lang="ru-RU" altLang="en-US" sz="2800" dirty="0" smtClean="0"/>
            </a:br>
            <a:endParaRPr lang="ru-RU" altLang="en-US" sz="2800" dirty="0" smtClean="0"/>
          </a:p>
        </p:txBody>
      </p:sp>
      <p:sp>
        <p:nvSpPr>
          <p:cNvPr id="5149" name="Содержимое 8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Порыв</a:t>
            </a:r>
          </a:p>
          <a:p>
            <a:r>
              <a:rPr lang="ru-RU" dirty="0" smtClean="0"/>
              <a:t>Забвение</a:t>
            </a:r>
          </a:p>
          <a:p>
            <a:r>
              <a:rPr lang="ru-RU" dirty="0" smtClean="0"/>
              <a:t>Ненависть</a:t>
            </a:r>
          </a:p>
          <a:p>
            <a:r>
              <a:rPr lang="ru-RU" dirty="0" smtClean="0"/>
              <a:t>Воспоминание</a:t>
            </a:r>
          </a:p>
          <a:p>
            <a:r>
              <a:rPr lang="ru-RU" dirty="0" smtClean="0"/>
              <a:t>Вдохновение </a:t>
            </a:r>
          </a:p>
          <a:p>
            <a:r>
              <a:rPr lang="ru-RU" dirty="0" smtClean="0"/>
              <a:t>Встреча</a:t>
            </a:r>
          </a:p>
          <a:p>
            <a:r>
              <a:rPr lang="ru-RU" dirty="0" smtClean="0"/>
              <a:t>Радость</a:t>
            </a:r>
          </a:p>
          <a:p>
            <a:pPr>
              <a:buFont typeface="Arial" pitchFamily="34" charset="0"/>
              <a:buNone/>
            </a:pPr>
            <a:r>
              <a:rPr lang="ru-RU" dirty="0" smtClean="0"/>
              <a:t>   Сказочность</a:t>
            </a:r>
          </a:p>
          <a:p>
            <a:r>
              <a:rPr lang="ru-RU" sz="2000" dirty="0" smtClean="0"/>
              <a:t>Правильный ответ – 1 балл</a:t>
            </a:r>
          </a:p>
          <a:p>
            <a:r>
              <a:rPr lang="ru-RU" sz="2000" dirty="0" smtClean="0"/>
              <a:t>Вызывает затруднение – 0 баллов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7014412" y="2048711"/>
          <a:ext cx="3994484" cy="3627120"/>
        </p:xfrm>
        <a:graphic>
          <a:graphicData uri="http://schemas.openxmlformats.org/drawingml/2006/table">
            <a:tbl>
              <a:tblPr/>
              <a:tblGrid>
                <a:gridCol w="816276"/>
                <a:gridCol w="317820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等线" charset="0"/>
                          <a:cs typeface="等线" charset="0"/>
                        </a:rPr>
                        <a:t>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等线" charset="0"/>
                          <a:cs typeface="等线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等线" charset="0"/>
                          <a:cs typeface="等线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等线" charset="0"/>
                          <a:cs typeface="等线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等线" charset="0"/>
                          <a:cs typeface="等线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等线" charset="0"/>
                          <a:cs typeface="等线" charset="0"/>
                        </a:rPr>
                        <a:t>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等线" charset="0"/>
                          <a:cs typeface="等线" charset="0"/>
                        </a:rPr>
                        <a:t>6.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90738" y="1094873"/>
            <a:ext cx="31483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altLang="en-US" sz="2800" b="1" dirty="0" smtClean="0"/>
              <a:t>Соедини линиями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71848" y="0"/>
            <a:ext cx="11920152" cy="1219200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Задание: Определи музыкальную форму, способную раскрыть образ всего стихотворения.</a:t>
            </a:r>
            <a:br>
              <a:rPr lang="ru-RU" sz="3100" dirty="0" smtClean="0"/>
            </a:br>
            <a:r>
              <a:rPr lang="ru-RU" sz="3100" dirty="0" smtClean="0"/>
              <a:t> Правильный ответ – 2 балла, вызывает затруднение – 0 баллов</a:t>
            </a:r>
            <a:endParaRPr lang="ru-RU" sz="3200" dirty="0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398211" y="3573381"/>
          <a:ext cx="5316788" cy="22929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513430"/>
                <a:gridCol w="842211"/>
                <a:gridCol w="890337"/>
                <a:gridCol w="1070810"/>
              </a:tblGrid>
              <a:tr h="57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1. Рондо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等线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2. Двухчастная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等线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3. Трехчастная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等线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4. Куплетная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等线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179" name="Содержимое 3"/>
          <p:cNvSpPr>
            <a:spLocks noGrp="1"/>
          </p:cNvSpPr>
          <p:nvPr>
            <p:ph sz="quarter" idx="2"/>
          </p:nvPr>
        </p:nvSpPr>
        <p:spPr>
          <a:xfrm>
            <a:off x="6075947" y="3248526"/>
            <a:ext cx="5916529" cy="2911893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None/>
            </a:pPr>
            <a:r>
              <a:rPr lang="ru-RU" sz="2400" dirty="0" smtClean="0"/>
              <a:t>1.Радость </a:t>
            </a:r>
            <a:r>
              <a:rPr lang="ru-RU" sz="2400" dirty="0" smtClean="0"/>
              <a:t>вновь наступившего свидания.</a:t>
            </a:r>
          </a:p>
          <a:p>
            <a:pPr>
              <a:buFont typeface="Arial" pitchFamily="34" charset="0"/>
              <a:buNone/>
            </a:pPr>
            <a:r>
              <a:rPr lang="ru-RU" sz="2400" dirty="0" smtClean="0"/>
              <a:t>2. Желание  улететь на Луну.</a:t>
            </a:r>
          </a:p>
          <a:p>
            <a:pPr>
              <a:buFont typeface="Arial" pitchFamily="34" charset="0"/>
              <a:buNone/>
            </a:pPr>
            <a:r>
              <a:rPr lang="ru-RU" sz="2400" dirty="0" smtClean="0"/>
              <a:t>3. Депрессия и болезнь.</a:t>
            </a:r>
          </a:p>
          <a:p>
            <a:pPr>
              <a:buFont typeface="Arial" pitchFamily="34" charset="0"/>
              <a:buNone/>
            </a:pPr>
            <a:r>
              <a:rPr lang="ru-RU" sz="2400" dirty="0" smtClean="0"/>
              <a:t>4.Воспоминания о первой встрече.</a:t>
            </a:r>
          </a:p>
          <a:p>
            <a:pPr>
              <a:buFont typeface="Arial" pitchFamily="34" charset="0"/>
              <a:buNone/>
            </a:pPr>
            <a:r>
              <a:rPr lang="ru-RU" sz="2400" dirty="0" smtClean="0"/>
              <a:t>5. Злость на себя и на весь мир.</a:t>
            </a:r>
          </a:p>
          <a:p>
            <a:pPr>
              <a:buFont typeface="Arial" pitchFamily="34" charset="0"/>
              <a:buNone/>
            </a:pPr>
            <a:r>
              <a:rPr lang="ru-RU" sz="2400" dirty="0" smtClean="0"/>
              <a:t>6. Горечь разлуки с любимой.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95664" y="1564105"/>
            <a:ext cx="988768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Задание: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Выбери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 предложенных вариантов названия, соответствующие каждому из важных моментов душевной жизни героев. Соедини  ответы с таблицей  линиями.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766763" y="207963"/>
            <a:ext cx="11144500" cy="1325562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en-US" sz="2800" dirty="0" smtClean="0"/>
              <a:t>ЛИЧНОСТНЫЙ РЕЗУЛЬТАТ.  Я – композитор. Я сочиняю романс.</a:t>
            </a:r>
            <a:r>
              <a:rPr lang="ru-RU" altLang="en-US" sz="2900" dirty="0" smtClean="0"/>
              <a:t/>
            </a:r>
            <a:br>
              <a:rPr lang="ru-RU" altLang="en-US" sz="2900" dirty="0" smtClean="0"/>
            </a:br>
            <a:endParaRPr lang="ru-RU" altLang="en-US" sz="2200" dirty="0" smtClean="0"/>
          </a:p>
        </p:txBody>
      </p:sp>
      <p:graphicFrame>
        <p:nvGraphicFramePr>
          <p:cNvPr id="7" name="Замещающее 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697831" y="3332413"/>
          <a:ext cx="5197643" cy="2505077"/>
        </p:xfrm>
        <a:graphic>
          <a:graphicData uri="http://schemas.openxmlformats.org/drawingml/2006/table">
            <a:tbl>
              <a:tblPr/>
              <a:tblGrid>
                <a:gridCol w="409074"/>
                <a:gridCol w="1552074"/>
                <a:gridCol w="1190155"/>
                <a:gridCol w="1088997"/>
                <a:gridCol w="957343"/>
              </a:tblGrid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等线" charset="0"/>
                          <a:cs typeface="Times New Roman" pitchFamily="18" charset="0"/>
                        </a:rPr>
                        <a:t>1 часть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等线" charset="0"/>
                          <a:cs typeface="Times New Roman" pitchFamily="18" charset="0"/>
                        </a:rPr>
                        <a:t>2 часть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ea typeface="等线" charset="0"/>
                          <a:cs typeface="Times New Roman" pitchFamily="18" charset="0"/>
                        </a:rPr>
                        <a:t>3 часть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66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等线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等线" charset="0"/>
                          <a:cs typeface="Times New Roman" pitchFamily="18" charset="0"/>
                        </a:rPr>
                        <a:t>мелодия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等线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等线" charset="0"/>
                          <a:cs typeface="Times New Roman" pitchFamily="18" charset="0"/>
                        </a:rPr>
                        <a:t>темп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等线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等线" charset="0"/>
                          <a:cs typeface="Times New Roman" pitchFamily="18" charset="0"/>
                        </a:rPr>
                        <a:t>динамика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等线" charset="0"/>
                        <a:cs typeface="等线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</a:tr>
            </a:tbl>
          </a:graphicData>
        </a:graphic>
      </p:graphicFrame>
      <p:sp>
        <p:nvSpPr>
          <p:cNvPr id="7171" name="Замещающее содержимое 3"/>
          <p:cNvSpPr>
            <a:spLocks noGrp="1" noChangeArrowheads="1"/>
          </p:cNvSpPr>
          <p:nvPr>
            <p:ph sz="quarter" idx="2"/>
          </p:nvPr>
        </p:nvSpPr>
        <p:spPr>
          <a:xfrm>
            <a:off x="6448927" y="2818151"/>
            <a:ext cx="5474536" cy="373906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 typeface="Wingdings" pitchFamily="2" charset="2"/>
              <a:buChar char="q"/>
            </a:pPr>
            <a:r>
              <a:rPr lang="ru-RU" altLang="en-US" sz="3200" dirty="0" smtClean="0"/>
              <a:t>Мелодия-1 речитативная, </a:t>
            </a:r>
            <a:r>
              <a:rPr lang="ru-RU" altLang="en-US" sz="3200" dirty="0" smtClean="0"/>
              <a:t>суровая, тревожная; </a:t>
            </a:r>
            <a:endParaRPr lang="ru-RU" altLang="en-US" sz="3200" dirty="0" smtClean="0"/>
          </a:p>
          <a:p>
            <a:pPr lvl="1">
              <a:buFont typeface="Arial" pitchFamily="34" charset="0"/>
              <a:buNone/>
            </a:pPr>
            <a:r>
              <a:rPr lang="ru-RU" altLang="en-US" sz="2900" dirty="0" smtClean="0"/>
              <a:t>2- </a:t>
            </a:r>
            <a:r>
              <a:rPr lang="ru-RU" altLang="en-US" sz="2900" dirty="0" smtClean="0"/>
              <a:t>вновь радостно-возбужденная; </a:t>
            </a:r>
            <a:endParaRPr lang="ru-RU" altLang="en-US" sz="2900" dirty="0" smtClean="0"/>
          </a:p>
          <a:p>
            <a:pPr lvl="1">
              <a:buFont typeface="Arial" pitchFamily="34" charset="0"/>
              <a:buNone/>
            </a:pPr>
            <a:r>
              <a:rPr lang="ru-RU" altLang="en-US" sz="2900" dirty="0" smtClean="0"/>
              <a:t>3- </a:t>
            </a:r>
            <a:r>
              <a:rPr lang="ru-RU" altLang="en-US" sz="2900" dirty="0" smtClean="0"/>
              <a:t>скорбно-траурная, 4- светлая, радостная.</a:t>
            </a:r>
          </a:p>
          <a:p>
            <a:pPr eaLnBrk="1" hangingPunct="1"/>
            <a:r>
              <a:rPr lang="ru-RU" altLang="en-US" sz="3200" dirty="0" smtClean="0"/>
              <a:t>Темп- 1-замедленный; 2-трепетно- подвижный; 3- очень быстрый, 4- вновь трепетно-подвижный.</a:t>
            </a:r>
          </a:p>
          <a:p>
            <a:pPr eaLnBrk="1" hangingPunct="1"/>
            <a:r>
              <a:rPr lang="ru-RU" altLang="en-US" sz="3200" dirty="0" smtClean="0"/>
              <a:t>Динамика-  1-усиление звука; 2-умеренная;  3- очень громкая, 4- вновь умеренная;</a:t>
            </a:r>
          </a:p>
          <a:p>
            <a:pPr eaLnBrk="1" hangingPunct="1">
              <a:buNone/>
            </a:pPr>
            <a:endParaRPr lang="ru-RU" altLang="en-US" sz="2600" b="1" dirty="0" smtClean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22384" y="1507373"/>
            <a:ext cx="10515600" cy="1325562"/>
          </a:xfrm>
          <a:prstGeom prst="rect">
            <a:avLst/>
          </a:prstGeom>
        </p:spPr>
        <p:txBody>
          <a:bodyPr vert="horz" anchor="ctr">
            <a:normAutofit fontScale="97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Моделирование музыки романса с использованием средств музыкальной выразительности. (</a:t>
            </a:r>
            <a:r>
              <a:rPr kumimoji="0" lang="ru-RU" altLang="en-US" sz="2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осн</a:t>
            </a:r>
            <a:r>
              <a:rPr kumimoji="0" lang="ru-RU" alt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раздел урока )</a:t>
            </a:r>
            <a:br>
              <a:rPr kumimoji="0" lang="ru-RU" alt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alt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</a:t>
            </a:r>
            <a:r>
              <a:rPr kumimoji="0" lang="ru-RU" alt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 словарь эмоций и чувств).   Работа парами или группами (3гр). «Карусель».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1737" y="5955632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en-US" b="1" dirty="0" smtClean="0"/>
              <a:t>АПЛОДИСМЕНТЫ- поздравление себе, награда за наше творчество.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4"/>
          <p:cNvSpPr>
            <a:spLocks noGrp="1" noChangeArrowheads="1"/>
          </p:cNvSpPr>
          <p:nvPr>
            <p:ph type="title"/>
          </p:nvPr>
        </p:nvSpPr>
        <p:spPr>
          <a:xfrm>
            <a:off x="787400" y="288925"/>
            <a:ext cx="10515600" cy="910288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en-US" sz="2800" dirty="0" smtClean="0"/>
              <a:t>Оценочная карта изучения романса </a:t>
            </a:r>
            <a:r>
              <a:rPr lang="ru-RU" altLang="en-US" sz="2800" dirty="0" smtClean="0"/>
              <a:t/>
            </a:r>
            <a:br>
              <a:rPr lang="ru-RU" altLang="en-US" sz="2800" dirty="0" smtClean="0"/>
            </a:br>
            <a:r>
              <a:rPr lang="ru-RU" altLang="en-US" sz="2800" dirty="0" smtClean="0"/>
              <a:t>(</a:t>
            </a:r>
            <a:r>
              <a:rPr lang="ru-RU" altLang="en-US" sz="2800" dirty="0" err="1" smtClean="0"/>
              <a:t>суммативное</a:t>
            </a:r>
            <a:r>
              <a:rPr lang="ru-RU" altLang="en-US" sz="2800" dirty="0" smtClean="0"/>
              <a:t> оценивание</a:t>
            </a:r>
            <a:r>
              <a:rPr lang="ru-RU" altLang="en-US" sz="2800" dirty="0" smtClean="0"/>
              <a:t>)</a:t>
            </a:r>
            <a:endParaRPr lang="ru-RU" altLang="en-US" sz="2800" dirty="0" smtClean="0"/>
          </a:p>
        </p:txBody>
      </p:sp>
      <p:sp>
        <p:nvSpPr>
          <p:cNvPr id="8195" name="Замещающее содержимое 5"/>
          <p:cNvSpPr>
            <a:spLocks noGrp="1" noChangeArrowheads="1"/>
          </p:cNvSpPr>
          <p:nvPr>
            <p:ph sz="quarter" idx="1"/>
          </p:nvPr>
        </p:nvSpPr>
        <p:spPr>
          <a:xfrm>
            <a:off x="798512" y="2068644"/>
            <a:ext cx="5257513" cy="4533770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endParaRPr lang="ru-RU" altLang="en-US" dirty="0" smtClean="0"/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altLang="en-US" dirty="0" smtClean="0"/>
              <a:t>1  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endParaRPr lang="ru-RU" altLang="en-US" dirty="0" smtClean="0"/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endParaRPr lang="ru-RU" altLang="en-US" dirty="0" smtClean="0"/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altLang="en-US" dirty="0" smtClean="0"/>
              <a:t>2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endParaRPr lang="ru-RU" altLang="en-US" dirty="0" smtClean="0"/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endParaRPr lang="ru-RU" altLang="en-US" dirty="0" smtClean="0"/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altLang="en-US" dirty="0" smtClean="0"/>
              <a:t>3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endParaRPr lang="ru-RU" altLang="en-US" sz="1800" dirty="0" smtClean="0"/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endParaRPr lang="ru-RU" altLang="en-US" sz="1800" dirty="0" smtClean="0"/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altLang="en-US" sz="2400" b="1" dirty="0" smtClean="0"/>
              <a:t>Правильный </a:t>
            </a:r>
            <a:r>
              <a:rPr lang="ru-RU" altLang="en-US" sz="2400" b="1" dirty="0" smtClean="0"/>
              <a:t>ответ – 3б (3 задания)</a:t>
            </a:r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r>
              <a:rPr lang="ru-RU" altLang="en-US" sz="2400" b="1" dirty="0" smtClean="0"/>
              <a:t>Неправильный ответ-0 б</a:t>
            </a:r>
            <a:endParaRPr lang="ru-RU" altLang="en-US" sz="1800" b="1" dirty="0" smtClean="0"/>
          </a:p>
          <a:p>
            <a:pPr marL="0" indent="0" eaLnBrk="1" hangingPunct="1">
              <a:lnSpc>
                <a:spcPct val="80000"/>
              </a:lnSpc>
              <a:buFont typeface="Arial" pitchFamily="34" charset="0"/>
              <a:buNone/>
            </a:pPr>
            <a:endParaRPr lang="ru-RU" altLang="en-US" dirty="0" smtClean="0"/>
          </a:p>
        </p:txBody>
      </p:sp>
      <p:pic>
        <p:nvPicPr>
          <p:cNvPr id="7" name="6 Рахманинов Весенние воды (Ф.Тютчев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71795" y="2334432"/>
            <a:ext cx="785813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6 Бородин -  Спящая княжна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56103" y="3411434"/>
            <a:ext cx="782637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6 Глинка Я помню чудное мгновенье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89075" y="4588084"/>
            <a:ext cx="796925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576341" y="2188564"/>
            <a:ext cx="625089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en-US" sz="2800" dirty="0" smtClean="0">
                <a:latin typeface="Times New Roman" pitchFamily="18" charset="0"/>
                <a:cs typeface="Times New Roman" pitchFamily="18" charset="0"/>
              </a:rPr>
              <a:t>Задания: </a:t>
            </a:r>
            <a:br>
              <a:rPr lang="ru-RU" alt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en-US" sz="2800" dirty="0" smtClean="0">
                <a:latin typeface="Times New Roman" pitchFamily="18" charset="0"/>
                <a:cs typeface="Times New Roman" pitchFamily="18" charset="0"/>
              </a:rPr>
              <a:t>1.Выбрать из трех музыкальных примеров романс «Я помню чудное мгновенье»</a:t>
            </a:r>
            <a:br>
              <a:rPr lang="ru-RU" alt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en-US" sz="2800" dirty="0" smtClean="0">
                <a:latin typeface="Times New Roman" pitchFamily="18" charset="0"/>
                <a:cs typeface="Times New Roman" pitchFamily="18" charset="0"/>
              </a:rPr>
              <a:t>2. Назвать муз. форму романса</a:t>
            </a:r>
            <a:r>
              <a:rPr lang="ru-RU" alt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alt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en-US" sz="2800" dirty="0" smtClean="0">
                <a:latin typeface="Times New Roman" pitchFamily="18" charset="0"/>
                <a:cs typeface="Times New Roman" pitchFamily="18" charset="0"/>
              </a:rPr>
              <a:t>3. Перечислить использованные в процессе сочинения средства  музыкальной выразительности.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939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1401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9951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6"/>
          <p:cNvSpPr>
            <a:spLocks noGrp="1"/>
          </p:cNvSpPr>
          <p:nvPr>
            <p:ph type="title"/>
          </p:nvPr>
        </p:nvSpPr>
        <p:spPr>
          <a:xfrm>
            <a:off x="329784" y="0"/>
            <a:ext cx="11862216" cy="1219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en-US" sz="3100" dirty="0" smtClean="0"/>
              <a:t>Задание: </a:t>
            </a:r>
            <a:r>
              <a:rPr lang="ru-RU" altLang="en-US" sz="3100" dirty="0" smtClean="0"/>
              <a:t>Из предложенного ряда выбрать </a:t>
            </a:r>
            <a:r>
              <a:rPr lang="ru-RU" altLang="en-US" sz="3100" dirty="0" smtClean="0"/>
              <a:t>портрет композитора музыки романса, назвать</a:t>
            </a:r>
            <a:r>
              <a:rPr lang="ru-RU" altLang="en-US" sz="3100" dirty="0" smtClean="0"/>
              <a:t>.</a:t>
            </a:r>
            <a:r>
              <a:rPr lang="ru-RU" altLang="en-US" sz="2900" dirty="0" smtClean="0"/>
              <a:t/>
            </a:r>
            <a:br>
              <a:rPr lang="ru-RU" altLang="en-US" sz="2900" dirty="0" smtClean="0"/>
            </a:br>
            <a:r>
              <a:rPr lang="ru-RU" altLang="en-US" sz="2700" dirty="0" smtClean="0"/>
              <a:t>Правильный ответ – 2 б (2 </a:t>
            </a:r>
            <a:r>
              <a:rPr lang="ru-RU" altLang="en-US" sz="2700" dirty="0" smtClean="0"/>
              <a:t>задания)                 Неправильный </a:t>
            </a:r>
            <a:r>
              <a:rPr lang="ru-RU" altLang="en-US" sz="2700" dirty="0" smtClean="0"/>
              <a:t>ответ - 0</a:t>
            </a:r>
            <a:endParaRPr lang="ru-RU" altLang="en-US" sz="2000" dirty="0" smtClean="0"/>
          </a:p>
        </p:txBody>
      </p:sp>
      <p:graphicFrame>
        <p:nvGraphicFramePr>
          <p:cNvPr id="5" name="Замещающее 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838200" y="1813809"/>
          <a:ext cx="9839325" cy="40231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7055"/>
                <a:gridCol w="3317240"/>
                <a:gridCol w="3415030"/>
              </a:tblGrid>
              <a:tr h="356591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dirty="0"/>
                    </a:p>
                    <a:p>
                      <a:pPr>
                        <a:buNone/>
                      </a:pPr>
                      <a:endParaRPr dirty="0"/>
                    </a:p>
                    <a:p>
                      <a:pPr>
                        <a:buNone/>
                      </a:pPr>
                      <a:endParaRPr dirty="0"/>
                    </a:p>
                    <a:p>
                      <a:pPr>
                        <a:buNone/>
                      </a:pPr>
                      <a:endParaRPr dirty="0"/>
                    </a:p>
                    <a:p>
                      <a:pPr>
                        <a:buNone/>
                      </a:pPr>
                      <a:endParaRPr dirty="0"/>
                    </a:p>
                    <a:p>
                      <a:pPr>
                        <a:buNone/>
                      </a:pPr>
                      <a:endParaRPr dirty="0"/>
                    </a:p>
                    <a:p>
                      <a:pPr>
                        <a:buNone/>
                      </a:pPr>
                      <a:endParaRPr dirty="0"/>
                    </a:p>
                    <a:p>
                      <a:pPr>
                        <a:buNone/>
                      </a:pPr>
                      <a:endParaRPr dirty="0"/>
                    </a:p>
                    <a:p>
                      <a:pPr>
                        <a:buNone/>
                      </a:pP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dirty="0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ru-RU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ru-RU" sz="2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None/>
                      </a:pPr>
                      <a:r>
                        <a:rPr lang="ru-RU" sz="2400" dirty="0"/>
                        <a:t>3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233" name="Замещающее содержимое 5" descr="чайковский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43690" y="1947342"/>
            <a:ext cx="2552700" cy="3209925"/>
          </a:xfrm>
        </p:spPr>
      </p:pic>
      <p:pic>
        <p:nvPicPr>
          <p:cNvPr id="9234" name="Изображение 7" descr="римский-корсако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1650" y="1992313"/>
            <a:ext cx="2676525" cy="322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5" name="Рисунок 6" descr="mihail_glinka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62850" y="2024063"/>
            <a:ext cx="2625725" cy="316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509666" y="0"/>
            <a:ext cx="11174334" cy="1219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en-US" sz="3100" dirty="0" smtClean="0"/>
              <a:t>Задание: Из предложенного ряда выбрать портрет автора слов романса, назвать..</a:t>
            </a:r>
            <a:r>
              <a:rPr lang="ru-RU" altLang="en-US" sz="2900" dirty="0" smtClean="0"/>
              <a:t/>
            </a:r>
            <a:br>
              <a:rPr lang="ru-RU" altLang="en-US" sz="2900" dirty="0" smtClean="0"/>
            </a:br>
            <a:r>
              <a:rPr lang="ru-RU" altLang="en-US" sz="2400" dirty="0" smtClean="0"/>
              <a:t>Правильный ответ – 2б  (2 задания</a:t>
            </a:r>
            <a:r>
              <a:rPr lang="ru-RU" altLang="en-US" sz="2400" dirty="0" smtClean="0"/>
              <a:t>)                Неправильный </a:t>
            </a:r>
            <a:r>
              <a:rPr lang="ru-RU" altLang="en-US" sz="2400" dirty="0" smtClean="0"/>
              <a:t>ответ- 0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09273" y="1798820"/>
          <a:ext cx="10208301" cy="4251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2767"/>
                <a:gridCol w="3402767"/>
                <a:gridCol w="3402767"/>
              </a:tblGrid>
              <a:tr h="371756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4135"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21" descr="F:\a_s_-pushkin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39056" y="1933732"/>
            <a:ext cx="2329551" cy="3222884"/>
          </a:xfrm>
          <a:noFill/>
        </p:spPr>
      </p:pic>
      <p:pic>
        <p:nvPicPr>
          <p:cNvPr id="10243" name="Изображение 7" descr="В Маяковский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5666" y="2203554"/>
            <a:ext cx="3109220" cy="2971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22" descr="F:\есенин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48895" y="1983655"/>
            <a:ext cx="2144022" cy="333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490</TotalTime>
  <Pages>0</Pages>
  <Words>574</Words>
  <Characters>0</Characters>
  <Application>Microsoft Office PowerPoint</Application>
  <DocSecurity>0</DocSecurity>
  <PresentationFormat>Произвольный</PresentationFormat>
  <Lines>0</Lines>
  <Paragraphs>149</Paragraphs>
  <Slides>13</Slides>
  <Notes>0</Notes>
  <HiddenSlides>0</HiddenSlides>
  <MMClips>3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Calibri</vt:lpstr>
      <vt:lpstr>等线</vt:lpstr>
      <vt:lpstr>Arial</vt:lpstr>
      <vt:lpstr>Calibri Light</vt:lpstr>
      <vt:lpstr>等线 Light</vt:lpstr>
      <vt:lpstr>Times New Roman</vt:lpstr>
      <vt:lpstr>Обычная</vt:lpstr>
      <vt:lpstr>ОБРАЗЫ РОМАНСОВ  РУССКИХ КОМПОЗИТОРОВ</vt:lpstr>
      <vt:lpstr>  Цель урока:  Раскрыть музыкальные возможности романса в передаче многообразия человеческих чувств на примере романса  М. И. Глинки « Я помню чудное мгновенье».  </vt:lpstr>
      <vt:lpstr>Диагностические формы оценивания: Задание: Дать определение жанру  РОМАНС</vt:lpstr>
      <vt:lpstr>Задание: Подбери названия к каждому из шести четверостиший, соответствующих их образно-смысловому содержанию.   </vt:lpstr>
      <vt:lpstr>Задание: Определи музыкальную форму, способную раскрыть образ всего стихотворения.  Правильный ответ – 2 балла, вызывает затруднение – 0 баллов</vt:lpstr>
      <vt:lpstr>ЛИЧНОСТНЫЙ РЕЗУЛЬТАТ.  Я – композитор. Я сочиняю романс. </vt:lpstr>
      <vt:lpstr>Оценочная карта изучения романса  (суммативное оценивание)</vt:lpstr>
      <vt:lpstr>Задание: Из предложенного ряда выбрать портрет композитора музыки романса, назвать. Правильный ответ – 2 б (2 задания)                 Неправильный ответ - 0</vt:lpstr>
      <vt:lpstr>Задание: Из предложенного ряда выбрать портрет автора слов романса, назвать.. Правильный ответ – 2б  (2 задания)                Неправильный ответ- 0</vt:lpstr>
      <vt:lpstr>Максимальное количество баллов 11 (две «5»)  6-8 баллов – одна «5»  4-6 баллов – «4»;   менее 4 баллов –ТРЕБУЕТСЯ   ПОВТОРЕНИЕ МАТЕРИАЛА УРОКА</vt:lpstr>
      <vt:lpstr>Рефлексия: </vt:lpstr>
      <vt:lpstr>Оценочное суждение</vt:lpstr>
      <vt:lpstr>Слайд 13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ОБРАЗЫ РОМАНСОВ  РУССКИХ КОМПОЗИТОРОВ</dc:title>
  <dc:creator>iMac</dc:creator>
  <cp:lastModifiedBy>user</cp:lastModifiedBy>
  <cp:revision>60</cp:revision>
  <dcterms:created xsi:type="dcterms:W3CDTF">2016-10-27T12:06:56Z</dcterms:created>
  <dcterms:modified xsi:type="dcterms:W3CDTF">2017-10-01T14:00:30Z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1049-10.1.0.5507</vt:lpwstr>
  </property>
</Properties>
</file>